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8.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9.xml" ContentType="application/vnd.openxmlformats-officedocument.presentationml.notesSl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1.xml" ContentType="application/vnd.openxmlformats-officedocument.presentationml.notesSl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2.xml" ContentType="application/vnd.openxmlformats-officedocument.presentationml.notesSl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3.xml" ContentType="application/vnd.openxmlformats-officedocument.presentationml.notesSlid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4.xml" ContentType="application/vnd.openxmlformats-officedocument.presentationml.notesSlid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5.xml" ContentType="application/vnd.openxmlformats-officedocument.presentationml.notesSlid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27.xml" ContentType="application/vnd.openxmlformats-officedocument.presentationml.notesSlide+xml"/>
  <Override PartName="/ppt/charts/chart39.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0.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28.xml" ContentType="application/vnd.openxmlformats-officedocument.presentationml.notesSlide+xml"/>
  <Override PartName="/ppt/charts/chart4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2.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29.xml" ContentType="application/vnd.openxmlformats-officedocument.presentationml.notesSlide+xml"/>
  <Override PartName="/ppt/charts/chart43.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6.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32.xml" ContentType="application/vnd.openxmlformats-officedocument.presentationml.notesSlide+xml"/>
  <Override PartName="/ppt/charts/chart47.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8.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33.xml" ContentType="application/vnd.openxmlformats-officedocument.presentationml.notesSlide+xml"/>
  <Override PartName="/ppt/charts/chart49.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50.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1.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52.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3.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39.xml" ContentType="application/vnd.openxmlformats-officedocument.presentationml.notesSlide+xml"/>
  <Override PartName="/ppt/charts/chart54.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40.xml" ContentType="application/vnd.openxmlformats-officedocument.presentationml.notesSlide+xml"/>
  <Override PartName="/ppt/charts/chart55.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41.xml" ContentType="application/vnd.openxmlformats-officedocument.presentationml.notesSlide+xml"/>
  <Override PartName="/ppt/charts/chart56.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7.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57" r:id="rId2"/>
  </p:sldMasterIdLst>
  <p:notesMasterIdLst>
    <p:notesMasterId r:id="rId58"/>
  </p:notesMasterIdLst>
  <p:handoutMasterIdLst>
    <p:handoutMasterId r:id="rId59"/>
  </p:handoutMasterIdLst>
  <p:sldIdLst>
    <p:sldId id="2710" r:id="rId3"/>
    <p:sldId id="2363" r:id="rId4"/>
    <p:sldId id="2719" r:id="rId5"/>
    <p:sldId id="2685" r:id="rId6"/>
    <p:sldId id="2715" r:id="rId7"/>
    <p:sldId id="2734" r:id="rId8"/>
    <p:sldId id="2725" r:id="rId9"/>
    <p:sldId id="2416" r:id="rId10"/>
    <p:sldId id="2611" r:id="rId11"/>
    <p:sldId id="2711" r:id="rId12"/>
    <p:sldId id="2743" r:id="rId13"/>
    <p:sldId id="2714" r:id="rId14"/>
    <p:sldId id="2732" r:id="rId15"/>
    <p:sldId id="2613" r:id="rId16"/>
    <p:sldId id="2660" r:id="rId17"/>
    <p:sldId id="2614" r:id="rId18"/>
    <p:sldId id="2617" r:id="rId19"/>
    <p:sldId id="2615" r:id="rId20"/>
    <p:sldId id="2616" r:id="rId21"/>
    <p:sldId id="2686" r:id="rId22"/>
    <p:sldId id="2604" r:id="rId23"/>
    <p:sldId id="2728" r:id="rId24"/>
    <p:sldId id="2618" r:id="rId25"/>
    <p:sldId id="2620" r:id="rId26"/>
    <p:sldId id="2622" r:id="rId27"/>
    <p:sldId id="2626" r:id="rId28"/>
    <p:sldId id="2623" r:id="rId29"/>
    <p:sldId id="2624" r:id="rId30"/>
    <p:sldId id="2687" r:id="rId31"/>
    <p:sldId id="2627" r:id="rId32"/>
    <p:sldId id="2628" r:id="rId33"/>
    <p:sldId id="2726" r:id="rId34"/>
    <p:sldId id="2625" r:id="rId35"/>
    <p:sldId id="2629" r:id="rId36"/>
    <p:sldId id="2736" r:id="rId37"/>
    <p:sldId id="2634" r:id="rId38"/>
    <p:sldId id="2635" r:id="rId39"/>
    <p:sldId id="2729" r:id="rId40"/>
    <p:sldId id="2742" r:id="rId41"/>
    <p:sldId id="2636" r:id="rId42"/>
    <p:sldId id="2651" r:id="rId43"/>
    <p:sldId id="2413" r:id="rId44"/>
    <p:sldId id="2415" r:id="rId45"/>
    <p:sldId id="2638" r:id="rId46"/>
    <p:sldId id="2730" r:id="rId47"/>
    <p:sldId id="2682" r:id="rId48"/>
    <p:sldId id="2642" r:id="rId49"/>
    <p:sldId id="2641" r:id="rId50"/>
    <p:sldId id="2643" r:id="rId51"/>
    <p:sldId id="2646" r:id="rId52"/>
    <p:sldId id="2664" r:id="rId53"/>
    <p:sldId id="2733" r:id="rId54"/>
    <p:sldId id="2692" r:id="rId55"/>
    <p:sldId id="2610" r:id="rId56"/>
    <p:sldId id="2483" r:id="rId57"/>
  </p:sldIdLst>
  <p:sldSz cx="12192000" cy="6858000"/>
  <p:notesSz cx="7010400" cy="9296400"/>
  <p:embeddedFontLst>
    <p:embeddedFont>
      <p:font typeface="Corbel" panose="020B0503020204020204" pitchFamily="34" charset="0"/>
      <p:regular r:id="rId60"/>
      <p:bold r:id="rId61"/>
      <p:italic r:id="rId62"/>
      <p:boldItalic r:id="rId63"/>
    </p:embeddedFont>
    <p:embeddedFont>
      <p:font typeface="Franklin Gothic Demi" panose="020B0703020102020204" pitchFamily="34" charset="0"/>
      <p:regular r:id="rId64"/>
      <p:italic r:id="rId65"/>
    </p:embeddedFont>
    <p:embeddedFont>
      <p:font typeface="Kalam" panose="020B0604020202020204" charset="0"/>
      <p:regular r:id="rId66"/>
    </p:embeddedFont>
    <p:embeddedFont>
      <p:font typeface="Kalam Light" panose="020B0604020202020204" charset="0"/>
      <p:regular r:id="rId67"/>
    </p:embeddedFont>
    <p:embeddedFont>
      <p:font typeface="Segoe Print" panose="02000600000000000000" pitchFamily="2" charset="0"/>
      <p:regular r:id="rId68"/>
      <p:bold r:id="rId69"/>
    </p:embeddedFont>
    <p:embeddedFont>
      <p:font typeface="Segoe UI" panose="020B0502040204020203" pitchFamily="34" charset="0"/>
      <p:regular r:id="rId70"/>
      <p:bold r:id="rId71"/>
      <p:italic r:id="rId72"/>
      <p:boldItalic r:id="rId73"/>
    </p:embeddedFont>
    <p:embeddedFont>
      <p:font typeface="Segoe UI Light" panose="020B0502040204020203" pitchFamily="34" charset="0"/>
      <p:regular r:id="rId74"/>
      <p:italic r:id="rId75"/>
    </p:embeddedFont>
    <p:embeddedFont>
      <p:font typeface="Segoe UI Semibold" panose="020B0702040204020203" pitchFamily="34" charset="0"/>
      <p:bold r:id="rId76"/>
      <p:boldItalic r:id="rId77"/>
    </p:embeddedFont>
    <p:embeddedFont>
      <p:font typeface="Segoe UI Semilight" panose="020B0402040204020203" pitchFamily="34" charset="0"/>
      <p:regular r:id="rId78"/>
      <p: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EE7BF5-A397-4EB5-90AC-AD98FFC4D71B}">
          <p14:sldIdLst>
            <p14:sldId id="2710"/>
            <p14:sldId id="2363"/>
            <p14:sldId id="2719"/>
            <p14:sldId id="2685"/>
            <p14:sldId id="2715"/>
            <p14:sldId id="2734"/>
            <p14:sldId id="2725"/>
            <p14:sldId id="2416"/>
            <p14:sldId id="2611"/>
            <p14:sldId id="2711"/>
            <p14:sldId id="2743"/>
            <p14:sldId id="2714"/>
            <p14:sldId id="2732"/>
            <p14:sldId id="2613"/>
            <p14:sldId id="2660"/>
            <p14:sldId id="2614"/>
            <p14:sldId id="2617"/>
            <p14:sldId id="2615"/>
            <p14:sldId id="2616"/>
            <p14:sldId id="2686"/>
            <p14:sldId id="2604"/>
            <p14:sldId id="2728"/>
            <p14:sldId id="2618"/>
            <p14:sldId id="2620"/>
            <p14:sldId id="2622"/>
            <p14:sldId id="2626"/>
            <p14:sldId id="2623"/>
            <p14:sldId id="2624"/>
            <p14:sldId id="2687"/>
            <p14:sldId id="2627"/>
            <p14:sldId id="2628"/>
            <p14:sldId id="2726"/>
            <p14:sldId id="2625"/>
            <p14:sldId id="2629"/>
            <p14:sldId id="2736"/>
            <p14:sldId id="2634"/>
            <p14:sldId id="2635"/>
            <p14:sldId id="2729"/>
            <p14:sldId id="2742"/>
            <p14:sldId id="2636"/>
            <p14:sldId id="2651"/>
            <p14:sldId id="2413"/>
            <p14:sldId id="2415"/>
            <p14:sldId id="2638"/>
            <p14:sldId id="2730"/>
            <p14:sldId id="2682"/>
            <p14:sldId id="2642"/>
            <p14:sldId id="2641"/>
            <p14:sldId id="2643"/>
            <p14:sldId id="2646"/>
            <p14:sldId id="2664"/>
            <p14:sldId id="2733"/>
            <p14:sldId id="2692"/>
            <p14:sldId id="2610"/>
            <p14:sldId id="2483"/>
          </p14:sldIdLst>
        </p14:section>
      </p14:sectionLst>
    </p:ext>
    <p:ext uri="{EFAFB233-063F-42B5-8137-9DF3F51BA10A}">
      <p15:sldGuideLst xmlns:p15="http://schemas.microsoft.com/office/powerpoint/2012/main">
        <p15:guide id="1" orient="horz" pos="4319"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925" userDrawn="1">
          <p15:clr>
            <a:srgbClr val="A4A3A4"/>
          </p15:clr>
        </p15:guide>
        <p15:guide id="2" pos="2205" userDrawn="1">
          <p15:clr>
            <a:srgbClr val="A4A3A4"/>
          </p15:clr>
        </p15:guide>
        <p15:guide id="3" orient="horz" pos="2928" userDrawn="1">
          <p15:clr>
            <a:srgbClr val="A4A3A4"/>
          </p15:clr>
        </p15:guide>
        <p15:guide id="4"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initials="H" lastIdx="1" clrIdx="0">
    <p:extLst>
      <p:ext uri="{19B8F6BF-5375-455C-9EA6-DF929625EA0E}">
        <p15:presenceInfo xmlns:p15="http://schemas.microsoft.com/office/powerpoint/2012/main" userId="S-1-5-21-2299542762-2251453957-3209074892-11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3CC4"/>
    <a:srgbClr val="00B050"/>
    <a:srgbClr val="224974"/>
    <a:srgbClr val="F57913"/>
    <a:srgbClr val="3DA5C1"/>
    <a:srgbClr val="9BBB59"/>
    <a:srgbClr val="EBF1DE"/>
    <a:srgbClr val="DCE6F2"/>
    <a:srgbClr val="547FA4"/>
    <a:srgbClr val="5C89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5" autoAdjust="0"/>
    <p:restoredTop sz="96120" autoAdjust="0"/>
  </p:normalViewPr>
  <p:slideViewPr>
    <p:cSldViewPr showGuides="1">
      <p:cViewPr varScale="1">
        <p:scale>
          <a:sx n="62" d="100"/>
          <a:sy n="62" d="100"/>
        </p:scale>
        <p:origin x="1098" y="84"/>
      </p:cViewPr>
      <p:guideLst>
        <p:guide orient="horz" pos="4319"/>
        <p:guide pos="7679"/>
      </p:guideLst>
    </p:cSldViewPr>
  </p:slideViewPr>
  <p:outlineViewPr>
    <p:cViewPr>
      <p:scale>
        <a:sx n="33" d="100"/>
        <a:sy n="33" d="100"/>
      </p:scale>
      <p:origin x="0" y="-1248"/>
    </p:cViewPr>
  </p:outlineViewPr>
  <p:notesTextViewPr>
    <p:cViewPr>
      <p:scale>
        <a:sx n="3" d="2"/>
        <a:sy n="3" d="2"/>
      </p:scale>
      <p:origin x="0" y="0"/>
    </p:cViewPr>
  </p:notesTextViewPr>
  <p:sorterViewPr>
    <p:cViewPr>
      <p:scale>
        <a:sx n="68" d="100"/>
        <a:sy n="68" d="100"/>
      </p:scale>
      <p:origin x="0" y="-5716"/>
    </p:cViewPr>
  </p:sorterViewPr>
  <p:notesViewPr>
    <p:cSldViewPr>
      <p:cViewPr varScale="1">
        <p:scale>
          <a:sx n="62" d="100"/>
          <a:sy n="62" d="100"/>
        </p:scale>
        <p:origin x="-1944" y="-78"/>
      </p:cViewPr>
      <p:guideLst>
        <p:guide orient="horz" pos="2925"/>
        <p:guide pos="2205"/>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notesMaster" Target="notesMasters/notesMaster1.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3.xml"/><Relationship Id="rId61" Type="http://schemas.openxmlformats.org/officeDocument/2006/relationships/font" Target="fonts/font2.fntdata"/><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3.fntdata"/><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7.fntdata"/><Relationship Id="rId7" Type="http://schemas.openxmlformats.org/officeDocument/2006/relationships/slide" Target="slides/slide5.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0.xml"/><Relationship Id="rId1" Type="http://schemas.microsoft.com/office/2011/relationships/chartStyle" Target="style30.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1.xml"/><Relationship Id="rId1" Type="http://schemas.microsoft.com/office/2011/relationships/chartStyle" Target="style31.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2.xml"/><Relationship Id="rId1" Type="http://schemas.microsoft.com/office/2011/relationships/chartStyle" Target="style32.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3.xml"/><Relationship Id="rId1" Type="http://schemas.microsoft.com/office/2011/relationships/chartStyle" Target="style3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4.xml"/><Relationship Id="rId1" Type="http://schemas.microsoft.com/office/2011/relationships/chartStyle" Target="style34.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5.xml"/><Relationship Id="rId1" Type="http://schemas.microsoft.com/office/2011/relationships/chartStyle" Target="style35.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6.xml"/><Relationship Id="rId1" Type="http://schemas.microsoft.com/office/2011/relationships/chartStyle" Target="style3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7.xml"/><Relationship Id="rId1" Type="http://schemas.microsoft.com/office/2011/relationships/chartStyle" Target="style3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9.xml"/><Relationship Id="rId1" Type="http://schemas.microsoft.com/office/2011/relationships/chartStyle" Target="style39.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0.xml"/><Relationship Id="rId1" Type="http://schemas.microsoft.com/office/2011/relationships/chartStyle" Target="style40.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1.xml"/><Relationship Id="rId1" Type="http://schemas.microsoft.com/office/2011/relationships/chartStyle" Target="style41.xml"/></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2.xml"/><Relationship Id="rId1" Type="http://schemas.microsoft.com/office/2011/relationships/chartStyle" Target="style42.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3.xml"/><Relationship Id="rId1" Type="http://schemas.microsoft.com/office/2011/relationships/chartStyle" Target="style43.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4.xml"/><Relationship Id="rId1" Type="http://schemas.microsoft.com/office/2011/relationships/chartStyle" Target="style44.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5.xml"/><Relationship Id="rId1" Type="http://schemas.microsoft.com/office/2011/relationships/chartStyle" Target="style45.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6.xml"/><Relationship Id="rId1" Type="http://schemas.microsoft.com/office/2011/relationships/chartStyle" Target="style46.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7.xml"/><Relationship Id="rId1" Type="http://schemas.microsoft.com/office/2011/relationships/chartStyle" Target="style47.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8.xml"/><Relationship Id="rId1" Type="http://schemas.microsoft.com/office/2011/relationships/chartStyle" Target="style48.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9.xml"/><Relationship Id="rId1" Type="http://schemas.microsoft.com/office/2011/relationships/chartStyle" Target="style49.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0.xml"/><Relationship Id="rId1" Type="http://schemas.microsoft.com/office/2011/relationships/chartStyle" Target="style50.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1.xml"/><Relationship Id="rId1" Type="http://schemas.microsoft.com/office/2011/relationships/chartStyle" Target="style51.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2.xml"/><Relationship Id="rId1" Type="http://schemas.microsoft.com/office/2011/relationships/chartStyle" Target="style52.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3.xml"/><Relationship Id="rId1" Type="http://schemas.microsoft.com/office/2011/relationships/chartStyle" Target="style53.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4.xml"/><Relationship Id="rId1" Type="http://schemas.microsoft.com/office/2011/relationships/chartStyle" Target="style54.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5.xml"/><Relationship Id="rId1" Type="http://schemas.microsoft.com/office/2011/relationships/chartStyle" Target="style5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B7DEE8"/>
            </a:solidFill>
            <a:ln>
              <a:noFill/>
            </a:ln>
            <a:effectLst/>
          </c:spPr>
          <c:invertIfNegative val="0"/>
          <c:cat>
            <c:strRef>
              <c:f>Sheet1!$A$2:$A$10</c:f>
              <c:strCache>
                <c:ptCount val="9"/>
                <c:pt idx="0">
                  <c:v>Category 3</c:v>
                </c:pt>
                <c:pt idx="1">
                  <c:v>Category 4</c:v>
                </c:pt>
                <c:pt idx="2">
                  <c:v>Category 5</c:v>
                </c:pt>
                <c:pt idx="3">
                  <c:v>Category 6</c:v>
                </c:pt>
                <c:pt idx="4">
                  <c:v>Category 7</c:v>
                </c:pt>
                <c:pt idx="5">
                  <c:v>Category 8</c:v>
                </c:pt>
                <c:pt idx="7">
                  <c:v>2023</c:v>
                </c:pt>
                <c:pt idx="8">
                  <c:v>2025</c:v>
                </c:pt>
              </c:strCache>
            </c:strRef>
          </c:cat>
          <c:val>
            <c:numRef>
              <c:f>Sheet1!$B$2:$B$10</c:f>
              <c:numCache>
                <c:formatCode>0%</c:formatCode>
                <c:ptCount val="9"/>
                <c:pt idx="0">
                  <c:v>0.42</c:v>
                </c:pt>
                <c:pt idx="1">
                  <c:v>0.48</c:v>
                </c:pt>
                <c:pt idx="2">
                  <c:v>0.44</c:v>
                </c:pt>
                <c:pt idx="3">
                  <c:v>0.43</c:v>
                </c:pt>
                <c:pt idx="4">
                  <c:v>0.38</c:v>
                </c:pt>
                <c:pt idx="5">
                  <c:v>0.44</c:v>
                </c:pt>
                <c:pt idx="6">
                  <c:v>0.5</c:v>
                </c:pt>
                <c:pt idx="7">
                  <c:v>0.53</c:v>
                </c:pt>
                <c:pt idx="8">
                  <c:v>0.51</c:v>
                </c:pt>
              </c:numCache>
            </c:numRef>
          </c:val>
          <c:extLst>
            <c:ext xmlns:c16="http://schemas.microsoft.com/office/drawing/2014/chart" uri="{C3380CC4-5D6E-409C-BE32-E72D297353CC}">
              <c16:uniqueId val="{00000000-5F55-405B-B655-100919498CDC}"/>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9"/>
                <c:pt idx="0">
                  <c:v>Category 3</c:v>
                </c:pt>
                <c:pt idx="1">
                  <c:v>Category 4</c:v>
                </c:pt>
                <c:pt idx="2">
                  <c:v>Category 5</c:v>
                </c:pt>
                <c:pt idx="3">
                  <c:v>Category 6</c:v>
                </c:pt>
                <c:pt idx="4">
                  <c:v>Category 7</c:v>
                </c:pt>
                <c:pt idx="5">
                  <c:v>Category 8</c:v>
                </c:pt>
                <c:pt idx="7">
                  <c:v>2023</c:v>
                </c:pt>
                <c:pt idx="8">
                  <c:v>2025</c:v>
                </c:pt>
              </c:strCache>
            </c:strRef>
          </c:cat>
          <c:val>
            <c:numRef>
              <c:f>Sheet1!$C$2:$C$10</c:f>
              <c:numCache>
                <c:formatCode>0%</c:formatCode>
                <c:ptCount val="9"/>
                <c:pt idx="0">
                  <c:v>0.52</c:v>
                </c:pt>
                <c:pt idx="1">
                  <c:v>0.47</c:v>
                </c:pt>
                <c:pt idx="2">
                  <c:v>0.54</c:v>
                </c:pt>
                <c:pt idx="3">
                  <c:v>0.54</c:v>
                </c:pt>
                <c:pt idx="4">
                  <c:v>0.56000000000000005</c:v>
                </c:pt>
                <c:pt idx="5">
                  <c:v>0.51</c:v>
                </c:pt>
                <c:pt idx="6">
                  <c:v>0.46</c:v>
                </c:pt>
                <c:pt idx="7">
                  <c:v>0.42</c:v>
                </c:pt>
                <c:pt idx="8">
                  <c:v>0.44</c:v>
                </c:pt>
              </c:numCache>
            </c:numRef>
          </c:val>
          <c:extLst>
            <c:ext xmlns:c16="http://schemas.microsoft.com/office/drawing/2014/chart" uri="{C3380CC4-5D6E-409C-BE32-E72D297353CC}">
              <c16:uniqueId val="{00000001-B025-47A8-9DE5-D55FC3A3575E}"/>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bg2"/>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0.62</c:v>
                </c:pt>
                <c:pt idx="1">
                  <c:v>0.32</c:v>
                </c:pt>
                <c:pt idx="2">
                  <c:v>0.05</c:v>
                </c:pt>
                <c:pt idx="3">
                  <c:v>0</c:v>
                </c:pt>
                <c:pt idx="4">
                  <c:v>0.01</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169"/>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6"/>
                <c:pt idx="1">
                  <c:v>Category 4</c:v>
                </c:pt>
                <c:pt idx="2">
                  <c:v>Category 5</c:v>
                </c:pt>
                <c:pt idx="3">
                  <c:v>Category 6</c:v>
                </c:pt>
                <c:pt idx="4">
                  <c:v>Category 7</c:v>
                </c:pt>
                <c:pt idx="5">
                  <c:v>Category 8</c:v>
                </c:pt>
              </c:strCache>
            </c:strRef>
          </c:cat>
          <c:val>
            <c:numRef>
              <c:f>Sheet1!$B$2:$B$10</c:f>
              <c:numCache>
                <c:formatCode>0%</c:formatCode>
                <c:ptCount val="9"/>
                <c:pt idx="0">
                  <c:v>0.24</c:v>
                </c:pt>
                <c:pt idx="1">
                  <c:v>0.28000000000000003</c:v>
                </c:pt>
                <c:pt idx="2">
                  <c:v>0.25</c:v>
                </c:pt>
                <c:pt idx="3">
                  <c:v>0.28000000000000003</c:v>
                </c:pt>
                <c:pt idx="4">
                  <c:v>0.3</c:v>
                </c:pt>
                <c:pt idx="5">
                  <c:v>0.23</c:v>
                </c:pt>
                <c:pt idx="6">
                  <c:v>0.35</c:v>
                </c:pt>
                <c:pt idx="7">
                  <c:v>0.24</c:v>
                </c:pt>
                <c:pt idx="8">
                  <c:v>0.32</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6"/>
                <c:pt idx="1">
                  <c:v>Category 4</c:v>
                </c:pt>
                <c:pt idx="2">
                  <c:v>Category 5</c:v>
                </c:pt>
                <c:pt idx="3">
                  <c:v>Category 6</c:v>
                </c:pt>
                <c:pt idx="4">
                  <c:v>Category 7</c:v>
                </c:pt>
                <c:pt idx="5">
                  <c:v>Category 8</c:v>
                </c:pt>
              </c:strCache>
            </c:strRef>
          </c:cat>
          <c:val>
            <c:numRef>
              <c:f>Sheet1!$C$2:$C$10</c:f>
              <c:numCache>
                <c:formatCode>0%</c:formatCode>
                <c:ptCount val="9"/>
                <c:pt idx="0">
                  <c:v>0.7</c:v>
                </c:pt>
                <c:pt idx="1">
                  <c:v>0.65</c:v>
                </c:pt>
                <c:pt idx="2">
                  <c:v>0.69</c:v>
                </c:pt>
                <c:pt idx="3">
                  <c:v>0.62</c:v>
                </c:pt>
                <c:pt idx="4">
                  <c:v>0.61</c:v>
                </c:pt>
                <c:pt idx="5">
                  <c:v>0.66</c:v>
                </c:pt>
                <c:pt idx="6">
                  <c:v>0.57999999999999996</c:v>
                </c:pt>
                <c:pt idx="7">
                  <c:v>0.72</c:v>
                </c:pt>
                <c:pt idx="8">
                  <c:v>0.62</c:v>
                </c:pt>
              </c:numCache>
            </c:numRef>
          </c:val>
          <c:extLst>
            <c:ext xmlns:c16="http://schemas.microsoft.com/office/drawing/2014/chart" uri="{C3380CC4-5D6E-409C-BE32-E72D297353CC}">
              <c16:uniqueId val="{00000001-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0.63</c:v>
                </c:pt>
                <c:pt idx="1">
                  <c:v>0.28999999999999998</c:v>
                </c:pt>
                <c:pt idx="2">
                  <c:v>0.06</c:v>
                </c:pt>
                <c:pt idx="3">
                  <c:v>0.01</c:v>
                </c:pt>
                <c:pt idx="4">
                  <c:v>0.01</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13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0.32</c:v>
                </c:pt>
                <c:pt idx="1">
                  <c:v>0.23</c:v>
                </c:pt>
                <c:pt idx="2">
                  <c:v>0.23</c:v>
                </c:pt>
                <c:pt idx="3">
                  <c:v>0.23</c:v>
                </c:pt>
                <c:pt idx="4">
                  <c:v>0.28999999999999998</c:v>
                </c:pt>
                <c:pt idx="5">
                  <c:v>0.27</c:v>
                </c:pt>
                <c:pt idx="6">
                  <c:v>0.26</c:v>
                </c:pt>
                <c:pt idx="7">
                  <c:v>0.27</c:v>
                </c:pt>
                <c:pt idx="8">
                  <c:v>0.28999999999999998</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0.57999999999999996</c:v>
                </c:pt>
                <c:pt idx="1">
                  <c:v>0.67</c:v>
                </c:pt>
                <c:pt idx="2">
                  <c:v>0.71</c:v>
                </c:pt>
                <c:pt idx="3">
                  <c:v>0.7</c:v>
                </c:pt>
                <c:pt idx="4">
                  <c:v>0.6</c:v>
                </c:pt>
                <c:pt idx="5">
                  <c:v>0.64</c:v>
                </c:pt>
                <c:pt idx="6">
                  <c:v>0.62</c:v>
                </c:pt>
                <c:pt idx="7">
                  <c:v>0.57999999999999996</c:v>
                </c:pt>
                <c:pt idx="8">
                  <c:v>0.63</c:v>
                </c:pt>
              </c:numCache>
            </c:numRef>
          </c:val>
          <c:extLst>
            <c:ext xmlns:c16="http://schemas.microsoft.com/office/drawing/2014/chart" uri="{C3380CC4-5D6E-409C-BE32-E72D297353CC}">
              <c16:uniqueId val="{00000001-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0.49</c:v>
                </c:pt>
                <c:pt idx="1">
                  <c:v>0.39</c:v>
                </c:pt>
                <c:pt idx="2">
                  <c:v>0.1</c:v>
                </c:pt>
                <c:pt idx="3">
                  <c:v>0.01</c:v>
                </c:pt>
                <c:pt idx="4">
                  <c:v>0.01</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2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0.28000000000000003</c:v>
                </c:pt>
                <c:pt idx="1">
                  <c:v>0.3</c:v>
                </c:pt>
                <c:pt idx="2">
                  <c:v>0.31</c:v>
                </c:pt>
                <c:pt idx="3">
                  <c:v>0.32</c:v>
                </c:pt>
                <c:pt idx="4">
                  <c:v>0.28000000000000003</c:v>
                </c:pt>
                <c:pt idx="5">
                  <c:v>0.27</c:v>
                </c:pt>
                <c:pt idx="6">
                  <c:v>0.25</c:v>
                </c:pt>
                <c:pt idx="7">
                  <c:v>0.32</c:v>
                </c:pt>
                <c:pt idx="8">
                  <c:v>0.39</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0.63</c:v>
                </c:pt>
                <c:pt idx="1">
                  <c:v>0.56000000000000005</c:v>
                </c:pt>
                <c:pt idx="2">
                  <c:v>0.61</c:v>
                </c:pt>
                <c:pt idx="3">
                  <c:v>0.6</c:v>
                </c:pt>
                <c:pt idx="4">
                  <c:v>0.66</c:v>
                </c:pt>
                <c:pt idx="5">
                  <c:v>0.59</c:v>
                </c:pt>
                <c:pt idx="6">
                  <c:v>0.64</c:v>
                </c:pt>
                <c:pt idx="7">
                  <c:v>0.59</c:v>
                </c:pt>
                <c:pt idx="8">
                  <c:v>0.49</c:v>
                </c:pt>
              </c:numCache>
            </c:numRef>
          </c:val>
          <c:extLst>
            <c:ext xmlns:c16="http://schemas.microsoft.com/office/drawing/2014/chart" uri="{C3380CC4-5D6E-409C-BE32-E72D297353CC}">
              <c16:uniqueId val="{00000001-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0.5</c:v>
                </c:pt>
                <c:pt idx="1">
                  <c:v>0.37</c:v>
                </c:pt>
                <c:pt idx="2">
                  <c:v>7.0000000000000007E-2</c:v>
                </c:pt>
                <c:pt idx="3">
                  <c:v>0.03</c:v>
                </c:pt>
                <c:pt idx="4">
                  <c:v>0.03</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1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0.27</c:v>
                </c:pt>
                <c:pt idx="1">
                  <c:v>0.31</c:v>
                </c:pt>
                <c:pt idx="2">
                  <c:v>0.35</c:v>
                </c:pt>
                <c:pt idx="3">
                  <c:v>0.36</c:v>
                </c:pt>
                <c:pt idx="4">
                  <c:v>0.27</c:v>
                </c:pt>
                <c:pt idx="5">
                  <c:v>0.3</c:v>
                </c:pt>
                <c:pt idx="6">
                  <c:v>0.34</c:v>
                </c:pt>
                <c:pt idx="7">
                  <c:v>0.41</c:v>
                </c:pt>
                <c:pt idx="8">
                  <c:v>0.37</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0.56000000000000005</c:v>
                </c:pt>
                <c:pt idx="1">
                  <c:v>0.56000000000000005</c:v>
                </c:pt>
                <c:pt idx="2">
                  <c:v>0.52</c:v>
                </c:pt>
                <c:pt idx="3">
                  <c:v>0.48</c:v>
                </c:pt>
                <c:pt idx="4">
                  <c:v>0.57999999999999996</c:v>
                </c:pt>
                <c:pt idx="5">
                  <c:v>0.55000000000000004</c:v>
                </c:pt>
                <c:pt idx="6">
                  <c:v>0.55000000000000004</c:v>
                </c:pt>
                <c:pt idx="7">
                  <c:v>0.46</c:v>
                </c:pt>
                <c:pt idx="8">
                  <c:v>0.5</c:v>
                </c:pt>
              </c:numCache>
            </c:numRef>
          </c:val>
          <c:extLst>
            <c:ext xmlns:c16="http://schemas.microsoft.com/office/drawing/2014/chart" uri="{C3380CC4-5D6E-409C-BE32-E72D297353CC}">
              <c16:uniqueId val="{00000001-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5300842724925E-2"/>
          <c:y val="3.6714300107856548E-2"/>
          <c:w val="0.96397168243882014"/>
          <c:h val="0.90937500000000004"/>
        </c:manualLayout>
      </c:layout>
      <c:barChart>
        <c:barDir val="col"/>
        <c:grouping val="clustered"/>
        <c:varyColors val="0"/>
        <c:ser>
          <c:idx val="0"/>
          <c:order val="0"/>
          <c:tx>
            <c:strRef>
              <c:f>Sheet1!$B$1</c:f>
              <c:strCache>
                <c:ptCount val="1"/>
                <c:pt idx="0">
                  <c:v>Series 3</c:v>
                </c:pt>
              </c:strCache>
            </c:strRef>
          </c:tx>
          <c:spPr>
            <a:solidFill>
              <a:srgbClr val="255187"/>
            </a:solidFill>
            <a:scene3d>
              <a:camera prst="orthographicFront"/>
              <a:lightRig rig="threePt" dir="t"/>
            </a:scene3d>
            <a:sp3d/>
          </c:spPr>
          <c:invertIfNegative val="0"/>
          <c:dPt>
            <c:idx val="0"/>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01-718B-4FDF-B1F1-2FF3A62B8B0F}"/>
              </c:ext>
            </c:extLst>
          </c:dPt>
          <c:dPt>
            <c:idx val="1"/>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03-718B-4FDF-B1F1-2FF3A62B8B0F}"/>
              </c:ext>
            </c:extLst>
          </c:dPt>
          <c:dPt>
            <c:idx val="2"/>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05-718B-4FDF-B1F1-2FF3A62B8B0F}"/>
              </c:ext>
            </c:extLst>
          </c:dPt>
          <c:dPt>
            <c:idx val="3"/>
            <c:invertIfNegative val="0"/>
            <c:bubble3D val="0"/>
            <c:spPr>
              <a:solidFill>
                <a:srgbClr val="255187"/>
              </a:solidFill>
              <a:ln>
                <a:noFill/>
              </a:ln>
              <a:scene3d>
                <a:camera prst="orthographicFront"/>
                <a:lightRig rig="threePt" dir="t"/>
              </a:scene3d>
              <a:sp3d/>
            </c:spPr>
            <c:extLst>
              <c:ext xmlns:c16="http://schemas.microsoft.com/office/drawing/2014/chart" uri="{C3380CC4-5D6E-409C-BE32-E72D297353CC}">
                <c16:uniqueId val="{00000007-718B-4FDF-B1F1-2FF3A62B8B0F}"/>
              </c:ext>
            </c:extLst>
          </c:dPt>
          <c:dPt>
            <c:idx val="4"/>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09-718B-4FDF-B1F1-2FF3A62B8B0F}"/>
              </c:ext>
            </c:extLst>
          </c:dPt>
          <c:dPt>
            <c:idx val="5"/>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0B-718B-4FDF-B1F1-2FF3A62B8B0F}"/>
              </c:ext>
            </c:extLst>
          </c:dPt>
          <c:dPt>
            <c:idx val="6"/>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0D-718B-4FDF-B1F1-2FF3A62B8B0F}"/>
              </c:ext>
            </c:extLst>
          </c:dPt>
          <c:dPt>
            <c:idx val="7"/>
            <c:invertIfNegative val="0"/>
            <c:bubble3D val="0"/>
            <c:extLst>
              <c:ext xmlns:c16="http://schemas.microsoft.com/office/drawing/2014/chart" uri="{C3380CC4-5D6E-409C-BE32-E72D297353CC}">
                <c16:uniqueId val="{0000000F-718B-4FDF-B1F1-2FF3A62B8B0F}"/>
              </c:ext>
            </c:extLst>
          </c:dPt>
          <c:dPt>
            <c:idx val="8"/>
            <c:invertIfNegative val="0"/>
            <c:bubble3D val="0"/>
            <c:extLst>
              <c:ext xmlns:c16="http://schemas.microsoft.com/office/drawing/2014/chart" uri="{C3380CC4-5D6E-409C-BE32-E72D297353CC}">
                <c16:uniqueId val="{00000011-718B-4FDF-B1F1-2FF3A62B8B0F}"/>
              </c:ext>
            </c:extLst>
          </c:dPt>
          <c:dPt>
            <c:idx val="9"/>
            <c:invertIfNegative val="0"/>
            <c:bubble3D val="0"/>
            <c:extLst>
              <c:ext xmlns:c16="http://schemas.microsoft.com/office/drawing/2014/chart" uri="{C3380CC4-5D6E-409C-BE32-E72D297353CC}">
                <c16:uniqueId val="{00000013-718B-4FDF-B1F1-2FF3A62B8B0F}"/>
              </c:ext>
            </c:extLst>
          </c:dPt>
          <c:dPt>
            <c:idx val="10"/>
            <c:invertIfNegative val="0"/>
            <c:bubble3D val="0"/>
            <c:extLst>
              <c:ext xmlns:c16="http://schemas.microsoft.com/office/drawing/2014/chart" uri="{C3380CC4-5D6E-409C-BE32-E72D297353CC}">
                <c16:uniqueId val="{00000015-718B-4FDF-B1F1-2FF3A62B8B0F}"/>
              </c:ext>
            </c:extLst>
          </c:dPt>
          <c:dPt>
            <c:idx val="11"/>
            <c:invertIfNegative val="0"/>
            <c:bubble3D val="0"/>
            <c:extLst>
              <c:ext xmlns:c16="http://schemas.microsoft.com/office/drawing/2014/chart" uri="{C3380CC4-5D6E-409C-BE32-E72D297353CC}">
                <c16:uniqueId val="{00000017-718B-4FDF-B1F1-2FF3A62B8B0F}"/>
              </c:ext>
            </c:extLst>
          </c:dPt>
          <c:dPt>
            <c:idx val="12"/>
            <c:invertIfNegative val="0"/>
            <c:bubble3D val="0"/>
            <c:extLst>
              <c:ext xmlns:c16="http://schemas.microsoft.com/office/drawing/2014/chart" uri="{C3380CC4-5D6E-409C-BE32-E72D297353CC}">
                <c16:uniqueId val="{00000019-718B-4FDF-B1F1-2FF3A62B8B0F}"/>
              </c:ext>
            </c:extLst>
          </c:dPt>
          <c:dPt>
            <c:idx val="13"/>
            <c:invertIfNegative val="0"/>
            <c:bubble3D val="0"/>
            <c:extLst>
              <c:ext xmlns:c16="http://schemas.microsoft.com/office/drawing/2014/chart" uri="{C3380CC4-5D6E-409C-BE32-E72D297353CC}">
                <c16:uniqueId val="{0000001B-718B-4FDF-B1F1-2FF3A62B8B0F}"/>
              </c:ext>
            </c:extLst>
          </c:dPt>
          <c:dPt>
            <c:idx val="14"/>
            <c:invertIfNegative val="0"/>
            <c:bubble3D val="0"/>
            <c:extLst>
              <c:ext xmlns:c16="http://schemas.microsoft.com/office/drawing/2014/chart" uri="{C3380CC4-5D6E-409C-BE32-E72D297353CC}">
                <c16:uniqueId val="{0000001D-718B-4FDF-B1F1-2FF3A62B8B0F}"/>
              </c:ext>
            </c:extLst>
          </c:dPt>
          <c:dPt>
            <c:idx val="15"/>
            <c:invertIfNegative val="0"/>
            <c:bubble3D val="0"/>
            <c:extLst>
              <c:ext xmlns:c16="http://schemas.microsoft.com/office/drawing/2014/chart" uri="{C3380CC4-5D6E-409C-BE32-E72D297353CC}">
                <c16:uniqueId val="{0000001F-718B-4FDF-B1F1-2FF3A62B8B0F}"/>
              </c:ext>
            </c:extLst>
          </c:dPt>
          <c:dPt>
            <c:idx val="16"/>
            <c:invertIfNegative val="0"/>
            <c:bubble3D val="0"/>
            <c:extLst>
              <c:ext xmlns:c16="http://schemas.microsoft.com/office/drawing/2014/chart" uri="{C3380CC4-5D6E-409C-BE32-E72D297353CC}">
                <c16:uniqueId val="{00000021-718B-4FDF-B1F1-2FF3A62B8B0F}"/>
              </c:ext>
            </c:extLst>
          </c:dPt>
          <c:dPt>
            <c:idx val="17"/>
            <c:invertIfNegative val="0"/>
            <c:bubble3D val="0"/>
            <c:extLst>
              <c:ext xmlns:c16="http://schemas.microsoft.com/office/drawing/2014/chart" uri="{C3380CC4-5D6E-409C-BE32-E72D297353CC}">
                <c16:uniqueId val="{00000023-718B-4FDF-B1F1-2FF3A62B8B0F}"/>
              </c:ext>
            </c:extLst>
          </c:dPt>
          <c:dPt>
            <c:idx val="18"/>
            <c:invertIfNegative val="0"/>
            <c:bubble3D val="0"/>
            <c:extLst>
              <c:ext xmlns:c16="http://schemas.microsoft.com/office/drawing/2014/chart" uri="{C3380CC4-5D6E-409C-BE32-E72D297353CC}">
                <c16:uniqueId val="{00000025-718B-4FDF-B1F1-2FF3A62B8B0F}"/>
              </c:ext>
            </c:extLst>
          </c:dPt>
          <c:dPt>
            <c:idx val="19"/>
            <c:invertIfNegative val="0"/>
            <c:bubble3D val="0"/>
            <c:extLst>
              <c:ext xmlns:c16="http://schemas.microsoft.com/office/drawing/2014/chart" uri="{C3380CC4-5D6E-409C-BE32-E72D297353CC}">
                <c16:uniqueId val="{00000027-718B-4FDF-B1F1-2FF3A62B8B0F}"/>
              </c:ext>
            </c:extLst>
          </c:dPt>
          <c:dPt>
            <c:idx val="20"/>
            <c:invertIfNegative val="0"/>
            <c:bubble3D val="0"/>
            <c:extLst>
              <c:ext xmlns:c16="http://schemas.microsoft.com/office/drawing/2014/chart" uri="{C3380CC4-5D6E-409C-BE32-E72D297353CC}">
                <c16:uniqueId val="{00000029-718B-4FDF-B1F1-2FF3A62B8B0F}"/>
              </c:ext>
            </c:extLst>
          </c:dPt>
          <c:dPt>
            <c:idx val="21"/>
            <c:invertIfNegative val="0"/>
            <c:bubble3D val="0"/>
            <c:extLst>
              <c:ext xmlns:c16="http://schemas.microsoft.com/office/drawing/2014/chart" uri="{C3380CC4-5D6E-409C-BE32-E72D297353CC}">
                <c16:uniqueId val="{0000002B-718B-4FDF-B1F1-2FF3A62B8B0F}"/>
              </c:ext>
            </c:extLst>
          </c:dPt>
          <c:dPt>
            <c:idx val="22"/>
            <c:invertIfNegative val="0"/>
            <c:bubble3D val="0"/>
            <c:extLst>
              <c:ext xmlns:c16="http://schemas.microsoft.com/office/drawing/2014/chart" uri="{C3380CC4-5D6E-409C-BE32-E72D297353CC}">
                <c16:uniqueId val="{0000002D-718B-4FDF-B1F1-2FF3A62B8B0F}"/>
              </c:ext>
            </c:extLst>
          </c:dPt>
          <c:dPt>
            <c:idx val="24"/>
            <c:invertIfNegative val="0"/>
            <c:bubble3D val="0"/>
            <c:extLst>
              <c:ext xmlns:c16="http://schemas.microsoft.com/office/drawing/2014/chart" uri="{C3380CC4-5D6E-409C-BE32-E72D297353CC}">
                <c16:uniqueId val="{0000002F-718B-4FDF-B1F1-2FF3A62B8B0F}"/>
              </c:ext>
            </c:extLst>
          </c:dPt>
          <c:dPt>
            <c:idx val="25"/>
            <c:invertIfNegative val="0"/>
            <c:bubble3D val="0"/>
            <c:extLst>
              <c:ext xmlns:c16="http://schemas.microsoft.com/office/drawing/2014/chart" uri="{C3380CC4-5D6E-409C-BE32-E72D297353CC}">
                <c16:uniqueId val="{00000031-718B-4FDF-B1F1-2FF3A62B8B0F}"/>
              </c:ext>
            </c:extLst>
          </c:dPt>
          <c:dPt>
            <c:idx val="26"/>
            <c:invertIfNegative val="0"/>
            <c:bubble3D val="0"/>
            <c:extLst>
              <c:ext xmlns:c16="http://schemas.microsoft.com/office/drawing/2014/chart" uri="{C3380CC4-5D6E-409C-BE32-E72D297353CC}">
                <c16:uniqueId val="{00000033-718B-4FDF-B1F1-2FF3A62B8B0F}"/>
              </c:ext>
            </c:extLst>
          </c:dPt>
          <c:cat>
            <c:numRef>
              <c:f>Sheet1!$A$2:$A$8</c:f>
              <c:numCache>
                <c:formatCode>General</c:formatCode>
                <c:ptCount val="7"/>
              </c:numCache>
            </c:numRef>
          </c:cat>
          <c:val>
            <c:numRef>
              <c:f>Sheet1!$B$2:$B$8</c:f>
              <c:numCache>
                <c:formatCode>General</c:formatCode>
                <c:ptCount val="7"/>
                <c:pt idx="0" formatCode="0%">
                  <c:v>0.94</c:v>
                </c:pt>
                <c:pt idx="2" formatCode="0%">
                  <c:v>0.92</c:v>
                </c:pt>
                <c:pt idx="4" formatCode="0%">
                  <c:v>0.88</c:v>
                </c:pt>
                <c:pt idx="6" formatCode="0%">
                  <c:v>0.87</c:v>
                </c:pt>
              </c:numCache>
            </c:numRef>
          </c:val>
          <c:extLst>
            <c:ext xmlns:c16="http://schemas.microsoft.com/office/drawing/2014/chart" uri="{C3380CC4-5D6E-409C-BE32-E72D297353CC}">
              <c16:uniqueId val="{00000034-718B-4FDF-B1F1-2FF3A62B8B0F}"/>
            </c:ext>
          </c:extLst>
        </c:ser>
        <c:dLbls>
          <c:showLegendKey val="0"/>
          <c:showVal val="0"/>
          <c:showCatName val="0"/>
          <c:showSerName val="0"/>
          <c:showPercent val="0"/>
          <c:showBubbleSize val="0"/>
        </c:dLbls>
        <c:gapWidth val="80"/>
        <c:axId val="121158656"/>
        <c:axId val="121058048"/>
      </c:barChart>
      <c:catAx>
        <c:axId val="121158656"/>
        <c:scaling>
          <c:orientation val="minMax"/>
        </c:scaling>
        <c:delete val="0"/>
        <c:axPos val="b"/>
        <c:numFmt formatCode="General" sourceLinked="1"/>
        <c:majorTickMark val="none"/>
        <c:minorTickMark val="none"/>
        <c:tickLblPos val="none"/>
        <c:crossAx val="121058048"/>
        <c:crosses val="autoZero"/>
        <c:auto val="1"/>
        <c:lblAlgn val="ctr"/>
        <c:lblOffset val="100"/>
        <c:noMultiLvlLbl val="0"/>
      </c:catAx>
      <c:valAx>
        <c:axId val="121058048"/>
        <c:scaling>
          <c:orientation val="minMax"/>
          <c:max val="1"/>
          <c:min val="0"/>
        </c:scaling>
        <c:delete val="1"/>
        <c:axPos val="l"/>
        <c:numFmt formatCode="0%" sourceLinked="1"/>
        <c:majorTickMark val="out"/>
        <c:minorTickMark val="none"/>
        <c:tickLblPos val="nextTo"/>
        <c:crossAx val="12115865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0.19</c:v>
                </c:pt>
                <c:pt idx="1">
                  <c:v>0.63</c:v>
                </c:pt>
                <c:pt idx="2">
                  <c:v>0.13</c:v>
                </c:pt>
                <c:pt idx="3">
                  <c:v>0.03</c:v>
                </c:pt>
                <c:pt idx="4">
                  <c:v>0.02</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5">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Sheet1!$A$2:$A$7</c:f>
              <c:strCache>
                <c:ptCount val="2"/>
                <c:pt idx="0">
                  <c:v>1st Qtr</c:v>
                </c:pt>
                <c:pt idx="1">
                  <c:v>2nd Qtr</c:v>
                </c:pt>
              </c:strCache>
            </c:strRef>
          </c:cat>
          <c:val>
            <c:numRef>
              <c:f>Sheet1!$B$2:$B$7</c:f>
              <c:numCache>
                <c:formatCode>0%</c:formatCode>
                <c:ptCount val="6"/>
                <c:pt idx="0">
                  <c:v>0.44</c:v>
                </c:pt>
                <c:pt idx="1">
                  <c:v>0.51</c:v>
                </c:pt>
                <c:pt idx="2">
                  <c:v>0.04</c:v>
                </c:pt>
                <c:pt idx="3">
                  <c:v>0.01</c:v>
                </c:pt>
                <c:pt idx="4" formatCode="0.00%">
                  <c:v>0</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3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c:v>
                </c:pt>
                <c:pt idx="1">
                  <c:v>0</c:v>
                </c:pt>
                <c:pt idx="2">
                  <c:v>0</c:v>
                </c:pt>
                <c:pt idx="3">
                  <c:v>0</c:v>
                </c:pt>
                <c:pt idx="4">
                  <c:v>0</c:v>
                </c:pt>
                <c:pt idx="5">
                  <c:v>0</c:v>
                </c:pt>
                <c:pt idx="6">
                  <c:v>0.6</c:v>
                </c:pt>
                <c:pt idx="7">
                  <c:v>0.56999999999999995</c:v>
                </c:pt>
                <c:pt idx="8">
                  <c:v>0.63</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c:v>
                </c:pt>
                <c:pt idx="1">
                  <c:v>0</c:v>
                </c:pt>
                <c:pt idx="2">
                  <c:v>0</c:v>
                </c:pt>
                <c:pt idx="3">
                  <c:v>0</c:v>
                </c:pt>
                <c:pt idx="4">
                  <c:v>0</c:v>
                </c:pt>
                <c:pt idx="5">
                  <c:v>0</c:v>
                </c:pt>
                <c:pt idx="6">
                  <c:v>0.2</c:v>
                </c:pt>
                <c:pt idx="7">
                  <c:v>0.24</c:v>
                </c:pt>
                <c:pt idx="8">
                  <c:v>0.19</c:v>
                </c:pt>
              </c:numCache>
            </c:numRef>
          </c:val>
          <c:extLst>
            <c:ext xmlns:c16="http://schemas.microsoft.com/office/drawing/2014/chart" uri="{C3380CC4-5D6E-409C-BE32-E72D297353CC}">
              <c16:uniqueId val="{00000001-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0.22</c:v>
                </c:pt>
                <c:pt idx="1">
                  <c:v>0.55000000000000004</c:v>
                </c:pt>
                <c:pt idx="2">
                  <c:v>0.13</c:v>
                </c:pt>
                <c:pt idx="3">
                  <c:v>0.02</c:v>
                </c:pt>
                <c:pt idx="4">
                  <c:v>0.08</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89"/>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0.49</c:v>
                </c:pt>
                <c:pt idx="1">
                  <c:v>0.46</c:v>
                </c:pt>
                <c:pt idx="2">
                  <c:v>0.56000000000000005</c:v>
                </c:pt>
                <c:pt idx="3">
                  <c:v>0.52</c:v>
                </c:pt>
                <c:pt idx="4">
                  <c:v>0.47</c:v>
                </c:pt>
                <c:pt idx="5">
                  <c:v>0.48</c:v>
                </c:pt>
                <c:pt idx="6">
                  <c:v>0.56999999999999995</c:v>
                </c:pt>
                <c:pt idx="7">
                  <c:v>0.47</c:v>
                </c:pt>
                <c:pt idx="8">
                  <c:v>0.55000000000000004</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0.15</c:v>
                </c:pt>
                <c:pt idx="1">
                  <c:v>0.2</c:v>
                </c:pt>
                <c:pt idx="2">
                  <c:v>0.16</c:v>
                </c:pt>
                <c:pt idx="3">
                  <c:v>0.17</c:v>
                </c:pt>
                <c:pt idx="4">
                  <c:v>0.18</c:v>
                </c:pt>
                <c:pt idx="5">
                  <c:v>0.18</c:v>
                </c:pt>
                <c:pt idx="6">
                  <c:v>0.18</c:v>
                </c:pt>
                <c:pt idx="7">
                  <c:v>0.26</c:v>
                </c:pt>
                <c:pt idx="8">
                  <c:v>0.22</c:v>
                </c:pt>
              </c:numCache>
            </c:numRef>
          </c:val>
          <c:extLst>
            <c:ext xmlns:c16="http://schemas.microsoft.com/office/drawing/2014/chart" uri="{C3380CC4-5D6E-409C-BE32-E72D297353CC}">
              <c16:uniqueId val="{00000001-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0.18</c:v>
                </c:pt>
                <c:pt idx="1">
                  <c:v>0.57999999999999996</c:v>
                </c:pt>
                <c:pt idx="2">
                  <c:v>0.11</c:v>
                </c:pt>
                <c:pt idx="3">
                  <c:v>0.02</c:v>
                </c:pt>
                <c:pt idx="4">
                  <c:v>0.11</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8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c:v>
                </c:pt>
                <c:pt idx="1">
                  <c:v>0</c:v>
                </c:pt>
                <c:pt idx="2">
                  <c:v>0</c:v>
                </c:pt>
                <c:pt idx="3">
                  <c:v>0</c:v>
                </c:pt>
                <c:pt idx="4">
                  <c:v>0</c:v>
                </c:pt>
                <c:pt idx="5">
                  <c:v>0</c:v>
                </c:pt>
                <c:pt idx="6">
                  <c:v>0</c:v>
                </c:pt>
                <c:pt idx="7">
                  <c:v>0</c:v>
                </c:pt>
                <c:pt idx="8">
                  <c:v>0.57999999999999996</c:v>
                </c:pt>
              </c:numCache>
            </c:numRef>
          </c:val>
          <c:extLst>
            <c:ext xmlns:c16="http://schemas.microsoft.com/office/drawing/2014/chart" uri="{C3380CC4-5D6E-409C-BE32-E72D297353CC}">
              <c16:uniqueId val="{00000000-C7A0-4494-9005-D34254D064FD}"/>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c:v>
                </c:pt>
                <c:pt idx="1">
                  <c:v>0</c:v>
                </c:pt>
                <c:pt idx="2">
                  <c:v>0</c:v>
                </c:pt>
                <c:pt idx="3">
                  <c:v>0</c:v>
                </c:pt>
                <c:pt idx="4">
                  <c:v>0</c:v>
                </c:pt>
                <c:pt idx="5">
                  <c:v>0</c:v>
                </c:pt>
                <c:pt idx="6">
                  <c:v>0</c:v>
                </c:pt>
                <c:pt idx="7">
                  <c:v>0</c:v>
                </c:pt>
                <c:pt idx="8">
                  <c:v>0.18</c:v>
                </c:pt>
              </c:numCache>
            </c:numRef>
          </c:val>
          <c:extLst>
            <c:ext xmlns:c16="http://schemas.microsoft.com/office/drawing/2014/chart" uri="{C3380CC4-5D6E-409C-BE32-E72D297353CC}">
              <c16:uniqueId val="{00000001-C7A0-4494-9005-D34254D064FD}"/>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0.28000000000000003</c:v>
                </c:pt>
                <c:pt idx="1">
                  <c:v>0.47</c:v>
                </c:pt>
                <c:pt idx="2">
                  <c:v>0.19</c:v>
                </c:pt>
                <c:pt idx="3">
                  <c:v>0.04</c:v>
                </c:pt>
                <c:pt idx="4">
                  <c:v>0.02</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c:v>
                </c:pt>
                <c:pt idx="1">
                  <c:v>0</c:v>
                </c:pt>
                <c:pt idx="2">
                  <c:v>0.46</c:v>
                </c:pt>
                <c:pt idx="3">
                  <c:v>0.48</c:v>
                </c:pt>
                <c:pt idx="4">
                  <c:v>0.46</c:v>
                </c:pt>
                <c:pt idx="5">
                  <c:v>0.48</c:v>
                </c:pt>
                <c:pt idx="6">
                  <c:v>0.44</c:v>
                </c:pt>
                <c:pt idx="7">
                  <c:v>0.48</c:v>
                </c:pt>
                <c:pt idx="8">
                  <c:v>0.47</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c:v>
                </c:pt>
                <c:pt idx="1">
                  <c:v>0</c:v>
                </c:pt>
                <c:pt idx="2">
                  <c:v>0.39</c:v>
                </c:pt>
                <c:pt idx="3">
                  <c:v>0.28000000000000003</c:v>
                </c:pt>
                <c:pt idx="4">
                  <c:v>0.37</c:v>
                </c:pt>
                <c:pt idx="5">
                  <c:v>0.34</c:v>
                </c:pt>
                <c:pt idx="6">
                  <c:v>0.36</c:v>
                </c:pt>
                <c:pt idx="7">
                  <c:v>0.32</c:v>
                </c:pt>
                <c:pt idx="8">
                  <c:v>0.28000000000000003</c:v>
                </c:pt>
              </c:numCache>
            </c:numRef>
          </c:val>
          <c:extLst>
            <c:ext xmlns:c16="http://schemas.microsoft.com/office/drawing/2014/chart" uri="{C3380CC4-5D6E-409C-BE32-E72D297353CC}">
              <c16:uniqueId val="{00000001-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0.24</c:v>
                </c:pt>
                <c:pt idx="1">
                  <c:v>0.48</c:v>
                </c:pt>
                <c:pt idx="2">
                  <c:v>0.2</c:v>
                </c:pt>
                <c:pt idx="3">
                  <c:v>7.0000000000000007E-2</c:v>
                </c:pt>
                <c:pt idx="4">
                  <c:v>0.01</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5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0.43</c:v>
                </c:pt>
                <c:pt idx="1">
                  <c:v>0.48</c:v>
                </c:pt>
                <c:pt idx="2">
                  <c:v>0.4</c:v>
                </c:pt>
                <c:pt idx="3">
                  <c:v>0.42</c:v>
                </c:pt>
                <c:pt idx="4">
                  <c:v>0.47</c:v>
                </c:pt>
                <c:pt idx="5">
                  <c:v>0.47</c:v>
                </c:pt>
                <c:pt idx="6">
                  <c:v>0.45</c:v>
                </c:pt>
                <c:pt idx="7">
                  <c:v>0.45</c:v>
                </c:pt>
                <c:pt idx="8">
                  <c:v>0.48</c:v>
                </c:pt>
              </c:numCache>
            </c:numRef>
          </c:val>
          <c:extLst>
            <c:ext xmlns:c16="http://schemas.microsoft.com/office/drawing/2014/chart" uri="{C3380CC4-5D6E-409C-BE32-E72D297353CC}">
              <c16:uniqueId val="{00000000-2B0B-4203-BBFA-C9C3CC2C62C3}"/>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0.4</c:v>
                </c:pt>
                <c:pt idx="1">
                  <c:v>0.26</c:v>
                </c:pt>
                <c:pt idx="2">
                  <c:v>0.46</c:v>
                </c:pt>
                <c:pt idx="3">
                  <c:v>0.39</c:v>
                </c:pt>
                <c:pt idx="4">
                  <c:v>0.26</c:v>
                </c:pt>
                <c:pt idx="5">
                  <c:v>0.26</c:v>
                </c:pt>
                <c:pt idx="6">
                  <c:v>0.39</c:v>
                </c:pt>
                <c:pt idx="7">
                  <c:v>0.33</c:v>
                </c:pt>
                <c:pt idx="8">
                  <c:v>0.24</c:v>
                </c:pt>
              </c:numCache>
            </c:numRef>
          </c:val>
          <c:extLst>
            <c:ext xmlns:c16="http://schemas.microsoft.com/office/drawing/2014/chart" uri="{C3380CC4-5D6E-409C-BE32-E72D297353CC}">
              <c16:uniqueId val="{00000001-2B0B-4203-BBFA-C9C3CC2C62C3}"/>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0.24</c:v>
                </c:pt>
                <c:pt idx="1">
                  <c:v>0.48</c:v>
                </c:pt>
                <c:pt idx="2">
                  <c:v>0.18</c:v>
                </c:pt>
                <c:pt idx="3">
                  <c:v>0.03</c:v>
                </c:pt>
                <c:pt idx="4">
                  <c:v>7.0000000000000007E-2</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7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5">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Sheet1!$A$2:$A$5</c:f>
              <c:strCache>
                <c:ptCount val="2"/>
                <c:pt idx="0">
                  <c:v>1st Qtr</c:v>
                </c:pt>
                <c:pt idx="1">
                  <c:v>2nd Qtr</c:v>
                </c:pt>
              </c:strCache>
            </c:strRef>
          </c:cat>
          <c:val>
            <c:numRef>
              <c:f>Sheet1!$B$2:$B$5</c:f>
              <c:numCache>
                <c:formatCode>0%</c:formatCode>
                <c:ptCount val="4"/>
                <c:pt idx="0">
                  <c:v>0.77</c:v>
                </c:pt>
                <c:pt idx="1">
                  <c:v>0.2</c:v>
                </c:pt>
                <c:pt idx="2">
                  <c:v>0.03</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17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0.45</c:v>
                </c:pt>
                <c:pt idx="1">
                  <c:v>0.49</c:v>
                </c:pt>
                <c:pt idx="2">
                  <c:v>0.49</c:v>
                </c:pt>
                <c:pt idx="3">
                  <c:v>0.53</c:v>
                </c:pt>
                <c:pt idx="4">
                  <c:v>0.48</c:v>
                </c:pt>
                <c:pt idx="5">
                  <c:v>0.41</c:v>
                </c:pt>
                <c:pt idx="6">
                  <c:v>0.54</c:v>
                </c:pt>
                <c:pt idx="7">
                  <c:v>0.55000000000000004</c:v>
                </c:pt>
                <c:pt idx="8">
                  <c:v>0.48</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0.14000000000000001</c:v>
                </c:pt>
                <c:pt idx="1">
                  <c:v>0.21</c:v>
                </c:pt>
                <c:pt idx="2">
                  <c:v>0.21</c:v>
                </c:pt>
                <c:pt idx="3">
                  <c:v>0.24</c:v>
                </c:pt>
                <c:pt idx="4">
                  <c:v>0.26</c:v>
                </c:pt>
                <c:pt idx="5">
                  <c:v>0.19</c:v>
                </c:pt>
                <c:pt idx="6">
                  <c:v>0.24</c:v>
                </c:pt>
                <c:pt idx="7">
                  <c:v>0.27</c:v>
                </c:pt>
                <c:pt idx="8">
                  <c:v>0.24</c:v>
                </c:pt>
              </c:numCache>
            </c:numRef>
          </c:val>
          <c:extLst>
            <c:ext xmlns:c16="http://schemas.microsoft.com/office/drawing/2014/chart" uri="{C3380CC4-5D6E-409C-BE32-E72D297353CC}">
              <c16:uniqueId val="{00000001-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0.23</c:v>
                </c:pt>
                <c:pt idx="1">
                  <c:v>0.46</c:v>
                </c:pt>
                <c:pt idx="2">
                  <c:v>0.2</c:v>
                </c:pt>
                <c:pt idx="3">
                  <c:v>0.05</c:v>
                </c:pt>
                <c:pt idx="4">
                  <c:v>0.06</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7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0.39</c:v>
                </c:pt>
                <c:pt idx="1">
                  <c:v>0.46</c:v>
                </c:pt>
                <c:pt idx="2">
                  <c:v>0.49</c:v>
                </c:pt>
                <c:pt idx="3">
                  <c:v>0.5</c:v>
                </c:pt>
                <c:pt idx="4">
                  <c:v>0.46</c:v>
                </c:pt>
                <c:pt idx="5">
                  <c:v>0.47</c:v>
                </c:pt>
                <c:pt idx="6">
                  <c:v>0.48</c:v>
                </c:pt>
                <c:pt idx="7">
                  <c:v>0.52</c:v>
                </c:pt>
                <c:pt idx="8">
                  <c:v>0.46</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0.21</c:v>
                </c:pt>
                <c:pt idx="1">
                  <c:v>0.21</c:v>
                </c:pt>
                <c:pt idx="2">
                  <c:v>0.24</c:v>
                </c:pt>
                <c:pt idx="3">
                  <c:v>0.19</c:v>
                </c:pt>
                <c:pt idx="4">
                  <c:v>0.2</c:v>
                </c:pt>
                <c:pt idx="5">
                  <c:v>0.26</c:v>
                </c:pt>
                <c:pt idx="6">
                  <c:v>0.28000000000000003</c:v>
                </c:pt>
                <c:pt idx="7">
                  <c:v>0.23</c:v>
                </c:pt>
                <c:pt idx="8">
                  <c:v>0.23</c:v>
                </c:pt>
              </c:numCache>
            </c:numRef>
          </c:val>
          <c:extLst>
            <c:ext xmlns:c16="http://schemas.microsoft.com/office/drawing/2014/chart" uri="{C3380CC4-5D6E-409C-BE32-E72D297353CC}">
              <c16:uniqueId val="{00000001-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0.18</c:v>
                </c:pt>
                <c:pt idx="1">
                  <c:v>0.49</c:v>
                </c:pt>
                <c:pt idx="2">
                  <c:v>0.19</c:v>
                </c:pt>
                <c:pt idx="3">
                  <c:v>0.08</c:v>
                </c:pt>
                <c:pt idx="4">
                  <c:v>0.06</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8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c:v>
                </c:pt>
                <c:pt idx="1">
                  <c:v>0</c:v>
                </c:pt>
                <c:pt idx="2">
                  <c:v>0</c:v>
                </c:pt>
                <c:pt idx="3">
                  <c:v>0</c:v>
                </c:pt>
                <c:pt idx="4">
                  <c:v>0</c:v>
                </c:pt>
                <c:pt idx="5">
                  <c:v>0</c:v>
                </c:pt>
                <c:pt idx="6">
                  <c:v>0</c:v>
                </c:pt>
                <c:pt idx="7">
                  <c:v>0</c:v>
                </c:pt>
                <c:pt idx="8">
                  <c:v>0.49</c:v>
                </c:pt>
              </c:numCache>
            </c:numRef>
          </c:val>
          <c:extLst>
            <c:ext xmlns:c16="http://schemas.microsoft.com/office/drawing/2014/chart" uri="{C3380CC4-5D6E-409C-BE32-E72D297353CC}">
              <c16:uniqueId val="{00000000-73C2-437C-9E9E-22C6E4B2E190}"/>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c:v>
                </c:pt>
                <c:pt idx="1">
                  <c:v>0</c:v>
                </c:pt>
                <c:pt idx="2">
                  <c:v>0</c:v>
                </c:pt>
                <c:pt idx="3">
                  <c:v>0</c:v>
                </c:pt>
                <c:pt idx="4">
                  <c:v>0</c:v>
                </c:pt>
                <c:pt idx="5">
                  <c:v>0</c:v>
                </c:pt>
                <c:pt idx="6">
                  <c:v>0</c:v>
                </c:pt>
                <c:pt idx="7">
                  <c:v>0</c:v>
                </c:pt>
                <c:pt idx="8">
                  <c:v>0.18</c:v>
                </c:pt>
              </c:numCache>
            </c:numRef>
          </c:val>
          <c:extLst>
            <c:ext xmlns:c16="http://schemas.microsoft.com/office/drawing/2014/chart" uri="{C3380CC4-5D6E-409C-BE32-E72D297353CC}">
              <c16:uniqueId val="{00000001-73C2-437C-9E9E-22C6E4B2E190}"/>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0.2</c:v>
                </c:pt>
                <c:pt idx="1">
                  <c:v>0.49</c:v>
                </c:pt>
                <c:pt idx="2">
                  <c:v>0.23</c:v>
                </c:pt>
                <c:pt idx="3">
                  <c:v>0.04</c:v>
                </c:pt>
                <c:pt idx="4">
                  <c:v>0.04</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8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0.47</c:v>
                </c:pt>
                <c:pt idx="1">
                  <c:v>0.52</c:v>
                </c:pt>
                <c:pt idx="2">
                  <c:v>0.51</c:v>
                </c:pt>
                <c:pt idx="3">
                  <c:v>0.5</c:v>
                </c:pt>
                <c:pt idx="4">
                  <c:v>0.47</c:v>
                </c:pt>
                <c:pt idx="5">
                  <c:v>0.49</c:v>
                </c:pt>
                <c:pt idx="6">
                  <c:v>0.46</c:v>
                </c:pt>
                <c:pt idx="7">
                  <c:v>0.53</c:v>
                </c:pt>
                <c:pt idx="8">
                  <c:v>0.49</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0.19</c:v>
                </c:pt>
                <c:pt idx="1">
                  <c:v>0.19</c:v>
                </c:pt>
                <c:pt idx="2">
                  <c:v>0.21</c:v>
                </c:pt>
                <c:pt idx="3">
                  <c:v>0.17</c:v>
                </c:pt>
                <c:pt idx="4">
                  <c:v>0.22</c:v>
                </c:pt>
                <c:pt idx="5">
                  <c:v>0.22</c:v>
                </c:pt>
                <c:pt idx="6">
                  <c:v>0.26</c:v>
                </c:pt>
                <c:pt idx="7">
                  <c:v>0.18</c:v>
                </c:pt>
                <c:pt idx="8">
                  <c:v>0.2</c:v>
                </c:pt>
              </c:numCache>
            </c:numRef>
          </c:val>
          <c:extLst>
            <c:ext xmlns:c16="http://schemas.microsoft.com/office/drawing/2014/chart" uri="{C3380CC4-5D6E-409C-BE32-E72D297353CC}">
              <c16:uniqueId val="{00000001-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0.19</c:v>
                </c:pt>
                <c:pt idx="1">
                  <c:v>0.5</c:v>
                </c:pt>
                <c:pt idx="2">
                  <c:v>0.22</c:v>
                </c:pt>
                <c:pt idx="3">
                  <c:v>7.0000000000000007E-2</c:v>
                </c:pt>
                <c:pt idx="4">
                  <c:v>0.02</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8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c:v>
                </c:pt>
                <c:pt idx="1">
                  <c:v>0</c:v>
                </c:pt>
                <c:pt idx="2">
                  <c:v>0</c:v>
                </c:pt>
                <c:pt idx="3">
                  <c:v>0</c:v>
                </c:pt>
                <c:pt idx="4">
                  <c:v>0</c:v>
                </c:pt>
                <c:pt idx="5">
                  <c:v>0</c:v>
                </c:pt>
                <c:pt idx="6">
                  <c:v>0</c:v>
                </c:pt>
                <c:pt idx="7">
                  <c:v>0</c:v>
                </c:pt>
                <c:pt idx="8">
                  <c:v>0.5</c:v>
                </c:pt>
              </c:numCache>
            </c:numRef>
          </c:val>
          <c:extLst>
            <c:ext xmlns:c16="http://schemas.microsoft.com/office/drawing/2014/chart" uri="{C3380CC4-5D6E-409C-BE32-E72D297353CC}">
              <c16:uniqueId val="{00000000-BDEF-4A40-880B-28BD7277B4AE}"/>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c:v>
                </c:pt>
                <c:pt idx="1">
                  <c:v>0</c:v>
                </c:pt>
                <c:pt idx="2">
                  <c:v>0</c:v>
                </c:pt>
                <c:pt idx="3">
                  <c:v>0</c:v>
                </c:pt>
                <c:pt idx="4">
                  <c:v>0</c:v>
                </c:pt>
                <c:pt idx="5">
                  <c:v>0</c:v>
                </c:pt>
                <c:pt idx="6">
                  <c:v>0</c:v>
                </c:pt>
                <c:pt idx="7">
                  <c:v>0</c:v>
                </c:pt>
                <c:pt idx="8">
                  <c:v>0.19</c:v>
                </c:pt>
              </c:numCache>
            </c:numRef>
          </c:val>
          <c:extLst>
            <c:ext xmlns:c16="http://schemas.microsoft.com/office/drawing/2014/chart" uri="{C3380CC4-5D6E-409C-BE32-E72D297353CC}">
              <c16:uniqueId val="{00000001-BDEF-4A40-880B-28BD7277B4AE}"/>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0.24</c:v>
                </c:pt>
                <c:pt idx="1">
                  <c:v>0.44</c:v>
                </c:pt>
                <c:pt idx="2">
                  <c:v>0.1</c:v>
                </c:pt>
                <c:pt idx="3">
                  <c:v>0.04</c:v>
                </c:pt>
                <c:pt idx="4">
                  <c:v>0.18</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9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Column1</c:v>
                </c:pt>
              </c:strCache>
            </c:strRef>
          </c:tx>
          <c:spPr>
            <a:solidFill>
              <a:srgbClr val="547FA4"/>
            </a:solidFill>
            <a:ln>
              <a:noFill/>
            </a:ln>
            <a:effectLst/>
          </c:spPr>
          <c:invertIfNegative val="0"/>
          <c:cat>
            <c:strRef>
              <c:f>Sheet1!$A$2:$A$10</c:f>
              <c:strCache>
                <c:ptCount val="6"/>
                <c:pt idx="0">
                  <c:v>Category 3</c:v>
                </c:pt>
                <c:pt idx="1">
                  <c:v>Category 4</c:v>
                </c:pt>
                <c:pt idx="2">
                  <c:v>Category 5</c:v>
                </c:pt>
                <c:pt idx="3">
                  <c:v>Category 6</c:v>
                </c:pt>
                <c:pt idx="4">
                  <c:v>Category 7</c:v>
                </c:pt>
                <c:pt idx="5">
                  <c:v>Category 8</c:v>
                </c:pt>
              </c:strCache>
            </c:strRef>
          </c:cat>
          <c:val>
            <c:numRef>
              <c:f>Sheet1!$B$2:$B$10</c:f>
              <c:numCache>
                <c:formatCode>0%</c:formatCode>
                <c:ptCount val="9"/>
                <c:pt idx="0">
                  <c:v>0.77</c:v>
                </c:pt>
                <c:pt idx="1">
                  <c:v>0.79</c:v>
                </c:pt>
                <c:pt idx="2">
                  <c:v>0.88</c:v>
                </c:pt>
                <c:pt idx="3">
                  <c:v>0.8</c:v>
                </c:pt>
                <c:pt idx="4">
                  <c:v>0.74</c:v>
                </c:pt>
                <c:pt idx="5">
                  <c:v>0.75</c:v>
                </c:pt>
                <c:pt idx="6">
                  <c:v>0.75</c:v>
                </c:pt>
                <c:pt idx="7">
                  <c:v>0.77</c:v>
                </c:pt>
                <c:pt idx="8">
                  <c:v>0.77</c:v>
                </c:pt>
              </c:numCache>
            </c:numRef>
          </c:val>
          <c:extLst>
            <c:ext xmlns:c16="http://schemas.microsoft.com/office/drawing/2014/chart" uri="{C3380CC4-5D6E-409C-BE32-E72D297353CC}">
              <c16:uniqueId val="{00000000-5F55-405B-B655-100919498CDC}"/>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c:v>
                </c:pt>
                <c:pt idx="1">
                  <c:v>0</c:v>
                </c:pt>
                <c:pt idx="2">
                  <c:v>0</c:v>
                </c:pt>
                <c:pt idx="3">
                  <c:v>0</c:v>
                </c:pt>
                <c:pt idx="4">
                  <c:v>0</c:v>
                </c:pt>
                <c:pt idx="5">
                  <c:v>0</c:v>
                </c:pt>
                <c:pt idx="6">
                  <c:v>0</c:v>
                </c:pt>
                <c:pt idx="7">
                  <c:v>0</c:v>
                </c:pt>
                <c:pt idx="8">
                  <c:v>0.44</c:v>
                </c:pt>
              </c:numCache>
            </c:numRef>
          </c:val>
          <c:extLst>
            <c:ext xmlns:c16="http://schemas.microsoft.com/office/drawing/2014/chart" uri="{C3380CC4-5D6E-409C-BE32-E72D297353CC}">
              <c16:uniqueId val="{00000000-F068-4701-8246-97C64C446B8E}"/>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c:v>
                </c:pt>
                <c:pt idx="1">
                  <c:v>0</c:v>
                </c:pt>
                <c:pt idx="2">
                  <c:v>0</c:v>
                </c:pt>
                <c:pt idx="3">
                  <c:v>0</c:v>
                </c:pt>
                <c:pt idx="4">
                  <c:v>0</c:v>
                </c:pt>
                <c:pt idx="5">
                  <c:v>0</c:v>
                </c:pt>
                <c:pt idx="6">
                  <c:v>0</c:v>
                </c:pt>
                <c:pt idx="7">
                  <c:v>0</c:v>
                </c:pt>
                <c:pt idx="8">
                  <c:v>0.24</c:v>
                </c:pt>
              </c:numCache>
            </c:numRef>
          </c:val>
          <c:extLst>
            <c:ext xmlns:c16="http://schemas.microsoft.com/office/drawing/2014/chart" uri="{C3380CC4-5D6E-409C-BE32-E72D297353CC}">
              <c16:uniqueId val="{00000001-F068-4701-8246-97C64C446B8E}"/>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0.13</c:v>
                </c:pt>
                <c:pt idx="1">
                  <c:v>0.41</c:v>
                </c:pt>
                <c:pt idx="2">
                  <c:v>0.32</c:v>
                </c:pt>
                <c:pt idx="3">
                  <c:v>0.13</c:v>
                </c:pt>
                <c:pt idx="4">
                  <c:v>7.4999999999999997E-3</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9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0.35</c:v>
                </c:pt>
                <c:pt idx="1">
                  <c:v>0.36</c:v>
                </c:pt>
                <c:pt idx="2">
                  <c:v>0.37</c:v>
                </c:pt>
                <c:pt idx="3">
                  <c:v>0.28000000000000003</c:v>
                </c:pt>
                <c:pt idx="4">
                  <c:v>0.27</c:v>
                </c:pt>
                <c:pt idx="5">
                  <c:v>0.41</c:v>
                </c:pt>
                <c:pt idx="6">
                  <c:v>0.44</c:v>
                </c:pt>
                <c:pt idx="7">
                  <c:v>0.45</c:v>
                </c:pt>
                <c:pt idx="8">
                  <c:v>0.41</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0.08</c:v>
                </c:pt>
                <c:pt idx="1">
                  <c:v>0.09</c:v>
                </c:pt>
                <c:pt idx="2">
                  <c:v>0.08</c:v>
                </c:pt>
                <c:pt idx="3">
                  <c:v>7.0000000000000007E-2</c:v>
                </c:pt>
                <c:pt idx="4">
                  <c:v>7.0000000000000007E-2</c:v>
                </c:pt>
                <c:pt idx="5">
                  <c:v>0.15</c:v>
                </c:pt>
                <c:pt idx="6">
                  <c:v>0.3</c:v>
                </c:pt>
                <c:pt idx="7">
                  <c:v>0.17</c:v>
                </c:pt>
                <c:pt idx="8">
                  <c:v>0.13</c:v>
                </c:pt>
              </c:numCache>
            </c:numRef>
          </c:val>
          <c:extLst>
            <c:ext xmlns:c16="http://schemas.microsoft.com/office/drawing/2014/chart" uri="{C3380CC4-5D6E-409C-BE32-E72D297353CC}">
              <c16:uniqueId val="{00000001-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5300842724925E-2"/>
          <c:y val="3.6714300107856548E-2"/>
          <c:w val="0.96397168243882014"/>
          <c:h val="0.90937500000000004"/>
        </c:manualLayout>
      </c:layout>
      <c:barChart>
        <c:barDir val="col"/>
        <c:grouping val="clustered"/>
        <c:varyColors val="0"/>
        <c:ser>
          <c:idx val="0"/>
          <c:order val="0"/>
          <c:tx>
            <c:strRef>
              <c:f>Sheet1!$B$1</c:f>
              <c:strCache>
                <c:ptCount val="1"/>
                <c:pt idx="0">
                  <c:v>Series 3</c:v>
                </c:pt>
              </c:strCache>
            </c:strRef>
          </c:tx>
          <c:spPr>
            <a:solidFill>
              <a:srgbClr val="255187"/>
            </a:solidFill>
            <a:scene3d>
              <a:camera prst="orthographicFront"/>
              <a:lightRig rig="threePt" dir="t"/>
            </a:scene3d>
            <a:sp3d/>
          </c:spPr>
          <c:invertIfNegative val="0"/>
          <c:dPt>
            <c:idx val="0"/>
            <c:invertIfNegative val="0"/>
            <c:bubble3D val="0"/>
            <c:extLst>
              <c:ext xmlns:c16="http://schemas.microsoft.com/office/drawing/2014/chart" uri="{C3380CC4-5D6E-409C-BE32-E72D297353CC}">
                <c16:uniqueId val="{00000001-718B-4FDF-B1F1-2FF3A62B8B0F}"/>
              </c:ext>
            </c:extLst>
          </c:dPt>
          <c:dPt>
            <c:idx val="1"/>
            <c:invertIfNegative val="0"/>
            <c:bubble3D val="0"/>
            <c:spPr>
              <a:solidFill>
                <a:srgbClr val="255187"/>
              </a:solidFill>
              <a:ln>
                <a:noFill/>
              </a:ln>
              <a:scene3d>
                <a:camera prst="orthographicFront"/>
                <a:lightRig rig="threePt" dir="t"/>
              </a:scene3d>
              <a:sp3d/>
            </c:spPr>
            <c:extLst>
              <c:ext xmlns:c16="http://schemas.microsoft.com/office/drawing/2014/chart" uri="{C3380CC4-5D6E-409C-BE32-E72D297353CC}">
                <c16:uniqueId val="{00000003-718B-4FDF-B1F1-2FF3A62B8B0F}"/>
              </c:ext>
            </c:extLst>
          </c:dPt>
          <c:dPt>
            <c:idx val="2"/>
            <c:invertIfNegative val="0"/>
            <c:bubble3D val="0"/>
            <c:extLst>
              <c:ext xmlns:c16="http://schemas.microsoft.com/office/drawing/2014/chart" uri="{C3380CC4-5D6E-409C-BE32-E72D297353CC}">
                <c16:uniqueId val="{00000005-718B-4FDF-B1F1-2FF3A62B8B0F}"/>
              </c:ext>
            </c:extLst>
          </c:dPt>
          <c:dPt>
            <c:idx val="3"/>
            <c:invertIfNegative val="0"/>
            <c:bubble3D val="0"/>
            <c:extLst>
              <c:ext xmlns:c16="http://schemas.microsoft.com/office/drawing/2014/chart" uri="{C3380CC4-5D6E-409C-BE32-E72D297353CC}">
                <c16:uniqueId val="{00000007-718B-4FDF-B1F1-2FF3A62B8B0F}"/>
              </c:ext>
            </c:extLst>
          </c:dPt>
          <c:dPt>
            <c:idx val="4"/>
            <c:invertIfNegative val="0"/>
            <c:bubble3D val="0"/>
            <c:extLst>
              <c:ext xmlns:c16="http://schemas.microsoft.com/office/drawing/2014/chart" uri="{C3380CC4-5D6E-409C-BE32-E72D297353CC}">
                <c16:uniqueId val="{00000009-718B-4FDF-B1F1-2FF3A62B8B0F}"/>
              </c:ext>
            </c:extLst>
          </c:dPt>
          <c:dPt>
            <c:idx val="5"/>
            <c:invertIfNegative val="0"/>
            <c:bubble3D val="0"/>
            <c:extLst>
              <c:ext xmlns:c16="http://schemas.microsoft.com/office/drawing/2014/chart" uri="{C3380CC4-5D6E-409C-BE32-E72D297353CC}">
                <c16:uniqueId val="{0000000B-718B-4FDF-B1F1-2FF3A62B8B0F}"/>
              </c:ext>
            </c:extLst>
          </c:dPt>
          <c:dPt>
            <c:idx val="6"/>
            <c:invertIfNegative val="0"/>
            <c:bubble3D val="0"/>
            <c:extLst>
              <c:ext xmlns:c16="http://schemas.microsoft.com/office/drawing/2014/chart" uri="{C3380CC4-5D6E-409C-BE32-E72D297353CC}">
                <c16:uniqueId val="{0000000D-718B-4FDF-B1F1-2FF3A62B8B0F}"/>
              </c:ext>
            </c:extLst>
          </c:dPt>
          <c:dPt>
            <c:idx val="7"/>
            <c:invertIfNegative val="0"/>
            <c:bubble3D val="0"/>
            <c:extLst>
              <c:ext xmlns:c16="http://schemas.microsoft.com/office/drawing/2014/chart" uri="{C3380CC4-5D6E-409C-BE32-E72D297353CC}">
                <c16:uniqueId val="{0000000F-718B-4FDF-B1F1-2FF3A62B8B0F}"/>
              </c:ext>
            </c:extLst>
          </c:dPt>
          <c:dPt>
            <c:idx val="8"/>
            <c:invertIfNegative val="0"/>
            <c:bubble3D val="0"/>
            <c:extLst>
              <c:ext xmlns:c16="http://schemas.microsoft.com/office/drawing/2014/chart" uri="{C3380CC4-5D6E-409C-BE32-E72D297353CC}">
                <c16:uniqueId val="{00000011-718B-4FDF-B1F1-2FF3A62B8B0F}"/>
              </c:ext>
            </c:extLst>
          </c:dPt>
          <c:dPt>
            <c:idx val="9"/>
            <c:invertIfNegative val="0"/>
            <c:bubble3D val="0"/>
            <c:extLst>
              <c:ext xmlns:c16="http://schemas.microsoft.com/office/drawing/2014/chart" uri="{C3380CC4-5D6E-409C-BE32-E72D297353CC}">
                <c16:uniqueId val="{00000013-718B-4FDF-B1F1-2FF3A62B8B0F}"/>
              </c:ext>
            </c:extLst>
          </c:dPt>
          <c:dPt>
            <c:idx val="10"/>
            <c:invertIfNegative val="0"/>
            <c:bubble3D val="0"/>
            <c:extLst>
              <c:ext xmlns:c16="http://schemas.microsoft.com/office/drawing/2014/chart" uri="{C3380CC4-5D6E-409C-BE32-E72D297353CC}">
                <c16:uniqueId val="{00000015-718B-4FDF-B1F1-2FF3A62B8B0F}"/>
              </c:ext>
            </c:extLst>
          </c:dPt>
          <c:dPt>
            <c:idx val="11"/>
            <c:invertIfNegative val="0"/>
            <c:bubble3D val="0"/>
            <c:extLst>
              <c:ext xmlns:c16="http://schemas.microsoft.com/office/drawing/2014/chart" uri="{C3380CC4-5D6E-409C-BE32-E72D297353CC}">
                <c16:uniqueId val="{00000017-718B-4FDF-B1F1-2FF3A62B8B0F}"/>
              </c:ext>
            </c:extLst>
          </c:dPt>
          <c:dPt>
            <c:idx val="12"/>
            <c:invertIfNegative val="0"/>
            <c:bubble3D val="0"/>
            <c:extLst>
              <c:ext xmlns:c16="http://schemas.microsoft.com/office/drawing/2014/chart" uri="{C3380CC4-5D6E-409C-BE32-E72D297353CC}">
                <c16:uniqueId val="{00000019-718B-4FDF-B1F1-2FF3A62B8B0F}"/>
              </c:ext>
            </c:extLst>
          </c:dPt>
          <c:dPt>
            <c:idx val="13"/>
            <c:invertIfNegative val="0"/>
            <c:bubble3D val="0"/>
            <c:extLst>
              <c:ext xmlns:c16="http://schemas.microsoft.com/office/drawing/2014/chart" uri="{C3380CC4-5D6E-409C-BE32-E72D297353CC}">
                <c16:uniqueId val="{0000001B-718B-4FDF-B1F1-2FF3A62B8B0F}"/>
              </c:ext>
            </c:extLst>
          </c:dPt>
          <c:dPt>
            <c:idx val="14"/>
            <c:invertIfNegative val="0"/>
            <c:bubble3D val="0"/>
            <c:extLst>
              <c:ext xmlns:c16="http://schemas.microsoft.com/office/drawing/2014/chart" uri="{C3380CC4-5D6E-409C-BE32-E72D297353CC}">
                <c16:uniqueId val="{0000001D-718B-4FDF-B1F1-2FF3A62B8B0F}"/>
              </c:ext>
            </c:extLst>
          </c:dPt>
          <c:dPt>
            <c:idx val="15"/>
            <c:invertIfNegative val="0"/>
            <c:bubble3D val="0"/>
            <c:extLst>
              <c:ext xmlns:c16="http://schemas.microsoft.com/office/drawing/2014/chart" uri="{C3380CC4-5D6E-409C-BE32-E72D297353CC}">
                <c16:uniqueId val="{0000001F-718B-4FDF-B1F1-2FF3A62B8B0F}"/>
              </c:ext>
            </c:extLst>
          </c:dPt>
          <c:dPt>
            <c:idx val="16"/>
            <c:invertIfNegative val="0"/>
            <c:bubble3D val="0"/>
            <c:extLst>
              <c:ext xmlns:c16="http://schemas.microsoft.com/office/drawing/2014/chart" uri="{C3380CC4-5D6E-409C-BE32-E72D297353CC}">
                <c16:uniqueId val="{00000021-718B-4FDF-B1F1-2FF3A62B8B0F}"/>
              </c:ext>
            </c:extLst>
          </c:dPt>
          <c:dPt>
            <c:idx val="17"/>
            <c:invertIfNegative val="0"/>
            <c:bubble3D val="0"/>
            <c:extLst>
              <c:ext xmlns:c16="http://schemas.microsoft.com/office/drawing/2014/chart" uri="{C3380CC4-5D6E-409C-BE32-E72D297353CC}">
                <c16:uniqueId val="{00000023-718B-4FDF-B1F1-2FF3A62B8B0F}"/>
              </c:ext>
            </c:extLst>
          </c:dPt>
          <c:dPt>
            <c:idx val="18"/>
            <c:invertIfNegative val="0"/>
            <c:bubble3D val="0"/>
            <c:extLst>
              <c:ext xmlns:c16="http://schemas.microsoft.com/office/drawing/2014/chart" uri="{C3380CC4-5D6E-409C-BE32-E72D297353CC}">
                <c16:uniqueId val="{00000025-718B-4FDF-B1F1-2FF3A62B8B0F}"/>
              </c:ext>
            </c:extLst>
          </c:dPt>
          <c:dPt>
            <c:idx val="19"/>
            <c:invertIfNegative val="0"/>
            <c:bubble3D val="0"/>
            <c:extLst>
              <c:ext xmlns:c16="http://schemas.microsoft.com/office/drawing/2014/chart" uri="{C3380CC4-5D6E-409C-BE32-E72D297353CC}">
                <c16:uniqueId val="{00000027-718B-4FDF-B1F1-2FF3A62B8B0F}"/>
              </c:ext>
            </c:extLst>
          </c:dPt>
          <c:dPt>
            <c:idx val="20"/>
            <c:invertIfNegative val="0"/>
            <c:bubble3D val="0"/>
            <c:extLst>
              <c:ext xmlns:c16="http://schemas.microsoft.com/office/drawing/2014/chart" uri="{C3380CC4-5D6E-409C-BE32-E72D297353CC}">
                <c16:uniqueId val="{00000029-718B-4FDF-B1F1-2FF3A62B8B0F}"/>
              </c:ext>
            </c:extLst>
          </c:dPt>
          <c:dPt>
            <c:idx val="21"/>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2B-718B-4FDF-B1F1-2FF3A62B8B0F}"/>
              </c:ext>
            </c:extLst>
          </c:dPt>
          <c:dPt>
            <c:idx val="22"/>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2D-718B-4FDF-B1F1-2FF3A62B8B0F}"/>
              </c:ext>
            </c:extLst>
          </c:dPt>
          <c:dPt>
            <c:idx val="23"/>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7-DCB1-438C-AA29-1ABD1F9CA425}"/>
              </c:ext>
            </c:extLst>
          </c:dPt>
          <c:dPt>
            <c:idx val="24"/>
            <c:invertIfNegative val="0"/>
            <c:bubble3D val="0"/>
            <c:extLst>
              <c:ext xmlns:c16="http://schemas.microsoft.com/office/drawing/2014/chart" uri="{C3380CC4-5D6E-409C-BE32-E72D297353CC}">
                <c16:uniqueId val="{0000002F-718B-4FDF-B1F1-2FF3A62B8B0F}"/>
              </c:ext>
            </c:extLst>
          </c:dPt>
          <c:dPt>
            <c:idx val="25"/>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1-718B-4FDF-B1F1-2FF3A62B8B0F}"/>
              </c:ext>
            </c:extLst>
          </c:dPt>
          <c:dPt>
            <c:idx val="26"/>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3-718B-4FDF-B1F1-2FF3A62B8B0F}"/>
              </c:ext>
            </c:extLst>
          </c:dPt>
          <c:dPt>
            <c:idx val="27"/>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8-DCB1-438C-AA29-1ABD1F9CA425}"/>
              </c:ext>
            </c:extLst>
          </c:dPt>
          <c:dPt>
            <c:idx val="28"/>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25-70BD-4384-8131-EA38DEECBDD1}"/>
              </c:ext>
            </c:extLst>
          </c:dPt>
          <c:dPt>
            <c:idx val="29"/>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0-274B-4695-AFEA-D942780CA8EB}"/>
              </c:ext>
            </c:extLst>
          </c:dPt>
          <c:dPt>
            <c:idx val="30"/>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1-274B-4695-AFEA-D942780CA8EB}"/>
              </c:ext>
            </c:extLst>
          </c:dPt>
          <c:dPt>
            <c:idx val="31"/>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26-884B-44E0-BC6D-948C7A6A27D4}"/>
              </c:ext>
            </c:extLst>
          </c:dPt>
          <c:dPt>
            <c:idx val="32"/>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9-DCB1-438C-AA29-1ABD1F9CA425}"/>
              </c:ext>
            </c:extLst>
          </c:dPt>
          <c:dPt>
            <c:idx val="33"/>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2-274B-4695-AFEA-D942780CA8EB}"/>
              </c:ext>
            </c:extLst>
          </c:dPt>
          <c:dPt>
            <c:idx val="34"/>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3-274B-4695-AFEA-D942780CA8EB}"/>
              </c:ext>
            </c:extLst>
          </c:dPt>
          <c:dPt>
            <c:idx val="35"/>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A-DCB1-438C-AA29-1ABD1F9CA425}"/>
              </c:ext>
            </c:extLst>
          </c:dPt>
          <c:dPt>
            <c:idx val="40"/>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B-DCB1-438C-AA29-1ABD1F9CA425}"/>
              </c:ext>
            </c:extLst>
          </c:dPt>
          <c:dPt>
            <c:idx val="45"/>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C-DCB1-438C-AA29-1ABD1F9CA425}"/>
              </c:ext>
            </c:extLst>
          </c:dPt>
          <c:dPt>
            <c:idx val="50"/>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D-DCB1-438C-AA29-1ABD1F9CA425}"/>
              </c:ext>
            </c:extLst>
          </c:dPt>
          <c:dPt>
            <c:idx val="51"/>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E-DCB1-438C-AA29-1ABD1F9CA425}"/>
              </c:ext>
            </c:extLst>
          </c:dPt>
          <c:dPt>
            <c:idx val="52"/>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3F-DCB1-438C-AA29-1ABD1F9CA425}"/>
              </c:ext>
            </c:extLst>
          </c:dPt>
          <c:dPt>
            <c:idx val="53"/>
            <c:invertIfNegative val="0"/>
            <c:bubble3D val="0"/>
            <c:spPr>
              <a:solidFill>
                <a:srgbClr val="255187"/>
              </a:solidFill>
              <a:scene3d>
                <a:camera prst="orthographicFront"/>
                <a:lightRig rig="threePt" dir="t"/>
              </a:scene3d>
              <a:sp3d/>
            </c:spPr>
            <c:extLst>
              <c:ext xmlns:c16="http://schemas.microsoft.com/office/drawing/2014/chart" uri="{C3380CC4-5D6E-409C-BE32-E72D297353CC}">
                <c16:uniqueId val="{00000040-DCB1-438C-AA29-1ABD1F9CA425}"/>
              </c:ext>
            </c:extLst>
          </c:dPt>
          <c:cat>
            <c:numRef>
              <c:f>Sheet1!$A$2:$A$22</c:f>
              <c:numCache>
                <c:formatCode>General</c:formatCode>
                <c:ptCount val="21"/>
              </c:numCache>
            </c:numRef>
          </c:cat>
          <c:val>
            <c:numRef>
              <c:f>Sheet1!$B$2:$B$22</c:f>
              <c:numCache>
                <c:formatCode>General</c:formatCode>
                <c:ptCount val="21"/>
                <c:pt idx="0" formatCode="0%">
                  <c:v>0.77</c:v>
                </c:pt>
                <c:pt idx="2" formatCode="0%">
                  <c:v>0.76</c:v>
                </c:pt>
                <c:pt idx="4" formatCode="0%">
                  <c:v>0.75</c:v>
                </c:pt>
                <c:pt idx="6" formatCode="0%">
                  <c:v>0.72</c:v>
                </c:pt>
                <c:pt idx="8" formatCode="0%">
                  <c:v>0.72</c:v>
                </c:pt>
                <c:pt idx="10" formatCode="0%">
                  <c:v>0.69</c:v>
                </c:pt>
                <c:pt idx="12" formatCode="0%">
                  <c:v>0.69</c:v>
                </c:pt>
                <c:pt idx="14" formatCode="0%">
                  <c:v>0.69</c:v>
                </c:pt>
                <c:pt idx="16" formatCode="0%">
                  <c:v>0.68</c:v>
                </c:pt>
                <c:pt idx="18" formatCode="0%">
                  <c:v>0.67</c:v>
                </c:pt>
                <c:pt idx="20" formatCode="0%">
                  <c:v>0.54</c:v>
                </c:pt>
              </c:numCache>
            </c:numRef>
          </c:val>
          <c:extLst>
            <c:ext xmlns:c16="http://schemas.microsoft.com/office/drawing/2014/chart" uri="{C3380CC4-5D6E-409C-BE32-E72D297353CC}">
              <c16:uniqueId val="{00000034-718B-4FDF-B1F1-2FF3A62B8B0F}"/>
            </c:ext>
          </c:extLst>
        </c:ser>
        <c:dLbls>
          <c:showLegendKey val="0"/>
          <c:showVal val="0"/>
          <c:showCatName val="0"/>
          <c:showSerName val="0"/>
          <c:showPercent val="0"/>
          <c:showBubbleSize val="0"/>
        </c:dLbls>
        <c:gapWidth val="30"/>
        <c:axId val="121158656"/>
        <c:axId val="121058048"/>
      </c:barChart>
      <c:catAx>
        <c:axId val="121158656"/>
        <c:scaling>
          <c:orientation val="minMax"/>
        </c:scaling>
        <c:delete val="0"/>
        <c:axPos val="b"/>
        <c:numFmt formatCode="General" sourceLinked="1"/>
        <c:majorTickMark val="none"/>
        <c:minorTickMark val="none"/>
        <c:tickLblPos val="none"/>
        <c:crossAx val="121058048"/>
        <c:crosses val="autoZero"/>
        <c:auto val="1"/>
        <c:lblAlgn val="ctr"/>
        <c:lblOffset val="100"/>
        <c:noMultiLvlLbl val="0"/>
      </c:catAx>
      <c:valAx>
        <c:axId val="121058048"/>
        <c:scaling>
          <c:orientation val="minMax"/>
          <c:max val="1"/>
          <c:min val="0"/>
        </c:scaling>
        <c:delete val="1"/>
        <c:axPos val="l"/>
        <c:numFmt formatCode="0%" sourceLinked="1"/>
        <c:majorTickMark val="out"/>
        <c:minorTickMark val="none"/>
        <c:tickLblPos val="nextTo"/>
        <c:crossAx val="12115865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38</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0.28999999999999998</c:v>
                </c:pt>
                <c:pt idx="1">
                  <c:v>0.45</c:v>
                </c:pt>
                <c:pt idx="2">
                  <c:v>0.04</c:v>
                </c:pt>
                <c:pt idx="3">
                  <c:v>0.02</c:v>
                </c:pt>
                <c:pt idx="4">
                  <c:v>0.2</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7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9"/>
                <c:pt idx="0">
                  <c:v>Category 4</c:v>
                </c:pt>
                <c:pt idx="1">
                  <c:v>Category 5</c:v>
                </c:pt>
                <c:pt idx="2">
                  <c:v>Category 6</c:v>
                </c:pt>
                <c:pt idx="3">
                  <c:v>Category 7</c:v>
                </c:pt>
                <c:pt idx="4">
                  <c:v>Category 8</c:v>
                </c:pt>
                <c:pt idx="8">
                  <c:v>2025</c:v>
                </c:pt>
              </c:strCache>
            </c:strRef>
          </c:cat>
          <c:val>
            <c:numRef>
              <c:f>Sheet1!$B$2:$B$10</c:f>
              <c:numCache>
                <c:formatCode>0%</c:formatCode>
                <c:ptCount val="9"/>
                <c:pt idx="0">
                  <c:v>0</c:v>
                </c:pt>
                <c:pt idx="1">
                  <c:v>0</c:v>
                </c:pt>
                <c:pt idx="2">
                  <c:v>0</c:v>
                </c:pt>
                <c:pt idx="3">
                  <c:v>0</c:v>
                </c:pt>
                <c:pt idx="4">
                  <c:v>0.37</c:v>
                </c:pt>
                <c:pt idx="5">
                  <c:v>0.41</c:v>
                </c:pt>
                <c:pt idx="6">
                  <c:v>0.33</c:v>
                </c:pt>
                <c:pt idx="7">
                  <c:v>0.45</c:v>
                </c:pt>
                <c:pt idx="8">
                  <c:v>0.45</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9"/>
                <c:pt idx="0">
                  <c:v>Category 4</c:v>
                </c:pt>
                <c:pt idx="1">
                  <c:v>Category 5</c:v>
                </c:pt>
                <c:pt idx="2">
                  <c:v>Category 6</c:v>
                </c:pt>
                <c:pt idx="3">
                  <c:v>Category 7</c:v>
                </c:pt>
                <c:pt idx="4">
                  <c:v>Category 8</c:v>
                </c:pt>
                <c:pt idx="8">
                  <c:v>2025</c:v>
                </c:pt>
              </c:strCache>
            </c:strRef>
          </c:cat>
          <c:val>
            <c:numRef>
              <c:f>Sheet1!$C$2:$C$10</c:f>
              <c:numCache>
                <c:formatCode>0%</c:formatCode>
                <c:ptCount val="9"/>
                <c:pt idx="0">
                  <c:v>0</c:v>
                </c:pt>
                <c:pt idx="1">
                  <c:v>0</c:v>
                </c:pt>
                <c:pt idx="2">
                  <c:v>0</c:v>
                </c:pt>
                <c:pt idx="3">
                  <c:v>0</c:v>
                </c:pt>
                <c:pt idx="4">
                  <c:v>0.25</c:v>
                </c:pt>
                <c:pt idx="5">
                  <c:v>0.24</c:v>
                </c:pt>
                <c:pt idx="6">
                  <c:v>0.38</c:v>
                </c:pt>
                <c:pt idx="7">
                  <c:v>0.28999999999999998</c:v>
                </c:pt>
                <c:pt idx="8">
                  <c:v>0.18</c:v>
                </c:pt>
              </c:numCache>
            </c:numRef>
          </c:val>
          <c:extLst>
            <c:ext xmlns:c16="http://schemas.microsoft.com/office/drawing/2014/chart" uri="{C3380CC4-5D6E-409C-BE32-E72D297353CC}">
              <c16:uniqueId val="{00000001-3F99-43E2-918F-700223363A1E}"/>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547FA4"/>
            </a:solidFill>
            <a:ln>
              <a:noFill/>
            </a:ln>
            <a:effectLst/>
          </c:spPr>
          <c:invertIfNegative val="0"/>
          <c:cat>
            <c:strRef>
              <c:f>Sheet1!$A$2:$A$8</c:f>
              <c:strCache>
                <c:ptCount val="1"/>
                <c:pt idx="0">
                  <c:v>Category 4</c:v>
                </c:pt>
              </c:strCache>
            </c:strRef>
          </c:cat>
          <c:val>
            <c:numRef>
              <c:f>Sheet1!$B$2:$B$8</c:f>
              <c:numCache>
                <c:formatCode>0%</c:formatCode>
                <c:ptCount val="7"/>
                <c:pt idx="0">
                  <c:v>0.01</c:v>
                </c:pt>
                <c:pt idx="1">
                  <c:v>0.01</c:v>
                </c:pt>
                <c:pt idx="2">
                  <c:v>0.05</c:v>
                </c:pt>
                <c:pt idx="3">
                  <c:v>0.11</c:v>
                </c:pt>
                <c:pt idx="4">
                  <c:v>0.22</c:v>
                </c:pt>
                <c:pt idx="5">
                  <c:v>0.23</c:v>
                </c:pt>
                <c:pt idx="6">
                  <c:v>0.36</c:v>
                </c:pt>
              </c:numCache>
            </c:numRef>
          </c:val>
          <c:extLst>
            <c:ext xmlns:c16="http://schemas.microsoft.com/office/drawing/2014/chart" uri="{C3380CC4-5D6E-409C-BE32-E72D297353CC}">
              <c16:uniqueId val="{00000000-306A-4C5B-9049-98146516D0A1}"/>
            </c:ext>
          </c:extLst>
        </c:ser>
        <c:dLbls>
          <c:showLegendKey val="0"/>
          <c:showVal val="0"/>
          <c:showCatName val="0"/>
          <c:showSerName val="0"/>
          <c:showPercent val="0"/>
          <c:showBubbleSize val="0"/>
        </c:dLbls>
        <c:gapWidth val="50"/>
        <c:axId val="516747688"/>
        <c:axId val="516748016"/>
      </c:barChart>
      <c:catAx>
        <c:axId val="516747688"/>
        <c:scaling>
          <c:orientation val="minMax"/>
        </c:scaling>
        <c:delete val="1"/>
        <c:axPos val="l"/>
        <c:numFmt formatCode="General" sourceLinked="1"/>
        <c:majorTickMark val="none"/>
        <c:minorTickMark val="none"/>
        <c:tickLblPos val="nextTo"/>
        <c:crossAx val="516748016"/>
        <c:crosses val="autoZero"/>
        <c:auto val="1"/>
        <c:lblAlgn val="ctr"/>
        <c:lblOffset val="100"/>
        <c:noMultiLvlLbl val="0"/>
      </c:catAx>
      <c:valAx>
        <c:axId val="516748016"/>
        <c:scaling>
          <c:orientation val="minMax"/>
        </c:scaling>
        <c:delete val="1"/>
        <c:axPos val="b"/>
        <c:numFmt formatCode="0%" sourceLinked="1"/>
        <c:majorTickMark val="none"/>
        <c:minorTickMark val="none"/>
        <c:tickLblPos val="nextTo"/>
        <c:crossAx val="516747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0.28999999999999998</c:v>
                </c:pt>
                <c:pt idx="1">
                  <c:v>0.5</c:v>
                </c:pt>
                <c:pt idx="2">
                  <c:v>0.21</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5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c:v>
                </c:pt>
                <c:pt idx="1">
                  <c:v>0</c:v>
                </c:pt>
                <c:pt idx="2">
                  <c:v>0</c:v>
                </c:pt>
                <c:pt idx="3">
                  <c:v>0</c:v>
                </c:pt>
                <c:pt idx="4">
                  <c:v>0</c:v>
                </c:pt>
                <c:pt idx="5">
                  <c:v>0</c:v>
                </c:pt>
                <c:pt idx="6">
                  <c:v>0</c:v>
                </c:pt>
                <c:pt idx="7">
                  <c:v>0</c:v>
                </c:pt>
                <c:pt idx="8">
                  <c:v>0.5</c:v>
                </c:pt>
              </c:numCache>
            </c:numRef>
          </c:val>
          <c:extLst>
            <c:ext xmlns:c16="http://schemas.microsoft.com/office/drawing/2014/chart" uri="{C3380CC4-5D6E-409C-BE32-E72D297353CC}">
              <c16:uniqueId val="{00000000-73C2-437C-9E9E-22C6E4B2E190}"/>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c:v>
                </c:pt>
                <c:pt idx="1">
                  <c:v>0</c:v>
                </c:pt>
                <c:pt idx="2">
                  <c:v>0</c:v>
                </c:pt>
                <c:pt idx="3">
                  <c:v>0</c:v>
                </c:pt>
                <c:pt idx="4">
                  <c:v>0</c:v>
                </c:pt>
                <c:pt idx="5">
                  <c:v>0</c:v>
                </c:pt>
                <c:pt idx="6">
                  <c:v>0</c:v>
                </c:pt>
                <c:pt idx="7">
                  <c:v>0</c:v>
                </c:pt>
                <c:pt idx="8">
                  <c:v>0.28999999999999998</c:v>
                </c:pt>
              </c:numCache>
            </c:numRef>
          </c:val>
          <c:extLst>
            <c:ext xmlns:c16="http://schemas.microsoft.com/office/drawing/2014/chart" uri="{C3380CC4-5D6E-409C-BE32-E72D297353CC}">
              <c16:uniqueId val="{00000001-73C2-437C-9E9E-22C6E4B2E190}"/>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547FA4"/>
            </a:solidFill>
            <a:ln>
              <a:noFill/>
            </a:ln>
            <a:effectLst/>
          </c:spPr>
          <c:invertIfNegative val="0"/>
          <c:cat>
            <c:numRef>
              <c:f>Sheet1!$A$2:$A$7</c:f>
              <c:numCache>
                <c:formatCode>General</c:formatCode>
                <c:ptCount val="6"/>
              </c:numCache>
            </c:numRef>
          </c:cat>
          <c:val>
            <c:numRef>
              <c:f>Sheet1!$B$2:$B$7</c:f>
              <c:numCache>
                <c:formatCode>0%</c:formatCode>
                <c:ptCount val="6"/>
                <c:pt idx="0">
                  <c:v>0.13</c:v>
                </c:pt>
                <c:pt idx="1">
                  <c:v>0.13</c:v>
                </c:pt>
                <c:pt idx="2">
                  <c:v>0.15</c:v>
                </c:pt>
                <c:pt idx="3">
                  <c:v>0.18</c:v>
                </c:pt>
                <c:pt idx="4">
                  <c:v>0.18</c:v>
                </c:pt>
                <c:pt idx="5">
                  <c:v>0.37</c:v>
                </c:pt>
              </c:numCache>
            </c:numRef>
          </c:val>
          <c:extLst>
            <c:ext xmlns:c16="http://schemas.microsoft.com/office/drawing/2014/chart" uri="{C3380CC4-5D6E-409C-BE32-E72D297353CC}">
              <c16:uniqueId val="{00000000-306A-4C5B-9049-98146516D0A1}"/>
            </c:ext>
          </c:extLst>
        </c:ser>
        <c:dLbls>
          <c:showLegendKey val="0"/>
          <c:showVal val="0"/>
          <c:showCatName val="0"/>
          <c:showSerName val="0"/>
          <c:showPercent val="0"/>
          <c:showBubbleSize val="0"/>
        </c:dLbls>
        <c:gapWidth val="65"/>
        <c:axId val="516747688"/>
        <c:axId val="516748016"/>
      </c:barChart>
      <c:catAx>
        <c:axId val="516747688"/>
        <c:scaling>
          <c:orientation val="minMax"/>
        </c:scaling>
        <c:delete val="1"/>
        <c:axPos val="l"/>
        <c:numFmt formatCode="General" sourceLinked="1"/>
        <c:majorTickMark val="out"/>
        <c:minorTickMark val="none"/>
        <c:tickLblPos val="nextTo"/>
        <c:crossAx val="516748016"/>
        <c:crosses val="autoZero"/>
        <c:auto val="1"/>
        <c:lblAlgn val="ctr"/>
        <c:lblOffset val="100"/>
        <c:noMultiLvlLbl val="0"/>
      </c:catAx>
      <c:valAx>
        <c:axId val="516748016"/>
        <c:scaling>
          <c:orientation val="minMax"/>
          <c:max val="0.30000000000000004"/>
        </c:scaling>
        <c:delete val="1"/>
        <c:axPos val="b"/>
        <c:numFmt formatCode="0%" sourceLinked="1"/>
        <c:majorTickMark val="out"/>
        <c:minorTickMark val="none"/>
        <c:tickLblPos val="nextTo"/>
        <c:crossAx val="516747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547FA4"/>
            </a:solidFill>
            <a:ln>
              <a:noFill/>
            </a:ln>
            <a:effectLst/>
          </c:spPr>
          <c:invertIfNegative val="0"/>
          <c:cat>
            <c:strRef>
              <c:f>Sheet1!$A$2:$A$8</c:f>
              <c:strCache>
                <c:ptCount val="2"/>
                <c:pt idx="1">
                  <c:v>Category 4</c:v>
                </c:pt>
              </c:strCache>
            </c:strRef>
          </c:cat>
          <c:val>
            <c:numRef>
              <c:f>Sheet1!$B$2:$B$8</c:f>
              <c:numCache>
                <c:formatCode>0%</c:formatCode>
                <c:ptCount val="7"/>
                <c:pt idx="0">
                  <c:v>0.14000000000000001</c:v>
                </c:pt>
                <c:pt idx="1">
                  <c:v>0.15</c:v>
                </c:pt>
                <c:pt idx="2">
                  <c:v>0.19</c:v>
                </c:pt>
                <c:pt idx="3">
                  <c:v>0.2</c:v>
                </c:pt>
                <c:pt idx="4">
                  <c:v>0.21</c:v>
                </c:pt>
                <c:pt idx="5">
                  <c:v>0.22</c:v>
                </c:pt>
                <c:pt idx="6">
                  <c:v>0.34</c:v>
                </c:pt>
              </c:numCache>
            </c:numRef>
          </c:val>
          <c:extLst>
            <c:ext xmlns:c16="http://schemas.microsoft.com/office/drawing/2014/chart" uri="{C3380CC4-5D6E-409C-BE32-E72D297353CC}">
              <c16:uniqueId val="{00000000-306A-4C5B-9049-98146516D0A1}"/>
            </c:ext>
          </c:extLst>
        </c:ser>
        <c:dLbls>
          <c:showLegendKey val="0"/>
          <c:showVal val="0"/>
          <c:showCatName val="0"/>
          <c:showSerName val="0"/>
          <c:showPercent val="0"/>
          <c:showBubbleSize val="0"/>
        </c:dLbls>
        <c:gapWidth val="50"/>
        <c:axId val="516747688"/>
        <c:axId val="516748016"/>
      </c:barChart>
      <c:catAx>
        <c:axId val="516747688"/>
        <c:scaling>
          <c:orientation val="minMax"/>
        </c:scaling>
        <c:delete val="1"/>
        <c:axPos val="l"/>
        <c:numFmt formatCode="General" sourceLinked="1"/>
        <c:majorTickMark val="none"/>
        <c:minorTickMark val="none"/>
        <c:tickLblPos val="nextTo"/>
        <c:crossAx val="516748016"/>
        <c:crosses val="autoZero"/>
        <c:auto val="1"/>
        <c:lblAlgn val="ctr"/>
        <c:lblOffset val="100"/>
        <c:noMultiLvlLbl val="0"/>
      </c:catAx>
      <c:valAx>
        <c:axId val="516748016"/>
        <c:scaling>
          <c:orientation val="minMax"/>
        </c:scaling>
        <c:delete val="1"/>
        <c:axPos val="b"/>
        <c:numFmt formatCode="0%" sourceLinked="1"/>
        <c:majorTickMark val="none"/>
        <c:minorTickMark val="none"/>
        <c:tickLblPos val="nextTo"/>
        <c:crossAx val="516747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rgbClr val="547FA4"/>
            </a:solidFill>
            <a:ln>
              <a:noFill/>
            </a:ln>
            <a:effectLst/>
          </c:spPr>
          <c:invertIfNegative val="0"/>
          <c:cat>
            <c:numRef>
              <c:f>Sheet1!$A$2:$A$7</c:f>
              <c:numCache>
                <c:formatCode>General</c:formatCode>
                <c:ptCount val="6"/>
              </c:numCache>
            </c:numRef>
          </c:cat>
          <c:val>
            <c:numRef>
              <c:f>Sheet1!$B$2:$B$7</c:f>
              <c:numCache>
                <c:formatCode>0%</c:formatCode>
                <c:ptCount val="6"/>
                <c:pt idx="0">
                  <c:v>0.05</c:v>
                </c:pt>
                <c:pt idx="1">
                  <c:v>0.1</c:v>
                </c:pt>
                <c:pt idx="2">
                  <c:v>0.14000000000000001</c:v>
                </c:pt>
                <c:pt idx="3">
                  <c:v>0.15</c:v>
                </c:pt>
                <c:pt idx="4">
                  <c:v>0.19</c:v>
                </c:pt>
                <c:pt idx="5">
                  <c:v>0.37</c:v>
                </c:pt>
              </c:numCache>
            </c:numRef>
          </c:val>
          <c:extLst>
            <c:ext xmlns:c16="http://schemas.microsoft.com/office/drawing/2014/chart" uri="{C3380CC4-5D6E-409C-BE32-E72D297353CC}">
              <c16:uniqueId val="{00000000-306A-4C5B-9049-98146516D0A1}"/>
            </c:ext>
          </c:extLst>
        </c:ser>
        <c:dLbls>
          <c:showLegendKey val="0"/>
          <c:showVal val="0"/>
          <c:showCatName val="0"/>
          <c:showSerName val="0"/>
          <c:showPercent val="0"/>
          <c:showBubbleSize val="0"/>
        </c:dLbls>
        <c:gapWidth val="65"/>
        <c:overlap val="45"/>
        <c:axId val="516747688"/>
        <c:axId val="516748016"/>
      </c:barChart>
      <c:catAx>
        <c:axId val="516747688"/>
        <c:scaling>
          <c:orientation val="minMax"/>
        </c:scaling>
        <c:delete val="1"/>
        <c:axPos val="l"/>
        <c:numFmt formatCode="General" sourceLinked="1"/>
        <c:majorTickMark val="out"/>
        <c:minorTickMark val="none"/>
        <c:tickLblPos val="nextTo"/>
        <c:crossAx val="516748016"/>
        <c:crosses val="autoZero"/>
        <c:auto val="1"/>
        <c:lblAlgn val="ctr"/>
        <c:lblOffset val="100"/>
        <c:noMultiLvlLbl val="0"/>
      </c:catAx>
      <c:valAx>
        <c:axId val="516748016"/>
        <c:scaling>
          <c:orientation val="minMax"/>
        </c:scaling>
        <c:delete val="1"/>
        <c:axPos val="b"/>
        <c:numFmt formatCode="0%" sourceLinked="1"/>
        <c:majorTickMark val="out"/>
        <c:minorTickMark val="none"/>
        <c:tickLblPos val="nextTo"/>
        <c:crossAx val="51674768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rgbClr val="547FA4"/>
            </a:solidFill>
            <a:ln>
              <a:noFill/>
            </a:ln>
            <a:effectLst/>
          </c:spPr>
          <c:invertIfNegative val="0"/>
          <c:cat>
            <c:numRef>
              <c:f>Sheet1!$A$2:$A$7</c:f>
              <c:numCache>
                <c:formatCode>General</c:formatCode>
                <c:ptCount val="6"/>
              </c:numCache>
            </c:numRef>
          </c:cat>
          <c:val>
            <c:numRef>
              <c:f>Sheet1!$B$2:$B$7</c:f>
              <c:numCache>
                <c:formatCode>0%</c:formatCode>
                <c:ptCount val="6"/>
                <c:pt idx="1">
                  <c:v>0.12</c:v>
                </c:pt>
                <c:pt idx="2">
                  <c:v>0.18</c:v>
                </c:pt>
                <c:pt idx="3">
                  <c:v>0.22</c:v>
                </c:pt>
                <c:pt idx="4">
                  <c:v>0.23</c:v>
                </c:pt>
                <c:pt idx="5">
                  <c:v>0.24</c:v>
                </c:pt>
              </c:numCache>
            </c:numRef>
          </c:val>
          <c:extLst>
            <c:ext xmlns:c16="http://schemas.microsoft.com/office/drawing/2014/chart" uri="{C3380CC4-5D6E-409C-BE32-E72D297353CC}">
              <c16:uniqueId val="{00000000-306A-4C5B-9049-98146516D0A1}"/>
            </c:ext>
          </c:extLst>
        </c:ser>
        <c:dLbls>
          <c:showLegendKey val="0"/>
          <c:showVal val="0"/>
          <c:showCatName val="0"/>
          <c:showSerName val="0"/>
          <c:showPercent val="0"/>
          <c:showBubbleSize val="0"/>
        </c:dLbls>
        <c:gapWidth val="65"/>
        <c:overlap val="45"/>
        <c:axId val="516747688"/>
        <c:axId val="516748016"/>
      </c:barChart>
      <c:catAx>
        <c:axId val="516747688"/>
        <c:scaling>
          <c:orientation val="minMax"/>
        </c:scaling>
        <c:delete val="1"/>
        <c:axPos val="l"/>
        <c:numFmt formatCode="General" sourceLinked="1"/>
        <c:majorTickMark val="out"/>
        <c:minorTickMark val="none"/>
        <c:tickLblPos val="nextTo"/>
        <c:crossAx val="516748016"/>
        <c:crosses val="autoZero"/>
        <c:auto val="1"/>
        <c:lblAlgn val="ctr"/>
        <c:lblOffset val="100"/>
        <c:noMultiLvlLbl val="0"/>
      </c:catAx>
      <c:valAx>
        <c:axId val="516748016"/>
        <c:scaling>
          <c:orientation val="minMax"/>
        </c:scaling>
        <c:delete val="1"/>
        <c:axPos val="b"/>
        <c:numFmt formatCode="0%" sourceLinked="1"/>
        <c:majorTickMark val="out"/>
        <c:minorTickMark val="none"/>
        <c:tickLblPos val="nextTo"/>
        <c:crossAx val="51674768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38</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0.48</c:v>
                </c:pt>
                <c:pt idx="1">
                  <c:v>0.52</c:v>
                </c:pt>
                <c:pt idx="2">
                  <c:v>0</c:v>
                </c:pt>
                <c:pt idx="3">
                  <c:v>0</c:v>
                </c:pt>
                <c:pt idx="4">
                  <c:v>0</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22"/>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547FA4"/>
            </a:solidFill>
            <a:ln>
              <a:noFill/>
            </a:ln>
            <a:effectLst/>
          </c:spPr>
          <c:invertIfNegative val="0"/>
          <c:cat>
            <c:strRef>
              <c:f>Sheet1!$A$2:$A$7</c:f>
              <c:strCache>
                <c:ptCount val="4"/>
                <c:pt idx="0">
                  <c:v>Category 4</c:v>
                </c:pt>
                <c:pt idx="1">
                  <c:v>Category 6</c:v>
                </c:pt>
                <c:pt idx="2">
                  <c:v>Category 7</c:v>
                </c:pt>
                <c:pt idx="3">
                  <c:v>Category 8</c:v>
                </c:pt>
              </c:strCache>
            </c:strRef>
          </c:cat>
          <c:val>
            <c:numRef>
              <c:f>Sheet1!$B$2:$B$7</c:f>
              <c:numCache>
                <c:formatCode>0%</c:formatCode>
                <c:ptCount val="6"/>
                <c:pt idx="0">
                  <c:v>0.01</c:v>
                </c:pt>
                <c:pt idx="1">
                  <c:v>0.04</c:v>
                </c:pt>
                <c:pt idx="2">
                  <c:v>0.05</c:v>
                </c:pt>
                <c:pt idx="3">
                  <c:v>0.08</c:v>
                </c:pt>
                <c:pt idx="4">
                  <c:v>0.24</c:v>
                </c:pt>
                <c:pt idx="5">
                  <c:v>0.89</c:v>
                </c:pt>
              </c:numCache>
            </c:numRef>
          </c:val>
          <c:extLst>
            <c:ext xmlns:c16="http://schemas.microsoft.com/office/drawing/2014/chart" uri="{C3380CC4-5D6E-409C-BE32-E72D297353CC}">
              <c16:uniqueId val="{00000000-C15D-4D77-B80B-8DF23A289FF7}"/>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547FA4"/>
            </a:solidFill>
            <a:ln>
              <a:noFill/>
            </a:ln>
            <a:effectLst/>
          </c:spPr>
          <c:invertIfNegative val="0"/>
          <c:cat>
            <c:numRef>
              <c:f>Sheet1!$A$2:$A$7</c:f>
              <c:numCache>
                <c:formatCode>General</c:formatCode>
                <c:ptCount val="6"/>
              </c:numCache>
            </c:numRef>
          </c:cat>
          <c:val>
            <c:numRef>
              <c:f>Sheet1!$B$2:$B$7</c:f>
              <c:numCache>
                <c:formatCode>0%</c:formatCode>
                <c:ptCount val="6"/>
                <c:pt idx="0">
                  <c:v>0.03</c:v>
                </c:pt>
                <c:pt idx="1">
                  <c:v>0.03</c:v>
                </c:pt>
                <c:pt idx="2">
                  <c:v>0.25</c:v>
                </c:pt>
                <c:pt idx="3">
                  <c:v>0.26</c:v>
                </c:pt>
                <c:pt idx="4">
                  <c:v>0.27</c:v>
                </c:pt>
                <c:pt idx="5">
                  <c:v>0.42</c:v>
                </c:pt>
              </c:numCache>
            </c:numRef>
          </c:val>
          <c:extLst>
            <c:ext xmlns:c16="http://schemas.microsoft.com/office/drawing/2014/chart" uri="{C3380CC4-5D6E-409C-BE32-E72D297353CC}">
              <c16:uniqueId val="{00000000-306A-4C5B-9049-98146516D0A1}"/>
            </c:ext>
          </c:extLst>
        </c:ser>
        <c:dLbls>
          <c:showLegendKey val="0"/>
          <c:showVal val="0"/>
          <c:showCatName val="0"/>
          <c:showSerName val="0"/>
          <c:showPercent val="0"/>
          <c:showBubbleSize val="0"/>
        </c:dLbls>
        <c:gapWidth val="50"/>
        <c:axId val="516747688"/>
        <c:axId val="516748016"/>
      </c:barChart>
      <c:catAx>
        <c:axId val="516747688"/>
        <c:scaling>
          <c:orientation val="minMax"/>
        </c:scaling>
        <c:delete val="1"/>
        <c:axPos val="l"/>
        <c:numFmt formatCode="General" sourceLinked="1"/>
        <c:majorTickMark val="none"/>
        <c:minorTickMark val="none"/>
        <c:tickLblPos val="nextTo"/>
        <c:crossAx val="516748016"/>
        <c:crosses val="autoZero"/>
        <c:auto val="1"/>
        <c:lblAlgn val="ctr"/>
        <c:lblOffset val="100"/>
        <c:noMultiLvlLbl val="0"/>
      </c:catAx>
      <c:valAx>
        <c:axId val="516748016"/>
        <c:scaling>
          <c:orientation val="minMax"/>
        </c:scaling>
        <c:delete val="1"/>
        <c:axPos val="b"/>
        <c:numFmt formatCode="0%" sourceLinked="1"/>
        <c:majorTickMark val="none"/>
        <c:minorTickMark val="none"/>
        <c:tickLblPos val="nextTo"/>
        <c:crossAx val="516747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0.47</c:v>
                </c:pt>
                <c:pt idx="1">
                  <c:v>0.53</c:v>
                </c:pt>
                <c:pt idx="2">
                  <c:v>0</c:v>
                </c:pt>
                <c:pt idx="3">
                  <c:v>0</c:v>
                </c:pt>
                <c:pt idx="4">
                  <c:v>0</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21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0.06</c:v>
                </c:pt>
                <c:pt idx="1">
                  <c:v>0.45</c:v>
                </c:pt>
                <c:pt idx="2">
                  <c:v>0.47</c:v>
                </c:pt>
                <c:pt idx="3">
                  <c:v>0.02</c:v>
                </c:pt>
                <c:pt idx="4">
                  <c:v>0</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30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Sheet1!$B$2:$B$10</c:f>
              <c:numCache>
                <c:formatCode>0%</c:formatCode>
                <c:ptCount val="9"/>
                <c:pt idx="0">
                  <c:v>0.52</c:v>
                </c:pt>
                <c:pt idx="1">
                  <c:v>0.52</c:v>
                </c:pt>
                <c:pt idx="2">
                  <c:v>0.56000000000000005</c:v>
                </c:pt>
                <c:pt idx="3">
                  <c:v>0.54</c:v>
                </c:pt>
                <c:pt idx="4">
                  <c:v>0.52</c:v>
                </c:pt>
                <c:pt idx="5">
                  <c:v>0.49</c:v>
                </c:pt>
                <c:pt idx="6">
                  <c:v>0.45</c:v>
                </c:pt>
                <c:pt idx="7">
                  <c:v>0.59</c:v>
                </c:pt>
                <c:pt idx="8">
                  <c:v>0.57999999999999996</c:v>
                </c:pt>
              </c:numCache>
            </c:numRef>
          </c:val>
          <c:extLst>
            <c:ext xmlns:c16="http://schemas.microsoft.com/office/drawing/2014/chart" uri="{C3380CC4-5D6E-409C-BE32-E72D297353CC}">
              <c16:uniqueId val="{00000000-C15D-4D77-B80B-8DF23A289FF7}"/>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5"/>
                <c:pt idx="0">
                  <c:v>Category 4</c:v>
                </c:pt>
                <c:pt idx="1">
                  <c:v>Category 5</c:v>
                </c:pt>
                <c:pt idx="2">
                  <c:v>Category 6</c:v>
                </c:pt>
                <c:pt idx="3">
                  <c:v>Category 7</c:v>
                </c:pt>
                <c:pt idx="4">
                  <c:v>Category 8</c:v>
                </c:pt>
              </c:strCache>
            </c:strRef>
          </c:cat>
          <c:val>
            <c:numRef>
              <c:f>Sheet1!$C$2:$C$10</c:f>
              <c:numCache>
                <c:formatCode>0%</c:formatCode>
                <c:ptCount val="9"/>
                <c:pt idx="0">
                  <c:v>0.04</c:v>
                </c:pt>
                <c:pt idx="1">
                  <c:v>7.0000000000000007E-2</c:v>
                </c:pt>
                <c:pt idx="2">
                  <c:v>0.04</c:v>
                </c:pt>
                <c:pt idx="3">
                  <c:v>7.0000000000000007E-2</c:v>
                </c:pt>
                <c:pt idx="4">
                  <c:v>0.06</c:v>
                </c:pt>
                <c:pt idx="5">
                  <c:v>0.1</c:v>
                </c:pt>
                <c:pt idx="6">
                  <c:v>0.06</c:v>
                </c:pt>
                <c:pt idx="7">
                  <c:v>0.08</c:v>
                </c:pt>
                <c:pt idx="8">
                  <c:v>0.08</c:v>
                </c:pt>
              </c:numCache>
            </c:numRef>
          </c:val>
          <c:extLst>
            <c:ext xmlns:c16="http://schemas.microsoft.com/office/drawing/2014/chart" uri="{C3380CC4-5D6E-409C-BE32-E72D297353CC}">
              <c16:uniqueId val="{00000001-53C2-40A0-ADD8-31D842BF69E8}"/>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38</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accent4">
                  <a:lumMod val="40000"/>
                  <a:lumOff val="60000"/>
                </a:schemeClr>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0.66</c:v>
                </c:pt>
                <c:pt idx="1">
                  <c:v>0.28999999999999998</c:v>
                </c:pt>
                <c:pt idx="2">
                  <c:v>0.04</c:v>
                </c:pt>
                <c:pt idx="3">
                  <c:v>0.01</c:v>
                </c:pt>
                <c:pt idx="4">
                  <c:v>7.3000000000000001E-3</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142"/>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Column2</c:v>
                </c:pt>
              </c:strCache>
            </c:strRef>
          </c:tx>
          <c:spPr>
            <a:solidFill>
              <a:srgbClr val="B7DEE8"/>
            </a:solidFill>
            <a:ln>
              <a:noFill/>
            </a:ln>
            <a:effectLst/>
          </c:spPr>
          <c:invertIfNegative val="0"/>
          <c:cat>
            <c:numRef>
              <c:f>Sheet1!$A$2:$A$4</c:f>
              <c:numCache>
                <c:formatCode>General</c:formatCode>
                <c:ptCount val="3"/>
              </c:numCache>
            </c:numRef>
          </c:cat>
          <c:val>
            <c:numRef>
              <c:f>Sheet1!$B$2:$B$4</c:f>
              <c:numCache>
                <c:formatCode>0%</c:formatCode>
                <c:ptCount val="3"/>
                <c:pt idx="0">
                  <c:v>0.27</c:v>
                </c:pt>
                <c:pt idx="1">
                  <c:v>0.22</c:v>
                </c:pt>
                <c:pt idx="2">
                  <c:v>0.35</c:v>
                </c:pt>
              </c:numCache>
            </c:numRef>
          </c:val>
          <c:extLst>
            <c:ext xmlns:c16="http://schemas.microsoft.com/office/drawing/2014/chart" uri="{C3380CC4-5D6E-409C-BE32-E72D297353CC}">
              <c16:uniqueId val="{00000000-78A6-42E3-90D5-1484C558343C}"/>
            </c:ext>
          </c:extLst>
        </c:ser>
        <c:ser>
          <c:idx val="1"/>
          <c:order val="1"/>
          <c:tx>
            <c:strRef>
              <c:f>Sheet1!$C$1</c:f>
              <c:strCache>
                <c:ptCount val="1"/>
                <c:pt idx="0">
                  <c:v>Column1</c:v>
                </c:pt>
              </c:strCache>
            </c:strRef>
          </c:tx>
          <c:spPr>
            <a:solidFill>
              <a:schemeClr val="accent2"/>
            </a:solidFill>
            <a:ln>
              <a:noFill/>
            </a:ln>
            <a:effectLst/>
          </c:spPr>
          <c:invertIfNegative val="0"/>
          <c:dPt>
            <c:idx val="0"/>
            <c:invertIfNegative val="0"/>
            <c:bubble3D val="0"/>
            <c:spPr>
              <a:solidFill>
                <a:srgbClr val="5C89AF"/>
              </a:solidFill>
              <a:ln>
                <a:noFill/>
              </a:ln>
              <a:effectLst/>
            </c:spPr>
            <c:extLst>
              <c:ext xmlns:c16="http://schemas.microsoft.com/office/drawing/2014/chart" uri="{C3380CC4-5D6E-409C-BE32-E72D297353CC}">
                <c16:uniqueId val="{00000004-78A6-42E3-90D5-1484C558343C}"/>
              </c:ext>
            </c:extLst>
          </c:dPt>
          <c:dPt>
            <c:idx val="1"/>
            <c:invertIfNegative val="0"/>
            <c:bubble3D val="0"/>
            <c:spPr>
              <a:solidFill>
                <a:srgbClr val="5C89AF"/>
              </a:solidFill>
              <a:ln>
                <a:noFill/>
              </a:ln>
              <a:effectLst/>
            </c:spPr>
            <c:extLst>
              <c:ext xmlns:c16="http://schemas.microsoft.com/office/drawing/2014/chart" uri="{C3380CC4-5D6E-409C-BE32-E72D297353CC}">
                <c16:uniqueId val="{00000003-78A6-42E3-90D5-1484C558343C}"/>
              </c:ext>
            </c:extLst>
          </c:dPt>
          <c:dPt>
            <c:idx val="2"/>
            <c:invertIfNegative val="0"/>
            <c:bubble3D val="0"/>
            <c:spPr>
              <a:solidFill>
                <a:srgbClr val="5C89AF"/>
              </a:solidFill>
              <a:ln>
                <a:noFill/>
              </a:ln>
              <a:effectLst/>
            </c:spPr>
            <c:extLst>
              <c:ext xmlns:c16="http://schemas.microsoft.com/office/drawing/2014/chart" uri="{C3380CC4-5D6E-409C-BE32-E72D297353CC}">
                <c16:uniqueId val="{00000002-78A6-42E3-90D5-1484C558343C}"/>
              </c:ext>
            </c:extLst>
          </c:dPt>
          <c:cat>
            <c:numRef>
              <c:f>Sheet1!$A$2:$A$4</c:f>
              <c:numCache>
                <c:formatCode>General</c:formatCode>
                <c:ptCount val="3"/>
              </c:numCache>
            </c:numRef>
          </c:cat>
          <c:val>
            <c:numRef>
              <c:f>Sheet1!$C$2:$C$4</c:f>
              <c:numCache>
                <c:formatCode>0%</c:formatCode>
                <c:ptCount val="3"/>
                <c:pt idx="0">
                  <c:v>0.6</c:v>
                </c:pt>
                <c:pt idx="1">
                  <c:v>0.69</c:v>
                </c:pt>
                <c:pt idx="2">
                  <c:v>0.62</c:v>
                </c:pt>
              </c:numCache>
            </c:numRef>
          </c:val>
          <c:extLst>
            <c:ext xmlns:c16="http://schemas.microsoft.com/office/drawing/2014/chart" uri="{C3380CC4-5D6E-409C-BE32-E72D297353CC}">
              <c16:uniqueId val="{00000001-78A6-42E3-90D5-1484C558343C}"/>
            </c:ext>
          </c:extLst>
        </c:ser>
        <c:dLbls>
          <c:showLegendKey val="0"/>
          <c:showVal val="0"/>
          <c:showCatName val="0"/>
          <c:showSerName val="0"/>
          <c:showPercent val="0"/>
          <c:showBubbleSize val="0"/>
        </c:dLbls>
        <c:gapWidth val="195"/>
        <c:overlap val="100"/>
        <c:axId val="516747688"/>
        <c:axId val="516748016"/>
      </c:barChart>
      <c:catAx>
        <c:axId val="516747688"/>
        <c:scaling>
          <c:orientation val="minMax"/>
        </c:scaling>
        <c:delete val="1"/>
        <c:axPos val="l"/>
        <c:numFmt formatCode="General" sourceLinked="1"/>
        <c:majorTickMark val="out"/>
        <c:minorTickMark val="none"/>
        <c:tickLblPos val="nextTo"/>
        <c:crossAx val="516748016"/>
        <c:crosses val="autoZero"/>
        <c:auto val="1"/>
        <c:lblAlgn val="ctr"/>
        <c:lblOffset val="100"/>
        <c:noMultiLvlLbl val="0"/>
      </c:catAx>
      <c:valAx>
        <c:axId val="516748016"/>
        <c:scaling>
          <c:orientation val="minMax"/>
        </c:scaling>
        <c:delete val="1"/>
        <c:axPos val="b"/>
        <c:numFmt formatCode="0%" sourceLinked="1"/>
        <c:majorTickMark val="out"/>
        <c:minorTickMark val="none"/>
        <c:tickLblPos val="nextTo"/>
        <c:crossAx val="51674768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c:spPr>
          <c:dPt>
            <c:idx val="0"/>
            <c:bubble3D val="0"/>
            <c:spPr>
              <a:solidFill>
                <a:srgbClr val="547FA4"/>
              </a:solidFill>
              <a:ln>
                <a:noFill/>
              </a:ln>
              <a:effectLst/>
            </c:spPr>
            <c:extLst>
              <c:ext xmlns:c16="http://schemas.microsoft.com/office/drawing/2014/chart" uri="{C3380CC4-5D6E-409C-BE32-E72D297353CC}">
                <c16:uniqueId val="{00000001-F040-4FC0-AE0B-9006CA315F9B}"/>
              </c:ext>
            </c:extLst>
          </c:dPt>
          <c:dPt>
            <c:idx val="1"/>
            <c:bubble3D val="0"/>
            <c:spPr>
              <a:solidFill>
                <a:schemeClr val="accent5">
                  <a:lumMod val="40000"/>
                  <a:lumOff val="60000"/>
                </a:schemeClr>
              </a:solidFill>
              <a:ln>
                <a:noFill/>
              </a:ln>
              <a:effectLst/>
            </c:spPr>
            <c:extLst>
              <c:ext xmlns:c16="http://schemas.microsoft.com/office/drawing/2014/chart" uri="{C3380CC4-5D6E-409C-BE32-E72D297353CC}">
                <c16:uniqueId val="{00000003-F040-4FC0-AE0B-9006CA315F9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F040-4FC0-AE0B-9006CA315F9B}"/>
              </c:ext>
            </c:extLst>
          </c:dPt>
          <c:dPt>
            <c:idx val="3"/>
            <c:bubble3D val="0"/>
            <c:spPr>
              <a:solidFill>
                <a:schemeClr val="bg2"/>
              </a:solidFill>
              <a:ln>
                <a:noFill/>
              </a:ln>
              <a:effectLst/>
            </c:spPr>
            <c:extLst>
              <c:ext xmlns:c16="http://schemas.microsoft.com/office/drawing/2014/chart" uri="{C3380CC4-5D6E-409C-BE32-E72D297353CC}">
                <c16:uniqueId val="{00000007-F040-4FC0-AE0B-9006CA315F9B}"/>
              </c:ext>
            </c:extLst>
          </c:dPt>
          <c:dPt>
            <c:idx val="4"/>
            <c:bubble3D val="0"/>
            <c:spPr>
              <a:solidFill>
                <a:schemeClr val="bg2"/>
              </a:solidFill>
              <a:ln>
                <a:noFill/>
              </a:ln>
              <a:effectLst/>
            </c:spPr>
            <c:extLst>
              <c:ext xmlns:c16="http://schemas.microsoft.com/office/drawing/2014/chart" uri="{C3380CC4-5D6E-409C-BE32-E72D297353CC}">
                <c16:uniqueId val="{00000009-F040-4FC0-AE0B-9006CA315F9B}"/>
              </c:ext>
            </c:extLst>
          </c:dPt>
          <c:dPt>
            <c:idx val="5"/>
            <c:bubble3D val="0"/>
            <c:spPr>
              <a:solidFill>
                <a:schemeClr val="accent6">
                  <a:lumMod val="40000"/>
                  <a:lumOff val="60000"/>
                </a:schemeClr>
              </a:solidFill>
              <a:ln>
                <a:noFill/>
              </a:ln>
              <a:effectLst/>
            </c:spPr>
            <c:extLst>
              <c:ext xmlns:c16="http://schemas.microsoft.com/office/drawing/2014/chart" uri="{C3380CC4-5D6E-409C-BE32-E72D297353CC}">
                <c16:uniqueId val="{0000000C-F040-4FC0-AE0B-9006CA315F9B}"/>
              </c:ext>
            </c:extLst>
          </c:dPt>
          <c:cat>
            <c:strRef>
              <c:f>Sheet1!$A$2:$A$6</c:f>
              <c:strCache>
                <c:ptCount val="2"/>
                <c:pt idx="0">
                  <c:v>1st Qtr</c:v>
                </c:pt>
                <c:pt idx="1">
                  <c:v>2nd Qtr</c:v>
                </c:pt>
              </c:strCache>
            </c:strRef>
          </c:cat>
          <c:val>
            <c:numRef>
              <c:f>Sheet1!$B$2:$B$6</c:f>
              <c:numCache>
                <c:formatCode>0%</c:formatCode>
                <c:ptCount val="5"/>
                <c:pt idx="0">
                  <c:v>0.79</c:v>
                </c:pt>
                <c:pt idx="1">
                  <c:v>0.18</c:v>
                </c:pt>
                <c:pt idx="2">
                  <c:v>0.03</c:v>
                </c:pt>
                <c:pt idx="3">
                  <c:v>5.0000000000000001E-3</c:v>
                </c:pt>
              </c:numCache>
            </c:numRef>
          </c:val>
          <c:extLst>
            <c:ext xmlns:c16="http://schemas.microsoft.com/office/drawing/2014/chart" uri="{C3380CC4-5D6E-409C-BE32-E72D297353CC}">
              <c16:uniqueId val="{0000000A-F040-4FC0-AE0B-9006CA315F9B}"/>
            </c:ext>
          </c:extLst>
        </c:ser>
        <c:dLbls>
          <c:showLegendKey val="0"/>
          <c:showVal val="0"/>
          <c:showCatName val="0"/>
          <c:showSerName val="0"/>
          <c:showPercent val="0"/>
          <c:showBubbleSize val="0"/>
          <c:showLeaderLines val="1"/>
        </c:dLbls>
        <c:firstSliceAng val="139"/>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cat>
            <c:strRef>
              <c:f>Sheet1!$A$2:$A$10</c:f>
              <c:strCache>
                <c:ptCount val="6"/>
                <c:pt idx="1">
                  <c:v>Category 4</c:v>
                </c:pt>
                <c:pt idx="2">
                  <c:v>Category 5</c:v>
                </c:pt>
                <c:pt idx="3">
                  <c:v>Category 6</c:v>
                </c:pt>
                <c:pt idx="4">
                  <c:v>Category 7</c:v>
                </c:pt>
                <c:pt idx="5">
                  <c:v>Category 8</c:v>
                </c:pt>
              </c:strCache>
            </c:strRef>
          </c:cat>
          <c:val>
            <c:numRef>
              <c:f>Sheet1!$B$2:$B$10</c:f>
              <c:numCache>
                <c:formatCode>0%</c:formatCode>
                <c:ptCount val="9"/>
                <c:pt idx="0">
                  <c:v>0.19</c:v>
                </c:pt>
                <c:pt idx="1">
                  <c:v>0.18</c:v>
                </c:pt>
                <c:pt idx="2">
                  <c:v>0.18</c:v>
                </c:pt>
                <c:pt idx="3">
                  <c:v>0.17</c:v>
                </c:pt>
                <c:pt idx="4">
                  <c:v>0.13</c:v>
                </c:pt>
                <c:pt idx="5">
                  <c:v>0.1</c:v>
                </c:pt>
                <c:pt idx="6">
                  <c:v>0.2</c:v>
                </c:pt>
                <c:pt idx="7">
                  <c:v>0.16</c:v>
                </c:pt>
                <c:pt idx="8">
                  <c:v>0.18</c:v>
                </c:pt>
              </c:numCache>
            </c:numRef>
          </c:val>
          <c:extLst>
            <c:ext xmlns:c16="http://schemas.microsoft.com/office/drawing/2014/chart" uri="{C3380CC4-5D6E-409C-BE32-E72D297353CC}">
              <c16:uniqueId val="{00000000-5F55-405B-B655-100919498CDC}"/>
            </c:ext>
          </c:extLst>
        </c:ser>
        <c:ser>
          <c:idx val="1"/>
          <c:order val="1"/>
          <c:tx>
            <c:strRef>
              <c:f>Sheet1!$C$1</c:f>
              <c:strCache>
                <c:ptCount val="1"/>
                <c:pt idx="0">
                  <c:v>Series 2</c:v>
                </c:pt>
              </c:strCache>
            </c:strRef>
          </c:tx>
          <c:spPr>
            <a:solidFill>
              <a:srgbClr val="547FA4"/>
            </a:solidFill>
            <a:ln>
              <a:noFill/>
            </a:ln>
            <a:effectLst/>
          </c:spPr>
          <c:invertIfNegative val="0"/>
          <c:cat>
            <c:strRef>
              <c:f>Sheet1!$A$2:$A$10</c:f>
              <c:strCache>
                <c:ptCount val="6"/>
                <c:pt idx="1">
                  <c:v>Category 4</c:v>
                </c:pt>
                <c:pt idx="2">
                  <c:v>Category 5</c:v>
                </c:pt>
                <c:pt idx="3">
                  <c:v>Category 6</c:v>
                </c:pt>
                <c:pt idx="4">
                  <c:v>Category 7</c:v>
                </c:pt>
                <c:pt idx="5">
                  <c:v>Category 8</c:v>
                </c:pt>
              </c:strCache>
            </c:strRef>
          </c:cat>
          <c:val>
            <c:numRef>
              <c:f>Sheet1!$C$2:$C$10</c:f>
              <c:numCache>
                <c:formatCode>0%</c:formatCode>
                <c:ptCount val="9"/>
                <c:pt idx="0">
                  <c:v>0.77</c:v>
                </c:pt>
                <c:pt idx="1">
                  <c:v>0.78</c:v>
                </c:pt>
                <c:pt idx="2">
                  <c:v>0.81</c:v>
                </c:pt>
                <c:pt idx="3">
                  <c:v>0.77</c:v>
                </c:pt>
                <c:pt idx="4">
                  <c:v>0.8</c:v>
                </c:pt>
                <c:pt idx="5">
                  <c:v>0.85</c:v>
                </c:pt>
                <c:pt idx="6">
                  <c:v>0.78</c:v>
                </c:pt>
                <c:pt idx="7">
                  <c:v>0.83</c:v>
                </c:pt>
                <c:pt idx="8">
                  <c:v>0.79</c:v>
                </c:pt>
              </c:numCache>
            </c:numRef>
          </c:val>
          <c:extLst>
            <c:ext xmlns:c16="http://schemas.microsoft.com/office/drawing/2014/chart" uri="{C3380CC4-5D6E-409C-BE32-E72D297353CC}">
              <c16:uniqueId val="{00000001-B459-4216-A3AD-A511A498DDCE}"/>
            </c:ext>
          </c:extLst>
        </c:ser>
        <c:dLbls>
          <c:showLegendKey val="0"/>
          <c:showVal val="0"/>
          <c:showCatName val="0"/>
          <c:showSerName val="0"/>
          <c:showPercent val="0"/>
          <c:showBubbleSize val="0"/>
        </c:dLbls>
        <c:gapWidth val="96"/>
        <c:overlap val="100"/>
        <c:axId val="506983680"/>
        <c:axId val="506984336"/>
      </c:barChart>
      <c:catAx>
        <c:axId val="506983680"/>
        <c:scaling>
          <c:orientation val="minMax"/>
        </c:scaling>
        <c:delete val="1"/>
        <c:axPos val="l"/>
        <c:numFmt formatCode="General" sourceLinked="1"/>
        <c:majorTickMark val="out"/>
        <c:minorTickMark val="none"/>
        <c:tickLblPos val="nextTo"/>
        <c:crossAx val="506984336"/>
        <c:crosses val="autoZero"/>
        <c:auto val="1"/>
        <c:lblAlgn val="ctr"/>
        <c:lblOffset val="100"/>
        <c:noMultiLvlLbl val="0"/>
      </c:catAx>
      <c:valAx>
        <c:axId val="506984336"/>
        <c:scaling>
          <c:orientation val="minMax"/>
          <c:max val="1"/>
        </c:scaling>
        <c:delete val="1"/>
        <c:axPos val="b"/>
        <c:numFmt formatCode="0%" sourceLinked="1"/>
        <c:majorTickMark val="out"/>
        <c:minorTickMark val="none"/>
        <c:tickLblPos val="nextTo"/>
        <c:crossAx val="50698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6"/>
            <a:ext cx="3037524" cy="464662"/>
          </a:xfrm>
          <a:prstGeom prst="rect">
            <a:avLst/>
          </a:prstGeom>
        </p:spPr>
        <p:txBody>
          <a:bodyPr vert="horz" lIns="90729" tIns="45363" rIns="90729" bIns="45363" rtlCol="0"/>
          <a:lstStyle>
            <a:lvl1pPr algn="l">
              <a:defRPr sz="1200"/>
            </a:lvl1pPr>
          </a:lstStyle>
          <a:p>
            <a:endParaRPr lang="en-US" dirty="0"/>
          </a:p>
        </p:txBody>
      </p:sp>
      <p:sp>
        <p:nvSpPr>
          <p:cNvPr id="3" name="Date Placeholder 2"/>
          <p:cNvSpPr>
            <a:spLocks noGrp="1"/>
          </p:cNvSpPr>
          <p:nvPr>
            <p:ph type="dt" sz="quarter" idx="1"/>
          </p:nvPr>
        </p:nvSpPr>
        <p:spPr>
          <a:xfrm>
            <a:off x="3971295" y="6"/>
            <a:ext cx="3037524" cy="464662"/>
          </a:xfrm>
          <a:prstGeom prst="rect">
            <a:avLst/>
          </a:prstGeom>
        </p:spPr>
        <p:txBody>
          <a:bodyPr vert="horz" lIns="90729" tIns="45363" rIns="90729" bIns="45363" rtlCol="0"/>
          <a:lstStyle>
            <a:lvl1pPr algn="r">
              <a:defRPr sz="1200"/>
            </a:lvl1pPr>
          </a:lstStyle>
          <a:p>
            <a:fld id="{EE0E711A-B936-447A-A583-417206231133}" type="datetimeFigureOut">
              <a:rPr lang="en-US" smtClean="0"/>
              <a:pPr/>
              <a:t>6/23/2025</a:t>
            </a:fld>
            <a:endParaRPr lang="en-US" dirty="0"/>
          </a:p>
        </p:txBody>
      </p:sp>
      <p:sp>
        <p:nvSpPr>
          <p:cNvPr id="4" name="Footer Placeholder 3"/>
          <p:cNvSpPr>
            <a:spLocks noGrp="1"/>
          </p:cNvSpPr>
          <p:nvPr>
            <p:ph type="ftr" sz="quarter" idx="2"/>
          </p:nvPr>
        </p:nvSpPr>
        <p:spPr>
          <a:xfrm>
            <a:off x="4" y="8830154"/>
            <a:ext cx="3037524" cy="464662"/>
          </a:xfrm>
          <a:prstGeom prst="rect">
            <a:avLst/>
          </a:prstGeom>
        </p:spPr>
        <p:txBody>
          <a:bodyPr vert="horz" lIns="90729" tIns="45363" rIns="90729" bIns="4536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295" y="8830154"/>
            <a:ext cx="3037524" cy="464662"/>
          </a:xfrm>
          <a:prstGeom prst="rect">
            <a:avLst/>
          </a:prstGeom>
        </p:spPr>
        <p:txBody>
          <a:bodyPr vert="horz" lIns="90729" tIns="45363" rIns="90729" bIns="45363" rtlCol="0" anchor="b"/>
          <a:lstStyle>
            <a:lvl1pPr algn="r">
              <a:defRPr sz="1200"/>
            </a:lvl1pPr>
          </a:lstStyle>
          <a:p>
            <a:fld id="{5041CE32-0D47-42ED-893E-97F6F23F7654}"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2"/>
          </a:xfrm>
          <a:prstGeom prst="rect">
            <a:avLst/>
          </a:prstGeom>
        </p:spPr>
        <p:txBody>
          <a:bodyPr vert="horz" lIns="91689" tIns="45848" rIns="91689" bIns="45848"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2"/>
          </a:xfrm>
          <a:prstGeom prst="rect">
            <a:avLst/>
          </a:prstGeom>
        </p:spPr>
        <p:txBody>
          <a:bodyPr vert="horz" lIns="91689" tIns="45848" rIns="91689" bIns="45848" rtlCol="0"/>
          <a:lstStyle>
            <a:lvl1pPr algn="r">
              <a:defRPr sz="1200"/>
            </a:lvl1pPr>
          </a:lstStyle>
          <a:p>
            <a:fld id="{876A92CB-B7B9-4656-8451-7939FEAA5050}" type="datetimeFigureOut">
              <a:rPr lang="en-US" smtClean="0"/>
              <a:pPr/>
              <a:t>6/23/2025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689" tIns="45848" rIns="91689" bIns="45848" rtlCol="0" anchor="ctr"/>
          <a:lstStyle/>
          <a:p>
            <a:endParaRPr lang="en-US" dirty="0"/>
          </a:p>
        </p:txBody>
      </p:sp>
      <p:sp>
        <p:nvSpPr>
          <p:cNvPr id="5" name="Notes Placeholder 4"/>
          <p:cNvSpPr>
            <a:spLocks noGrp="1"/>
          </p:cNvSpPr>
          <p:nvPr>
            <p:ph type="body" sz="quarter" idx="3"/>
          </p:nvPr>
        </p:nvSpPr>
        <p:spPr>
          <a:xfrm>
            <a:off x="701040" y="4415792"/>
            <a:ext cx="5608320" cy="4183382"/>
          </a:xfrm>
          <a:prstGeom prst="rect">
            <a:avLst/>
          </a:prstGeom>
        </p:spPr>
        <p:txBody>
          <a:bodyPr vert="horz" lIns="91689" tIns="45848" rIns="91689" bIns="4584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2"/>
          </a:xfrm>
          <a:prstGeom prst="rect">
            <a:avLst/>
          </a:prstGeom>
        </p:spPr>
        <p:txBody>
          <a:bodyPr vert="horz" lIns="91689" tIns="45848" rIns="91689" bIns="4584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2"/>
          </a:xfrm>
          <a:prstGeom prst="rect">
            <a:avLst/>
          </a:prstGeom>
        </p:spPr>
        <p:txBody>
          <a:bodyPr vert="horz" lIns="91689" tIns="45848" rIns="91689" bIns="45848" rtlCol="0" anchor="b"/>
          <a:lstStyle>
            <a:lvl1pPr algn="r">
              <a:defRPr sz="1200"/>
            </a:lvl1pPr>
          </a:lstStyle>
          <a:p>
            <a:fld id="{6A10A34C-6464-4421-83B0-BD572E0899B1}"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1</a:t>
            </a:fld>
            <a:endParaRPr lang="en-US" dirty="0"/>
          </a:p>
        </p:txBody>
      </p:sp>
    </p:spTree>
    <p:extLst>
      <p:ext uri="{BB962C8B-B14F-4D97-AF65-F5344CB8AC3E}">
        <p14:creationId xmlns:p14="http://schemas.microsoft.com/office/powerpoint/2010/main" val="1405074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15</a:t>
            </a:fld>
            <a:endParaRPr lang="en-US" dirty="0"/>
          </a:p>
        </p:txBody>
      </p:sp>
    </p:spTree>
    <p:extLst>
      <p:ext uri="{BB962C8B-B14F-4D97-AF65-F5344CB8AC3E}">
        <p14:creationId xmlns:p14="http://schemas.microsoft.com/office/powerpoint/2010/main" val="94492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16</a:t>
            </a:fld>
            <a:endParaRPr lang="en-US" dirty="0"/>
          </a:p>
        </p:txBody>
      </p:sp>
    </p:spTree>
    <p:extLst>
      <p:ext uri="{BB962C8B-B14F-4D97-AF65-F5344CB8AC3E}">
        <p14:creationId xmlns:p14="http://schemas.microsoft.com/office/powerpoint/2010/main" val="2766139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17</a:t>
            </a:fld>
            <a:endParaRPr lang="en-US" dirty="0"/>
          </a:p>
        </p:txBody>
      </p:sp>
    </p:spTree>
    <p:extLst>
      <p:ext uri="{BB962C8B-B14F-4D97-AF65-F5344CB8AC3E}">
        <p14:creationId xmlns:p14="http://schemas.microsoft.com/office/powerpoint/2010/main" val="3034025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18</a:t>
            </a:fld>
            <a:endParaRPr lang="en-US" dirty="0"/>
          </a:p>
        </p:txBody>
      </p:sp>
    </p:spTree>
    <p:extLst>
      <p:ext uri="{BB962C8B-B14F-4D97-AF65-F5344CB8AC3E}">
        <p14:creationId xmlns:p14="http://schemas.microsoft.com/office/powerpoint/2010/main" val="722231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19</a:t>
            </a:fld>
            <a:endParaRPr lang="en-US" dirty="0"/>
          </a:p>
        </p:txBody>
      </p:sp>
    </p:spTree>
    <p:extLst>
      <p:ext uri="{BB962C8B-B14F-4D97-AF65-F5344CB8AC3E}">
        <p14:creationId xmlns:p14="http://schemas.microsoft.com/office/powerpoint/2010/main" val="822903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20</a:t>
            </a:fld>
            <a:endParaRPr lang="en-US" dirty="0"/>
          </a:p>
        </p:txBody>
      </p:sp>
    </p:spTree>
    <p:extLst>
      <p:ext uri="{BB962C8B-B14F-4D97-AF65-F5344CB8AC3E}">
        <p14:creationId xmlns:p14="http://schemas.microsoft.com/office/powerpoint/2010/main" val="3243587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21</a:t>
            </a:fld>
            <a:endParaRPr lang="en-US" dirty="0"/>
          </a:p>
        </p:txBody>
      </p:sp>
    </p:spTree>
    <p:extLst>
      <p:ext uri="{BB962C8B-B14F-4D97-AF65-F5344CB8AC3E}">
        <p14:creationId xmlns:p14="http://schemas.microsoft.com/office/powerpoint/2010/main" val="142726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EA5F5-6D9F-FD1B-24D6-6694EB4B2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66EAA-CD8B-71B1-2A8D-25E90BAA87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4993A-93BD-2E74-4AE0-4EBC6BA959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A6BE56-2D20-A096-F778-015A1ACB5FE5}"/>
              </a:ext>
            </a:extLst>
          </p:cNvPr>
          <p:cNvSpPr>
            <a:spLocks noGrp="1"/>
          </p:cNvSpPr>
          <p:nvPr>
            <p:ph type="sldNum" sz="quarter" idx="5"/>
          </p:nvPr>
        </p:nvSpPr>
        <p:spPr/>
        <p:txBody>
          <a:bodyPr/>
          <a:lstStyle/>
          <a:p>
            <a:fld id="{6A10A34C-6464-4421-83B0-BD572E0899B1}" type="slidenum">
              <a:rPr lang="en-US" smtClean="0"/>
              <a:pPr/>
              <a:t>22</a:t>
            </a:fld>
            <a:endParaRPr lang="en-US" dirty="0"/>
          </a:p>
        </p:txBody>
      </p:sp>
    </p:spTree>
    <p:extLst>
      <p:ext uri="{BB962C8B-B14F-4D97-AF65-F5344CB8AC3E}">
        <p14:creationId xmlns:p14="http://schemas.microsoft.com/office/powerpoint/2010/main" val="3310669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23</a:t>
            </a:fld>
            <a:endParaRPr lang="en-US" dirty="0"/>
          </a:p>
        </p:txBody>
      </p:sp>
    </p:spTree>
    <p:extLst>
      <p:ext uri="{BB962C8B-B14F-4D97-AF65-F5344CB8AC3E}">
        <p14:creationId xmlns:p14="http://schemas.microsoft.com/office/powerpoint/2010/main" val="1233466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24</a:t>
            </a:fld>
            <a:endParaRPr lang="en-US" dirty="0"/>
          </a:p>
        </p:txBody>
      </p:sp>
    </p:spTree>
    <p:extLst>
      <p:ext uri="{BB962C8B-B14F-4D97-AF65-F5344CB8AC3E}">
        <p14:creationId xmlns:p14="http://schemas.microsoft.com/office/powerpoint/2010/main" val="82301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07383">
              <a:defRPr/>
            </a:pPr>
            <a:endParaRPr lang="en-US" dirty="0"/>
          </a:p>
          <a:p>
            <a:endParaRPr lang="en-US" dirty="0"/>
          </a:p>
        </p:txBody>
      </p:sp>
      <p:sp>
        <p:nvSpPr>
          <p:cNvPr id="4" name="Slide Number Placeholder 3"/>
          <p:cNvSpPr>
            <a:spLocks noGrp="1"/>
          </p:cNvSpPr>
          <p:nvPr>
            <p:ph type="sldNum" sz="quarter" idx="10"/>
          </p:nvPr>
        </p:nvSpPr>
        <p:spPr/>
        <p:txBody>
          <a:bodyPr/>
          <a:lstStyle/>
          <a:p>
            <a:fld id="{6A10A34C-6464-4421-83B0-BD572E0899B1}" type="slidenum">
              <a:rPr lang="en-US" smtClean="0"/>
              <a:pPr/>
              <a:t>2</a:t>
            </a:fld>
            <a:endParaRPr lang="en-US" dirty="0"/>
          </a:p>
        </p:txBody>
      </p:sp>
    </p:spTree>
    <p:extLst>
      <p:ext uri="{BB962C8B-B14F-4D97-AF65-F5344CB8AC3E}">
        <p14:creationId xmlns:p14="http://schemas.microsoft.com/office/powerpoint/2010/main" val="3826547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25</a:t>
            </a:fld>
            <a:endParaRPr lang="en-US" dirty="0"/>
          </a:p>
        </p:txBody>
      </p:sp>
    </p:spTree>
    <p:extLst>
      <p:ext uri="{BB962C8B-B14F-4D97-AF65-F5344CB8AC3E}">
        <p14:creationId xmlns:p14="http://schemas.microsoft.com/office/powerpoint/2010/main" val="2407767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26</a:t>
            </a:fld>
            <a:endParaRPr lang="en-US" dirty="0"/>
          </a:p>
        </p:txBody>
      </p:sp>
    </p:spTree>
    <p:extLst>
      <p:ext uri="{BB962C8B-B14F-4D97-AF65-F5344CB8AC3E}">
        <p14:creationId xmlns:p14="http://schemas.microsoft.com/office/powerpoint/2010/main" val="3795008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27</a:t>
            </a:fld>
            <a:endParaRPr lang="en-US" dirty="0"/>
          </a:p>
        </p:txBody>
      </p:sp>
    </p:spTree>
    <p:extLst>
      <p:ext uri="{BB962C8B-B14F-4D97-AF65-F5344CB8AC3E}">
        <p14:creationId xmlns:p14="http://schemas.microsoft.com/office/powerpoint/2010/main" val="3094363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28</a:t>
            </a:fld>
            <a:endParaRPr lang="en-US" dirty="0"/>
          </a:p>
        </p:txBody>
      </p:sp>
    </p:spTree>
    <p:extLst>
      <p:ext uri="{BB962C8B-B14F-4D97-AF65-F5344CB8AC3E}">
        <p14:creationId xmlns:p14="http://schemas.microsoft.com/office/powerpoint/2010/main" val="1450369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 up from 41% in 2018 …</a:t>
            </a:r>
          </a:p>
        </p:txBody>
      </p:sp>
      <p:sp>
        <p:nvSpPr>
          <p:cNvPr id="4" name="Slide Number Placeholder 3"/>
          <p:cNvSpPr>
            <a:spLocks noGrp="1"/>
          </p:cNvSpPr>
          <p:nvPr>
            <p:ph type="sldNum" sz="quarter" idx="5"/>
          </p:nvPr>
        </p:nvSpPr>
        <p:spPr/>
        <p:txBody>
          <a:bodyPr/>
          <a:lstStyle/>
          <a:p>
            <a:fld id="{6A10A34C-6464-4421-83B0-BD572E0899B1}" type="slidenum">
              <a:rPr lang="en-US" smtClean="0"/>
              <a:pPr/>
              <a:t>29</a:t>
            </a:fld>
            <a:endParaRPr lang="en-US" dirty="0"/>
          </a:p>
        </p:txBody>
      </p:sp>
    </p:spTree>
    <p:extLst>
      <p:ext uri="{BB962C8B-B14F-4D97-AF65-F5344CB8AC3E}">
        <p14:creationId xmlns:p14="http://schemas.microsoft.com/office/powerpoint/2010/main" val="1231593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30</a:t>
            </a:fld>
            <a:endParaRPr lang="en-US" dirty="0"/>
          </a:p>
        </p:txBody>
      </p:sp>
    </p:spTree>
    <p:extLst>
      <p:ext uri="{BB962C8B-B14F-4D97-AF65-F5344CB8AC3E}">
        <p14:creationId xmlns:p14="http://schemas.microsoft.com/office/powerpoint/2010/main" val="1844732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31</a:t>
            </a:fld>
            <a:endParaRPr lang="en-US" dirty="0"/>
          </a:p>
        </p:txBody>
      </p:sp>
    </p:spTree>
    <p:extLst>
      <p:ext uri="{BB962C8B-B14F-4D97-AF65-F5344CB8AC3E}">
        <p14:creationId xmlns:p14="http://schemas.microsoft.com/office/powerpoint/2010/main" val="3557510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54B47-0DDF-7161-E6DB-84D853B3A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CB8A7-4EB4-2F66-FB3A-7E005C0F3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E4041-0A17-FE09-2A16-9A54D07A9A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6C099F-53EF-DB29-D188-923E3F696F6D}"/>
              </a:ext>
            </a:extLst>
          </p:cNvPr>
          <p:cNvSpPr>
            <a:spLocks noGrp="1"/>
          </p:cNvSpPr>
          <p:nvPr>
            <p:ph type="sldNum" sz="quarter" idx="5"/>
          </p:nvPr>
        </p:nvSpPr>
        <p:spPr/>
        <p:txBody>
          <a:bodyPr/>
          <a:lstStyle/>
          <a:p>
            <a:fld id="{6A10A34C-6464-4421-83B0-BD572E0899B1}" type="slidenum">
              <a:rPr lang="en-US" smtClean="0"/>
              <a:pPr/>
              <a:t>32</a:t>
            </a:fld>
            <a:endParaRPr lang="en-US" dirty="0"/>
          </a:p>
        </p:txBody>
      </p:sp>
    </p:spTree>
    <p:extLst>
      <p:ext uri="{BB962C8B-B14F-4D97-AF65-F5344CB8AC3E}">
        <p14:creationId xmlns:p14="http://schemas.microsoft.com/office/powerpoint/2010/main" val="1541908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 up from 41% in 2018 …</a:t>
            </a:r>
          </a:p>
        </p:txBody>
      </p:sp>
      <p:sp>
        <p:nvSpPr>
          <p:cNvPr id="4" name="Slide Number Placeholder 3"/>
          <p:cNvSpPr>
            <a:spLocks noGrp="1"/>
          </p:cNvSpPr>
          <p:nvPr>
            <p:ph type="sldNum" sz="quarter" idx="5"/>
          </p:nvPr>
        </p:nvSpPr>
        <p:spPr/>
        <p:txBody>
          <a:bodyPr/>
          <a:lstStyle/>
          <a:p>
            <a:fld id="{6A10A34C-6464-4421-83B0-BD572E0899B1}" type="slidenum">
              <a:rPr lang="en-US" smtClean="0"/>
              <a:pPr/>
              <a:t>33</a:t>
            </a:fld>
            <a:endParaRPr lang="en-US" dirty="0"/>
          </a:p>
        </p:txBody>
      </p:sp>
    </p:spTree>
    <p:extLst>
      <p:ext uri="{BB962C8B-B14F-4D97-AF65-F5344CB8AC3E}">
        <p14:creationId xmlns:p14="http://schemas.microsoft.com/office/powerpoint/2010/main" val="1430874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34</a:t>
            </a:fld>
            <a:endParaRPr lang="en-US" dirty="0"/>
          </a:p>
        </p:txBody>
      </p:sp>
    </p:spTree>
    <p:extLst>
      <p:ext uri="{BB962C8B-B14F-4D97-AF65-F5344CB8AC3E}">
        <p14:creationId xmlns:p14="http://schemas.microsoft.com/office/powerpoint/2010/main" val="301777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3</a:t>
            </a:fld>
            <a:endParaRPr lang="en-US" dirty="0"/>
          </a:p>
        </p:txBody>
      </p:sp>
    </p:spTree>
    <p:extLst>
      <p:ext uri="{BB962C8B-B14F-4D97-AF65-F5344CB8AC3E}">
        <p14:creationId xmlns:p14="http://schemas.microsoft.com/office/powerpoint/2010/main" val="151621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B2A0F-A26A-59DF-E07F-294EBA5B3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A24A1-CDC1-27FF-69B5-6E769FB90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722A3-618F-3670-52BC-C795A79F04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185AB9-FF11-4E91-07FB-6CDDE748F34F}"/>
              </a:ext>
            </a:extLst>
          </p:cNvPr>
          <p:cNvSpPr>
            <a:spLocks noGrp="1"/>
          </p:cNvSpPr>
          <p:nvPr>
            <p:ph type="sldNum" sz="quarter" idx="5"/>
          </p:nvPr>
        </p:nvSpPr>
        <p:spPr/>
        <p:txBody>
          <a:bodyPr/>
          <a:lstStyle/>
          <a:p>
            <a:fld id="{6A10A34C-6464-4421-83B0-BD572E0899B1}" type="slidenum">
              <a:rPr lang="en-US" smtClean="0"/>
              <a:pPr/>
              <a:t>35</a:t>
            </a:fld>
            <a:endParaRPr lang="en-US" dirty="0"/>
          </a:p>
        </p:txBody>
      </p:sp>
    </p:spTree>
    <p:extLst>
      <p:ext uri="{BB962C8B-B14F-4D97-AF65-F5344CB8AC3E}">
        <p14:creationId xmlns:p14="http://schemas.microsoft.com/office/powerpoint/2010/main" val="2083129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36</a:t>
            </a:fld>
            <a:endParaRPr lang="en-US" dirty="0"/>
          </a:p>
        </p:txBody>
      </p:sp>
    </p:spTree>
    <p:extLst>
      <p:ext uri="{BB962C8B-B14F-4D97-AF65-F5344CB8AC3E}">
        <p14:creationId xmlns:p14="http://schemas.microsoft.com/office/powerpoint/2010/main" val="2722742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51A37-82E1-F2A0-B3AC-8734CEDC2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75EDA-3136-05B5-A6CF-3747B3D4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67E2E-D895-91AF-6006-3088221926F2}"/>
              </a:ext>
            </a:extLst>
          </p:cNvPr>
          <p:cNvSpPr>
            <a:spLocks noGrp="1"/>
          </p:cNvSpPr>
          <p:nvPr>
            <p:ph type="body" idx="1"/>
          </p:nvPr>
        </p:nvSpPr>
        <p:spPr/>
        <p:txBody>
          <a:bodyPr/>
          <a:lstStyle/>
          <a:p>
            <a:r>
              <a:rPr lang="en-US" dirty="0"/>
              <a:t>SS up from 41% in 2018 …</a:t>
            </a:r>
          </a:p>
        </p:txBody>
      </p:sp>
      <p:sp>
        <p:nvSpPr>
          <p:cNvPr id="4" name="Slide Number Placeholder 3">
            <a:extLst>
              <a:ext uri="{FF2B5EF4-FFF2-40B4-BE49-F238E27FC236}">
                <a16:creationId xmlns:a16="http://schemas.microsoft.com/office/drawing/2014/main" id="{200049BC-D565-F07B-7B3A-CE1D847C94A0}"/>
              </a:ext>
            </a:extLst>
          </p:cNvPr>
          <p:cNvSpPr>
            <a:spLocks noGrp="1"/>
          </p:cNvSpPr>
          <p:nvPr>
            <p:ph type="sldNum" sz="quarter" idx="5"/>
          </p:nvPr>
        </p:nvSpPr>
        <p:spPr/>
        <p:txBody>
          <a:bodyPr/>
          <a:lstStyle/>
          <a:p>
            <a:fld id="{6A10A34C-6464-4421-83B0-BD572E0899B1}" type="slidenum">
              <a:rPr lang="en-US" smtClean="0"/>
              <a:pPr/>
              <a:t>38</a:t>
            </a:fld>
            <a:endParaRPr lang="en-US" dirty="0"/>
          </a:p>
        </p:txBody>
      </p:sp>
    </p:spTree>
    <p:extLst>
      <p:ext uri="{BB962C8B-B14F-4D97-AF65-F5344CB8AC3E}">
        <p14:creationId xmlns:p14="http://schemas.microsoft.com/office/powerpoint/2010/main" val="1751498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60DAD-AFEB-F3E4-2B14-C0AD39A51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29139-2EC7-1885-449F-E100F724DC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B971A-6EEC-5335-5DD6-7984D2F9BF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0C8712-0150-95DB-C040-B8EA24D9DDD7}"/>
              </a:ext>
            </a:extLst>
          </p:cNvPr>
          <p:cNvSpPr>
            <a:spLocks noGrp="1"/>
          </p:cNvSpPr>
          <p:nvPr>
            <p:ph type="sldNum" sz="quarter" idx="5"/>
          </p:nvPr>
        </p:nvSpPr>
        <p:spPr/>
        <p:txBody>
          <a:bodyPr/>
          <a:lstStyle/>
          <a:p>
            <a:fld id="{6A10A34C-6464-4421-83B0-BD572E0899B1}" type="slidenum">
              <a:rPr lang="en-US" smtClean="0"/>
              <a:pPr/>
              <a:t>39</a:t>
            </a:fld>
            <a:endParaRPr lang="en-US" dirty="0"/>
          </a:p>
        </p:txBody>
      </p:sp>
    </p:spTree>
    <p:extLst>
      <p:ext uri="{BB962C8B-B14F-4D97-AF65-F5344CB8AC3E}">
        <p14:creationId xmlns:p14="http://schemas.microsoft.com/office/powerpoint/2010/main" val="3348596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41</a:t>
            </a:fld>
            <a:endParaRPr lang="en-US" dirty="0"/>
          </a:p>
        </p:txBody>
      </p:sp>
    </p:spTree>
    <p:extLst>
      <p:ext uri="{BB962C8B-B14F-4D97-AF65-F5344CB8AC3E}">
        <p14:creationId xmlns:p14="http://schemas.microsoft.com/office/powerpoint/2010/main" val="4010026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C06D0-E017-57BB-2997-96A91E599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54342-237E-6B30-C3E3-C0BDA15082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CBF4C-8AD8-7488-6BEB-945B0312C9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DB8B7B-505D-6D69-DB5C-C3462029117B}"/>
              </a:ext>
            </a:extLst>
          </p:cNvPr>
          <p:cNvSpPr>
            <a:spLocks noGrp="1"/>
          </p:cNvSpPr>
          <p:nvPr>
            <p:ph type="sldNum" sz="quarter" idx="5"/>
          </p:nvPr>
        </p:nvSpPr>
        <p:spPr/>
        <p:txBody>
          <a:bodyPr/>
          <a:lstStyle/>
          <a:p>
            <a:fld id="{6A10A34C-6464-4421-83B0-BD572E0899B1}" type="slidenum">
              <a:rPr lang="en-US" smtClean="0"/>
              <a:pPr/>
              <a:t>42</a:t>
            </a:fld>
            <a:endParaRPr lang="en-US" dirty="0"/>
          </a:p>
        </p:txBody>
      </p:sp>
    </p:spTree>
    <p:extLst>
      <p:ext uri="{BB962C8B-B14F-4D97-AF65-F5344CB8AC3E}">
        <p14:creationId xmlns:p14="http://schemas.microsoft.com/office/powerpoint/2010/main" val="3316923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4225-4DE6-FA02-A9EE-8D287FEE7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6468F-8042-A1E8-9241-5AB451A7B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89848-3DD0-02DD-CA48-CFC5730E23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DBE03B-89FD-E495-07D9-45BC510AE362}"/>
              </a:ext>
            </a:extLst>
          </p:cNvPr>
          <p:cNvSpPr>
            <a:spLocks noGrp="1"/>
          </p:cNvSpPr>
          <p:nvPr>
            <p:ph type="sldNum" sz="quarter" idx="5"/>
          </p:nvPr>
        </p:nvSpPr>
        <p:spPr/>
        <p:txBody>
          <a:bodyPr/>
          <a:lstStyle/>
          <a:p>
            <a:fld id="{6A10A34C-6464-4421-83B0-BD572E0899B1}" type="slidenum">
              <a:rPr lang="en-US" smtClean="0"/>
              <a:pPr/>
              <a:t>43</a:t>
            </a:fld>
            <a:endParaRPr lang="en-US" dirty="0"/>
          </a:p>
        </p:txBody>
      </p:sp>
    </p:spTree>
    <p:extLst>
      <p:ext uri="{BB962C8B-B14F-4D97-AF65-F5344CB8AC3E}">
        <p14:creationId xmlns:p14="http://schemas.microsoft.com/office/powerpoint/2010/main" val="2974622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46</a:t>
            </a:fld>
            <a:endParaRPr lang="en-US" dirty="0"/>
          </a:p>
        </p:txBody>
      </p:sp>
    </p:spTree>
    <p:extLst>
      <p:ext uri="{BB962C8B-B14F-4D97-AF65-F5344CB8AC3E}">
        <p14:creationId xmlns:p14="http://schemas.microsoft.com/office/powerpoint/2010/main" val="1125370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direct comparison from 2018 for this question.</a:t>
            </a:r>
          </a:p>
        </p:txBody>
      </p:sp>
      <p:sp>
        <p:nvSpPr>
          <p:cNvPr id="4" name="Slide Number Placeholder 3"/>
          <p:cNvSpPr>
            <a:spLocks noGrp="1"/>
          </p:cNvSpPr>
          <p:nvPr>
            <p:ph type="sldNum" sz="quarter" idx="5"/>
          </p:nvPr>
        </p:nvSpPr>
        <p:spPr/>
        <p:txBody>
          <a:bodyPr/>
          <a:lstStyle/>
          <a:p>
            <a:fld id="{6A10A34C-6464-4421-83B0-BD572E0899B1}" type="slidenum">
              <a:rPr lang="en-US" smtClean="0"/>
              <a:pPr/>
              <a:t>47</a:t>
            </a:fld>
            <a:endParaRPr lang="en-US" dirty="0"/>
          </a:p>
        </p:txBody>
      </p:sp>
    </p:spTree>
    <p:extLst>
      <p:ext uri="{BB962C8B-B14F-4D97-AF65-F5344CB8AC3E}">
        <p14:creationId xmlns:p14="http://schemas.microsoft.com/office/powerpoint/2010/main" val="3856794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48</a:t>
            </a:fld>
            <a:endParaRPr lang="en-US" dirty="0"/>
          </a:p>
        </p:txBody>
      </p:sp>
    </p:spTree>
    <p:extLst>
      <p:ext uri="{BB962C8B-B14F-4D97-AF65-F5344CB8AC3E}">
        <p14:creationId xmlns:p14="http://schemas.microsoft.com/office/powerpoint/2010/main" val="123190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7</a:t>
            </a:fld>
            <a:endParaRPr lang="en-US" dirty="0"/>
          </a:p>
        </p:txBody>
      </p:sp>
    </p:spTree>
    <p:extLst>
      <p:ext uri="{BB962C8B-B14F-4D97-AF65-F5344CB8AC3E}">
        <p14:creationId xmlns:p14="http://schemas.microsoft.com/office/powerpoint/2010/main" val="1267523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49</a:t>
            </a:fld>
            <a:endParaRPr lang="en-US" dirty="0"/>
          </a:p>
        </p:txBody>
      </p:sp>
    </p:spTree>
    <p:extLst>
      <p:ext uri="{BB962C8B-B14F-4D97-AF65-F5344CB8AC3E}">
        <p14:creationId xmlns:p14="http://schemas.microsoft.com/office/powerpoint/2010/main" val="1204973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50</a:t>
            </a:fld>
            <a:endParaRPr lang="en-US" dirty="0"/>
          </a:p>
        </p:txBody>
      </p:sp>
    </p:spTree>
    <p:extLst>
      <p:ext uri="{BB962C8B-B14F-4D97-AF65-F5344CB8AC3E}">
        <p14:creationId xmlns:p14="http://schemas.microsoft.com/office/powerpoint/2010/main" val="2439547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51</a:t>
            </a:fld>
            <a:endParaRPr lang="en-US" dirty="0"/>
          </a:p>
        </p:txBody>
      </p:sp>
    </p:spTree>
    <p:extLst>
      <p:ext uri="{BB962C8B-B14F-4D97-AF65-F5344CB8AC3E}">
        <p14:creationId xmlns:p14="http://schemas.microsoft.com/office/powerpoint/2010/main" val="561140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54</a:t>
            </a:fld>
            <a:endParaRPr lang="en-US" dirty="0"/>
          </a:p>
        </p:txBody>
      </p:sp>
    </p:spTree>
    <p:extLst>
      <p:ext uri="{BB962C8B-B14F-4D97-AF65-F5344CB8AC3E}">
        <p14:creationId xmlns:p14="http://schemas.microsoft.com/office/powerpoint/2010/main" val="957359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eaLnBrk="0">
              <a:spcAft>
                <a:spcPts val="1192"/>
              </a:spcAft>
            </a:pPr>
            <a:endParaRPr lang="en-US" dirty="0">
              <a:latin typeface="Corbel" pitchFamily="34" charset="0"/>
            </a:endParaRPr>
          </a:p>
        </p:txBody>
      </p:sp>
      <p:sp>
        <p:nvSpPr>
          <p:cNvPr id="4" name="Slide Number Placeholder 3"/>
          <p:cNvSpPr>
            <a:spLocks noGrp="1"/>
          </p:cNvSpPr>
          <p:nvPr>
            <p:ph type="sldNum" sz="quarter" idx="10"/>
          </p:nvPr>
        </p:nvSpPr>
        <p:spPr/>
        <p:txBody>
          <a:bodyPr/>
          <a:lstStyle/>
          <a:p>
            <a:fld id="{6A10A34C-6464-4421-83B0-BD572E0899B1}" type="slidenum">
              <a:rPr lang="en-US" smtClean="0"/>
              <a:pPr/>
              <a:t>55</a:t>
            </a:fld>
            <a:endParaRPr lang="en-US" dirty="0"/>
          </a:p>
        </p:txBody>
      </p:sp>
    </p:spTree>
    <p:extLst>
      <p:ext uri="{BB962C8B-B14F-4D97-AF65-F5344CB8AC3E}">
        <p14:creationId xmlns:p14="http://schemas.microsoft.com/office/powerpoint/2010/main" val="3412331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8</a:t>
            </a:fld>
            <a:endParaRPr lang="en-US" dirty="0"/>
          </a:p>
        </p:txBody>
      </p:sp>
    </p:spTree>
    <p:extLst>
      <p:ext uri="{BB962C8B-B14F-4D97-AF65-F5344CB8AC3E}">
        <p14:creationId xmlns:p14="http://schemas.microsoft.com/office/powerpoint/2010/main" val="754637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9</a:t>
            </a:fld>
            <a:endParaRPr lang="en-US" dirty="0"/>
          </a:p>
        </p:txBody>
      </p:sp>
    </p:spTree>
    <p:extLst>
      <p:ext uri="{BB962C8B-B14F-4D97-AF65-F5344CB8AC3E}">
        <p14:creationId xmlns:p14="http://schemas.microsoft.com/office/powerpoint/2010/main" val="129049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direct comparison from 2018 for this question.</a:t>
            </a:r>
          </a:p>
        </p:txBody>
      </p:sp>
      <p:sp>
        <p:nvSpPr>
          <p:cNvPr id="4" name="Slide Number Placeholder 3"/>
          <p:cNvSpPr>
            <a:spLocks noGrp="1"/>
          </p:cNvSpPr>
          <p:nvPr>
            <p:ph type="sldNum" sz="quarter" idx="5"/>
          </p:nvPr>
        </p:nvSpPr>
        <p:spPr/>
        <p:txBody>
          <a:bodyPr/>
          <a:lstStyle/>
          <a:p>
            <a:fld id="{6A10A34C-6464-4421-83B0-BD572E0899B1}" type="slidenum">
              <a:rPr lang="en-US" smtClean="0"/>
              <a:pPr/>
              <a:t>12</a:t>
            </a:fld>
            <a:endParaRPr lang="en-US" dirty="0"/>
          </a:p>
        </p:txBody>
      </p:sp>
    </p:spTree>
    <p:extLst>
      <p:ext uri="{BB962C8B-B14F-4D97-AF65-F5344CB8AC3E}">
        <p14:creationId xmlns:p14="http://schemas.microsoft.com/office/powerpoint/2010/main" val="1723250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23E8F-CB4B-A25D-5C6E-C82A50E54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82EF8-A93C-F073-9B02-D012DA9F39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B77B8-7709-A652-20A0-D2DA8655CE09}"/>
              </a:ext>
            </a:extLst>
          </p:cNvPr>
          <p:cNvSpPr>
            <a:spLocks noGrp="1"/>
          </p:cNvSpPr>
          <p:nvPr>
            <p:ph type="body" idx="1"/>
          </p:nvPr>
        </p:nvSpPr>
        <p:spPr/>
        <p:txBody>
          <a:bodyPr/>
          <a:lstStyle/>
          <a:p>
            <a:r>
              <a:rPr lang="en-US" dirty="0"/>
              <a:t>There is no direct comparison from 2018 for this question.</a:t>
            </a:r>
          </a:p>
        </p:txBody>
      </p:sp>
      <p:sp>
        <p:nvSpPr>
          <p:cNvPr id="4" name="Slide Number Placeholder 3">
            <a:extLst>
              <a:ext uri="{FF2B5EF4-FFF2-40B4-BE49-F238E27FC236}">
                <a16:creationId xmlns:a16="http://schemas.microsoft.com/office/drawing/2014/main" id="{372BEC5E-121A-D7D0-3E92-191E328C6EEA}"/>
              </a:ext>
            </a:extLst>
          </p:cNvPr>
          <p:cNvSpPr>
            <a:spLocks noGrp="1"/>
          </p:cNvSpPr>
          <p:nvPr>
            <p:ph type="sldNum" sz="quarter" idx="5"/>
          </p:nvPr>
        </p:nvSpPr>
        <p:spPr/>
        <p:txBody>
          <a:bodyPr/>
          <a:lstStyle/>
          <a:p>
            <a:fld id="{6A10A34C-6464-4421-83B0-BD572E0899B1}" type="slidenum">
              <a:rPr lang="en-US" smtClean="0"/>
              <a:pPr/>
              <a:t>13</a:t>
            </a:fld>
            <a:endParaRPr lang="en-US" dirty="0"/>
          </a:p>
        </p:txBody>
      </p:sp>
    </p:spTree>
    <p:extLst>
      <p:ext uri="{BB962C8B-B14F-4D97-AF65-F5344CB8AC3E}">
        <p14:creationId xmlns:p14="http://schemas.microsoft.com/office/powerpoint/2010/main" val="3407493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0A34C-6464-4421-83B0-BD572E0899B1}" type="slidenum">
              <a:rPr lang="en-US" smtClean="0"/>
              <a:pPr/>
              <a:t>14</a:t>
            </a:fld>
            <a:endParaRPr lang="en-US" dirty="0"/>
          </a:p>
        </p:txBody>
      </p:sp>
    </p:spTree>
    <p:extLst>
      <p:ext uri="{BB962C8B-B14F-4D97-AF65-F5344CB8AC3E}">
        <p14:creationId xmlns:p14="http://schemas.microsoft.com/office/powerpoint/2010/main" val="171915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117600" y="5925670"/>
            <a:ext cx="11033760" cy="91440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7929" y="5925670"/>
            <a:ext cx="1219200" cy="914400"/>
          </a:xfrm>
          <a:prstGeom prst="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E38B-E70B-4859-A308-89979EAB1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1A31C-1F73-475F-ABD8-635E794FB0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73B884-A180-451C-B25B-20E09783F9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256F66-63EB-4E0E-9D02-AA04FA3DD831}"/>
              </a:ext>
            </a:extLst>
          </p:cNvPr>
          <p:cNvSpPr>
            <a:spLocks noGrp="1"/>
          </p:cNvSpPr>
          <p:nvPr>
            <p:ph type="dt" sz="half" idx="10"/>
          </p:nvPr>
        </p:nvSpPr>
        <p:spPr/>
        <p:txBody>
          <a:bodyPr/>
          <a:lstStyle/>
          <a:p>
            <a:fld id="{EC337AC9-D9F0-4EDA-A92A-000BE0FECE4D}" type="datetimeFigureOut">
              <a:rPr lang="en-US" smtClean="0"/>
              <a:pPr/>
              <a:t>6/23/2025</a:t>
            </a:fld>
            <a:endParaRPr lang="en-US" dirty="0"/>
          </a:p>
        </p:txBody>
      </p:sp>
      <p:sp>
        <p:nvSpPr>
          <p:cNvPr id="6" name="Footer Placeholder 5">
            <a:extLst>
              <a:ext uri="{FF2B5EF4-FFF2-40B4-BE49-F238E27FC236}">
                <a16:creationId xmlns:a16="http://schemas.microsoft.com/office/drawing/2014/main" id="{348EFEA3-6F16-4DA6-AE9C-8E1EEE9DFF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AF08F4-A934-4E60-A02B-CBCAD86A07D1}"/>
              </a:ext>
            </a:extLst>
          </p:cNvPr>
          <p:cNvSpPr>
            <a:spLocks noGrp="1"/>
          </p:cNvSpPr>
          <p:nvPr>
            <p:ph type="sldNum" sz="quarter" idx="12"/>
          </p:nvPr>
        </p:nvSpPr>
        <p:spPr/>
        <p:txBody>
          <a:body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1008007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E3B4C-79AD-466B-AD16-0BFE0735B7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A3233-BE89-47CE-B500-77E480FFC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1840B5-B4D8-4F74-BE65-F444222D34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C49CDF-7D35-4A4F-84AF-F854381D42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0B2295-709A-4B60-8941-844DF72469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4A83A9-92B5-4069-96F8-4943638B59EB}"/>
              </a:ext>
            </a:extLst>
          </p:cNvPr>
          <p:cNvSpPr>
            <a:spLocks noGrp="1"/>
          </p:cNvSpPr>
          <p:nvPr>
            <p:ph type="dt" sz="half" idx="10"/>
          </p:nvPr>
        </p:nvSpPr>
        <p:spPr/>
        <p:txBody>
          <a:bodyPr/>
          <a:lstStyle/>
          <a:p>
            <a:fld id="{EC337AC9-D9F0-4EDA-A92A-000BE0FECE4D}" type="datetimeFigureOut">
              <a:rPr lang="en-US" smtClean="0"/>
              <a:pPr/>
              <a:t>6/23/2025</a:t>
            </a:fld>
            <a:endParaRPr lang="en-US" dirty="0"/>
          </a:p>
        </p:txBody>
      </p:sp>
      <p:sp>
        <p:nvSpPr>
          <p:cNvPr id="8" name="Footer Placeholder 7">
            <a:extLst>
              <a:ext uri="{FF2B5EF4-FFF2-40B4-BE49-F238E27FC236}">
                <a16:creationId xmlns:a16="http://schemas.microsoft.com/office/drawing/2014/main" id="{4A8A4FBF-1603-4BA5-9303-A7D0774A25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9849F3C-7C30-4400-ABE6-F33B3D30E620}"/>
              </a:ext>
            </a:extLst>
          </p:cNvPr>
          <p:cNvSpPr>
            <a:spLocks noGrp="1"/>
          </p:cNvSpPr>
          <p:nvPr>
            <p:ph type="sldNum" sz="quarter" idx="12"/>
          </p:nvPr>
        </p:nvSpPr>
        <p:spPr/>
        <p:txBody>
          <a:body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367873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F2C1-96A1-461E-9112-75CEA232BE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D0D7F2-DEB4-48E1-BD26-9339529E1940}"/>
              </a:ext>
            </a:extLst>
          </p:cNvPr>
          <p:cNvSpPr>
            <a:spLocks noGrp="1"/>
          </p:cNvSpPr>
          <p:nvPr>
            <p:ph type="dt" sz="half" idx="10"/>
          </p:nvPr>
        </p:nvSpPr>
        <p:spPr/>
        <p:txBody>
          <a:bodyPr/>
          <a:lstStyle/>
          <a:p>
            <a:fld id="{EC337AC9-D9F0-4EDA-A92A-000BE0FECE4D}" type="datetimeFigureOut">
              <a:rPr lang="en-US" smtClean="0"/>
              <a:pPr/>
              <a:t>6/23/2025</a:t>
            </a:fld>
            <a:endParaRPr lang="en-US" dirty="0"/>
          </a:p>
        </p:txBody>
      </p:sp>
      <p:sp>
        <p:nvSpPr>
          <p:cNvPr id="4" name="Footer Placeholder 3">
            <a:extLst>
              <a:ext uri="{FF2B5EF4-FFF2-40B4-BE49-F238E27FC236}">
                <a16:creationId xmlns:a16="http://schemas.microsoft.com/office/drawing/2014/main" id="{3F0AC566-699C-4AB4-B9EA-7180A9ADF28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D49E882-F2A3-4D2C-BBAD-B42316E5C614}"/>
              </a:ext>
            </a:extLst>
          </p:cNvPr>
          <p:cNvSpPr>
            <a:spLocks noGrp="1"/>
          </p:cNvSpPr>
          <p:nvPr>
            <p:ph type="sldNum" sz="quarter" idx="12"/>
          </p:nvPr>
        </p:nvSpPr>
        <p:spPr/>
        <p:txBody>
          <a:body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3078081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2FD83-2AD9-4C0C-9A92-E3D3296B41CF}"/>
              </a:ext>
            </a:extLst>
          </p:cNvPr>
          <p:cNvSpPr>
            <a:spLocks noGrp="1"/>
          </p:cNvSpPr>
          <p:nvPr>
            <p:ph type="dt" sz="half" idx="10"/>
          </p:nvPr>
        </p:nvSpPr>
        <p:spPr/>
        <p:txBody>
          <a:bodyPr/>
          <a:lstStyle/>
          <a:p>
            <a:fld id="{EC337AC9-D9F0-4EDA-A92A-000BE0FECE4D}" type="datetimeFigureOut">
              <a:rPr lang="en-US" smtClean="0"/>
              <a:pPr/>
              <a:t>6/23/2025</a:t>
            </a:fld>
            <a:endParaRPr lang="en-US" dirty="0"/>
          </a:p>
        </p:txBody>
      </p:sp>
      <p:sp>
        <p:nvSpPr>
          <p:cNvPr id="3" name="Footer Placeholder 2">
            <a:extLst>
              <a:ext uri="{FF2B5EF4-FFF2-40B4-BE49-F238E27FC236}">
                <a16:creationId xmlns:a16="http://schemas.microsoft.com/office/drawing/2014/main" id="{8F316005-053C-47D6-9618-533F80F741F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26508BF-9FDC-4B76-9A2A-380673D924F4}"/>
              </a:ext>
            </a:extLst>
          </p:cNvPr>
          <p:cNvSpPr>
            <a:spLocks noGrp="1"/>
          </p:cNvSpPr>
          <p:nvPr>
            <p:ph type="sldNum" sz="quarter" idx="12"/>
          </p:nvPr>
        </p:nvSpPr>
        <p:spPr/>
        <p:txBody>
          <a:body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780645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60DE-4D43-44D6-9353-5A3D3E003D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E4BA36-6EA7-4B57-A210-B65554BD6B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6E566F-3965-48EC-9EF6-3CDB81FE6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C6157-F5C2-42AD-A7F7-F5D212A7224D}"/>
              </a:ext>
            </a:extLst>
          </p:cNvPr>
          <p:cNvSpPr>
            <a:spLocks noGrp="1"/>
          </p:cNvSpPr>
          <p:nvPr>
            <p:ph type="dt" sz="half" idx="10"/>
          </p:nvPr>
        </p:nvSpPr>
        <p:spPr/>
        <p:txBody>
          <a:bodyPr/>
          <a:lstStyle/>
          <a:p>
            <a:fld id="{EC337AC9-D9F0-4EDA-A92A-000BE0FECE4D}" type="datetimeFigureOut">
              <a:rPr lang="en-US" smtClean="0"/>
              <a:pPr/>
              <a:t>6/23/2025</a:t>
            </a:fld>
            <a:endParaRPr lang="en-US" dirty="0"/>
          </a:p>
        </p:txBody>
      </p:sp>
      <p:sp>
        <p:nvSpPr>
          <p:cNvPr id="6" name="Footer Placeholder 5">
            <a:extLst>
              <a:ext uri="{FF2B5EF4-FFF2-40B4-BE49-F238E27FC236}">
                <a16:creationId xmlns:a16="http://schemas.microsoft.com/office/drawing/2014/main" id="{AE67DE94-5E87-458F-AC57-8F1C8E4DED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160EB4-6C0B-4D44-AEB6-10FDDD46452D}"/>
              </a:ext>
            </a:extLst>
          </p:cNvPr>
          <p:cNvSpPr>
            <a:spLocks noGrp="1"/>
          </p:cNvSpPr>
          <p:nvPr>
            <p:ph type="sldNum" sz="quarter" idx="12"/>
          </p:nvPr>
        </p:nvSpPr>
        <p:spPr/>
        <p:txBody>
          <a:body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1783543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0CDD-CBF3-4AD8-9D7C-149DFF766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5C10DC-AE02-4814-AA85-E7AC17C04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2EA007F-0AFA-4DC5-9214-030A05F7D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8AE59-BA94-4114-823B-65BA331F6F42}"/>
              </a:ext>
            </a:extLst>
          </p:cNvPr>
          <p:cNvSpPr>
            <a:spLocks noGrp="1"/>
          </p:cNvSpPr>
          <p:nvPr>
            <p:ph type="dt" sz="half" idx="10"/>
          </p:nvPr>
        </p:nvSpPr>
        <p:spPr/>
        <p:txBody>
          <a:bodyPr/>
          <a:lstStyle/>
          <a:p>
            <a:fld id="{EC337AC9-D9F0-4EDA-A92A-000BE0FECE4D}" type="datetimeFigureOut">
              <a:rPr lang="en-US" smtClean="0"/>
              <a:pPr/>
              <a:t>6/23/2025</a:t>
            </a:fld>
            <a:endParaRPr lang="en-US" dirty="0"/>
          </a:p>
        </p:txBody>
      </p:sp>
      <p:sp>
        <p:nvSpPr>
          <p:cNvPr id="6" name="Footer Placeholder 5">
            <a:extLst>
              <a:ext uri="{FF2B5EF4-FFF2-40B4-BE49-F238E27FC236}">
                <a16:creationId xmlns:a16="http://schemas.microsoft.com/office/drawing/2014/main" id="{BC5408F4-DD9F-4E3D-A6D4-03DDE8CD1F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E65C09-B12C-4D1F-B295-A71BB7F82DFF}"/>
              </a:ext>
            </a:extLst>
          </p:cNvPr>
          <p:cNvSpPr>
            <a:spLocks noGrp="1"/>
          </p:cNvSpPr>
          <p:nvPr>
            <p:ph type="sldNum" sz="quarter" idx="12"/>
          </p:nvPr>
        </p:nvSpPr>
        <p:spPr/>
        <p:txBody>
          <a:body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3530843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A484-6C5E-4F56-9607-01A16C16FE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4564C6-A221-4F52-90B0-FCE6DD948A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25C49-58D0-47C3-B4C1-CD53060589E3}"/>
              </a:ext>
            </a:extLst>
          </p:cNvPr>
          <p:cNvSpPr>
            <a:spLocks noGrp="1"/>
          </p:cNvSpPr>
          <p:nvPr>
            <p:ph type="dt" sz="half" idx="10"/>
          </p:nvPr>
        </p:nvSpPr>
        <p:spPr/>
        <p:txBody>
          <a:bodyPr/>
          <a:lstStyle/>
          <a:p>
            <a:fld id="{EC337AC9-D9F0-4EDA-A92A-000BE0FECE4D}" type="datetimeFigureOut">
              <a:rPr lang="en-US" smtClean="0"/>
              <a:pPr/>
              <a:t>6/23/2025</a:t>
            </a:fld>
            <a:endParaRPr lang="en-US" dirty="0"/>
          </a:p>
        </p:txBody>
      </p:sp>
      <p:sp>
        <p:nvSpPr>
          <p:cNvPr id="5" name="Footer Placeholder 4">
            <a:extLst>
              <a:ext uri="{FF2B5EF4-FFF2-40B4-BE49-F238E27FC236}">
                <a16:creationId xmlns:a16="http://schemas.microsoft.com/office/drawing/2014/main" id="{1D1025C7-DB61-4CE9-A515-F5AB7EED70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50EBCC-96FC-499D-9A8E-B44066F8F5FB}"/>
              </a:ext>
            </a:extLst>
          </p:cNvPr>
          <p:cNvSpPr>
            <a:spLocks noGrp="1"/>
          </p:cNvSpPr>
          <p:nvPr>
            <p:ph type="sldNum" sz="quarter" idx="12"/>
          </p:nvPr>
        </p:nvSpPr>
        <p:spPr/>
        <p:txBody>
          <a:body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3383637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5BFF-0CC6-41A3-BB72-06FF26EB18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166F4D-2A7A-4411-8D49-0290AC728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F1705-231D-47C7-9EB6-10C196518EF3}"/>
              </a:ext>
            </a:extLst>
          </p:cNvPr>
          <p:cNvSpPr>
            <a:spLocks noGrp="1"/>
          </p:cNvSpPr>
          <p:nvPr>
            <p:ph type="dt" sz="half" idx="10"/>
          </p:nvPr>
        </p:nvSpPr>
        <p:spPr/>
        <p:txBody>
          <a:bodyPr/>
          <a:lstStyle/>
          <a:p>
            <a:fld id="{EC337AC9-D9F0-4EDA-A92A-000BE0FECE4D}" type="datetimeFigureOut">
              <a:rPr lang="en-US" smtClean="0"/>
              <a:pPr/>
              <a:t>6/23/2025</a:t>
            </a:fld>
            <a:endParaRPr lang="en-US" dirty="0"/>
          </a:p>
        </p:txBody>
      </p:sp>
      <p:sp>
        <p:nvSpPr>
          <p:cNvPr id="5" name="Footer Placeholder 4">
            <a:extLst>
              <a:ext uri="{FF2B5EF4-FFF2-40B4-BE49-F238E27FC236}">
                <a16:creationId xmlns:a16="http://schemas.microsoft.com/office/drawing/2014/main" id="{AEBF2143-D636-4DC9-94E0-2E928A9112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53348C-6797-4CFA-9749-74AC61044420}"/>
              </a:ext>
            </a:extLst>
          </p:cNvPr>
          <p:cNvSpPr>
            <a:spLocks noGrp="1"/>
          </p:cNvSpPr>
          <p:nvPr>
            <p:ph type="sldNum" sz="quarter" idx="12"/>
          </p:nvPr>
        </p:nvSpPr>
        <p:spPr/>
        <p:txBody>
          <a:body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4292454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hart Background">
    <p:spTree>
      <p:nvGrpSpPr>
        <p:cNvPr id="1" name=""/>
        <p:cNvGrpSpPr/>
        <p:nvPr/>
      </p:nvGrpSpPr>
      <p:grpSpPr>
        <a:xfrm>
          <a:off x="0" y="0"/>
          <a:ext cx="0" cy="0"/>
          <a:chOff x="0" y="0"/>
          <a:chExt cx="0" cy="0"/>
        </a:xfrm>
      </p:grpSpPr>
      <p:sp>
        <p:nvSpPr>
          <p:cNvPr id="7" name="Rectangle 6"/>
          <p:cNvSpPr/>
          <p:nvPr userDrawn="1"/>
        </p:nvSpPr>
        <p:spPr>
          <a:xfrm>
            <a:off x="0" y="228600"/>
            <a:ext cx="12192000" cy="662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1117600" y="5925670"/>
            <a:ext cx="11033760" cy="914400"/>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7929" y="5925670"/>
            <a:ext cx="1219200" cy="914400"/>
          </a:xfrm>
          <a:prstGeom prst="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117600" y="5467739"/>
            <a:ext cx="11033760" cy="137160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7929" y="5467739"/>
            <a:ext cx="1219200" cy="1371600"/>
          </a:xfrm>
          <a:prstGeom prst="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Title Slid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117600" y="3733800"/>
            <a:ext cx="11379200" cy="190500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p:cNvSpPr/>
          <p:nvPr userDrawn="1"/>
        </p:nvSpPr>
        <p:spPr>
          <a:xfrm>
            <a:off x="-203199" y="3733800"/>
            <a:ext cx="1440329" cy="1905000"/>
          </a:xfrm>
          <a:prstGeom prst="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op Line Only">
    <p:spTree>
      <p:nvGrpSpPr>
        <p:cNvPr id="1" name=""/>
        <p:cNvGrpSpPr/>
        <p:nvPr/>
      </p:nvGrpSpPr>
      <p:grpSpPr>
        <a:xfrm>
          <a:off x="0" y="0"/>
          <a:ext cx="0" cy="0"/>
          <a:chOff x="0" y="0"/>
          <a:chExt cx="0" cy="0"/>
        </a:xfrm>
      </p:grpSpPr>
      <p:sp>
        <p:nvSpPr>
          <p:cNvPr id="7" name="Rectangle 6"/>
          <p:cNvSpPr/>
          <p:nvPr userDrawn="1"/>
        </p:nvSpPr>
        <p:spPr>
          <a:xfrm>
            <a:off x="0" y="228600"/>
            <a:ext cx="12192000" cy="662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559E-3E14-4576-82F7-48C1045F5D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6485E9-A8C0-4007-BB59-12D080D144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343927-9064-4BDC-BD76-83936016582B}"/>
              </a:ext>
            </a:extLst>
          </p:cNvPr>
          <p:cNvSpPr>
            <a:spLocks noGrp="1"/>
          </p:cNvSpPr>
          <p:nvPr>
            <p:ph type="dt" sz="half" idx="10"/>
          </p:nvPr>
        </p:nvSpPr>
        <p:spPr/>
        <p:txBody>
          <a:bodyPr/>
          <a:lstStyle/>
          <a:p>
            <a:fld id="{EC337AC9-D9F0-4EDA-A92A-000BE0FECE4D}" type="datetimeFigureOut">
              <a:rPr lang="en-US" smtClean="0"/>
              <a:pPr/>
              <a:t>6/23/2025</a:t>
            </a:fld>
            <a:endParaRPr lang="en-US" dirty="0"/>
          </a:p>
        </p:txBody>
      </p:sp>
      <p:sp>
        <p:nvSpPr>
          <p:cNvPr id="5" name="Footer Placeholder 4">
            <a:extLst>
              <a:ext uri="{FF2B5EF4-FFF2-40B4-BE49-F238E27FC236}">
                <a16:creationId xmlns:a16="http://schemas.microsoft.com/office/drawing/2014/main" id="{11B1D724-80D2-40E3-B48A-2F9F29F9D1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839838-73B2-4E81-952E-7FF6649B079C}"/>
              </a:ext>
            </a:extLst>
          </p:cNvPr>
          <p:cNvSpPr>
            <a:spLocks noGrp="1"/>
          </p:cNvSpPr>
          <p:nvPr>
            <p:ph type="sldNum" sz="quarter" idx="12"/>
          </p:nvPr>
        </p:nvSpPr>
        <p:spPr/>
        <p:txBody>
          <a:body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1875066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6ECA-B16A-4C92-A9E2-B527211AA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710C32-7239-4FE2-A9CA-ECBCB8821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F48FA-0DFD-4E3E-97CA-AF8244EFA170}"/>
              </a:ext>
            </a:extLst>
          </p:cNvPr>
          <p:cNvSpPr>
            <a:spLocks noGrp="1"/>
          </p:cNvSpPr>
          <p:nvPr>
            <p:ph type="dt" sz="half" idx="10"/>
          </p:nvPr>
        </p:nvSpPr>
        <p:spPr/>
        <p:txBody>
          <a:bodyPr/>
          <a:lstStyle/>
          <a:p>
            <a:fld id="{EC337AC9-D9F0-4EDA-A92A-000BE0FECE4D}" type="datetimeFigureOut">
              <a:rPr lang="en-US" smtClean="0"/>
              <a:pPr/>
              <a:t>6/23/2025</a:t>
            </a:fld>
            <a:endParaRPr lang="en-US" dirty="0"/>
          </a:p>
        </p:txBody>
      </p:sp>
      <p:sp>
        <p:nvSpPr>
          <p:cNvPr id="5" name="Footer Placeholder 4">
            <a:extLst>
              <a:ext uri="{FF2B5EF4-FFF2-40B4-BE49-F238E27FC236}">
                <a16:creationId xmlns:a16="http://schemas.microsoft.com/office/drawing/2014/main" id="{842F3135-14B2-4DBA-B609-AB4FD511EB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0EF5D9-42BC-4BAB-BFDC-98584E4461B5}"/>
              </a:ext>
            </a:extLst>
          </p:cNvPr>
          <p:cNvSpPr>
            <a:spLocks noGrp="1"/>
          </p:cNvSpPr>
          <p:nvPr>
            <p:ph type="sldNum" sz="quarter" idx="12"/>
          </p:nvPr>
        </p:nvSpPr>
        <p:spPr/>
        <p:txBody>
          <a:body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79100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9BBD-A7B5-47CA-9285-AD1A7F80A2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9BB0AF-94AA-4E2D-AAC3-FA7ADC25A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2CEC38-B256-4C39-9694-E7063E6B739A}"/>
              </a:ext>
            </a:extLst>
          </p:cNvPr>
          <p:cNvSpPr>
            <a:spLocks noGrp="1"/>
          </p:cNvSpPr>
          <p:nvPr>
            <p:ph type="dt" sz="half" idx="10"/>
          </p:nvPr>
        </p:nvSpPr>
        <p:spPr/>
        <p:txBody>
          <a:bodyPr/>
          <a:lstStyle/>
          <a:p>
            <a:fld id="{EC337AC9-D9F0-4EDA-A92A-000BE0FECE4D}" type="datetimeFigureOut">
              <a:rPr lang="en-US" smtClean="0"/>
              <a:pPr/>
              <a:t>6/23/2025</a:t>
            </a:fld>
            <a:endParaRPr lang="en-US" dirty="0"/>
          </a:p>
        </p:txBody>
      </p:sp>
      <p:sp>
        <p:nvSpPr>
          <p:cNvPr id="5" name="Footer Placeholder 4">
            <a:extLst>
              <a:ext uri="{FF2B5EF4-FFF2-40B4-BE49-F238E27FC236}">
                <a16:creationId xmlns:a16="http://schemas.microsoft.com/office/drawing/2014/main" id="{31DA821D-E2E4-4A37-81AA-E3ACF0B9C0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9AAA58-B51A-4305-8B5C-FC72DE7F3432}"/>
              </a:ext>
            </a:extLst>
          </p:cNvPr>
          <p:cNvSpPr>
            <a:spLocks noGrp="1"/>
          </p:cNvSpPr>
          <p:nvPr>
            <p:ph type="sldNum" sz="quarter" idx="12"/>
          </p:nvPr>
        </p:nvSpPr>
        <p:spPr/>
        <p:txBody>
          <a:body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13011232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47FA4"/>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A4C74F-2124-4A80-BFD3-91512A07D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525A7D-AECD-4561-BDAA-2F5C319F5F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EA24-5BB2-4F48-8F86-7DC9E35EE7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337AC9-D9F0-4EDA-A92A-000BE0FECE4D}" type="datetimeFigureOut">
              <a:rPr lang="en-US" smtClean="0"/>
              <a:pPr/>
              <a:t>6/23/2025</a:t>
            </a:fld>
            <a:endParaRPr lang="en-US" dirty="0"/>
          </a:p>
        </p:txBody>
      </p:sp>
      <p:sp>
        <p:nvSpPr>
          <p:cNvPr id="5" name="Footer Placeholder 4">
            <a:extLst>
              <a:ext uri="{FF2B5EF4-FFF2-40B4-BE49-F238E27FC236}">
                <a16:creationId xmlns:a16="http://schemas.microsoft.com/office/drawing/2014/main" id="{196AE4CB-75D8-4DB7-B576-208530D938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E6E624A-F6EA-42AC-A994-8F98611C9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8D818-0400-4F32-B5C3-16F2122F897B}" type="slidenum">
              <a:rPr lang="en-US" smtClean="0"/>
              <a:pPr/>
              <a:t>‹#›</a:t>
            </a:fld>
            <a:endParaRPr lang="en-US" dirty="0"/>
          </a:p>
        </p:txBody>
      </p:sp>
    </p:spTree>
    <p:extLst>
      <p:ext uri="{BB962C8B-B14F-4D97-AF65-F5344CB8AC3E}">
        <p14:creationId xmlns:p14="http://schemas.microsoft.com/office/powerpoint/2010/main" val="109849232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jpeg"/><Relationship Id="rId3" Type="http://schemas.openxmlformats.org/officeDocument/2006/relationships/image" Target="../media/image1.jpg"/><Relationship Id="rId7" Type="http://schemas.openxmlformats.org/officeDocument/2006/relationships/image" Target="../media/image4.jp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hart" Target="../charts/chart11.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chart" Target="../charts/char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hart" Target="../charts/char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chart" Target="../charts/chart20.xml"/></Relationships>
</file>

<file path=ppt/slides/_rels/slide2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chart" Target="../charts/chart22.xml"/></Relationships>
</file>

<file path=ppt/slides/_rels/slide2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chart" Target="../charts/chart24.xml"/></Relationships>
</file>

<file path=ppt/slides/_rels/slide2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chart" Target="../charts/chart26.xml"/></Relationships>
</file>

<file path=ppt/slides/_rels/slide2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chart" Target="../charts/chart28.xml"/></Relationships>
</file>

<file path=ppt/slides/_rels/slide2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chart" Target="../charts/chart30.xml"/></Relationships>
</file>

<file path=ppt/slides/_rels/slide2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chart" Target="../charts/chart32.xml"/></Relationships>
</file>

<file path=ppt/slides/_rels/slide29.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chart" Target="../charts/chart3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chart" Target="../charts/chart36.xml"/></Relationships>
</file>

<file path=ppt/slides/_rels/slide3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chart" Target="../charts/chart38.xml"/></Relationships>
</file>

<file path=ppt/slides/_rels/slide32.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chart" Target="../charts/chart40.xml"/></Relationships>
</file>

<file path=ppt/slides/_rels/slide3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chart" Target="../charts/chart42.xml"/></Relationships>
</file>

<file path=ppt/slides/_rels/slide34.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chart" Target="../charts/chart45.xml"/></Relationships>
</file>

<file path=ppt/slides/_rels/slide37.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chart" Target="../charts/chart48.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chart" Target="../charts/chart53.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598E240-6557-46F0-B8CA-1914CAF14694}"/>
              </a:ext>
            </a:extLst>
          </p:cNvPr>
          <p:cNvSpPr txBox="1"/>
          <p:nvPr/>
        </p:nvSpPr>
        <p:spPr>
          <a:xfrm>
            <a:off x="1359784" y="5867400"/>
            <a:ext cx="9472433" cy="623697"/>
          </a:xfrm>
          <a:prstGeom prst="rect">
            <a:avLst/>
          </a:prstGeom>
          <a:noFill/>
        </p:spPr>
        <p:txBody>
          <a:bodyPr wrap="square" rtlCol="0">
            <a:spAutoFit/>
          </a:bodyPr>
          <a:lstStyle/>
          <a:p>
            <a:pPr algn="ctr">
              <a:lnSpc>
                <a:spcPts val="4800"/>
              </a:lnSpc>
            </a:pPr>
            <a:r>
              <a:rPr lang="en-US" sz="2300" dirty="0">
                <a:solidFill>
                  <a:schemeClr val="accent1">
                    <a:lumMod val="75000"/>
                  </a:schemeClr>
                </a:solidFill>
                <a:latin typeface="Segoe UI Light" panose="020B0502040204020203" pitchFamily="34" charset="0"/>
                <a:cs typeface="Segoe UI Light" panose="020B0502040204020203" pitchFamily="34" charset="0"/>
              </a:rPr>
              <a:t>Saperstein Associates, Inc. / 2025</a:t>
            </a:r>
          </a:p>
        </p:txBody>
      </p:sp>
      <p:sp>
        <p:nvSpPr>
          <p:cNvPr id="2" name="TextBox 1">
            <a:extLst>
              <a:ext uri="{FF2B5EF4-FFF2-40B4-BE49-F238E27FC236}">
                <a16:creationId xmlns:a16="http://schemas.microsoft.com/office/drawing/2014/main" id="{9ED716D5-00EE-4A21-8A65-C5DF30525122}"/>
              </a:ext>
            </a:extLst>
          </p:cNvPr>
          <p:cNvSpPr txBox="1"/>
          <p:nvPr/>
        </p:nvSpPr>
        <p:spPr>
          <a:xfrm>
            <a:off x="1359784" y="4342255"/>
            <a:ext cx="9472433" cy="1323439"/>
          </a:xfrm>
          <a:prstGeom prst="rect">
            <a:avLst/>
          </a:prstGeom>
          <a:noFill/>
        </p:spPr>
        <p:txBody>
          <a:bodyPr wrap="square" rtlCol="0">
            <a:spAutoFit/>
          </a:bodyPr>
          <a:lstStyle/>
          <a:p>
            <a:pPr algn="ctr"/>
            <a:r>
              <a:rPr lang="en-US" sz="4000" dirty="0">
                <a:solidFill>
                  <a:schemeClr val="accent1">
                    <a:lumMod val="75000"/>
                  </a:schemeClr>
                </a:solidFill>
                <a:latin typeface="Segoe UI Light" panose="020B0502040204020203" pitchFamily="34" charset="0"/>
                <a:cs typeface="Segoe UI Light" panose="020B0502040204020203" pitchFamily="34" charset="0"/>
              </a:rPr>
              <a:t>City of Powell</a:t>
            </a:r>
          </a:p>
          <a:p>
            <a:pPr algn="ctr"/>
            <a:r>
              <a:rPr lang="en-US" sz="4000" dirty="0">
                <a:solidFill>
                  <a:schemeClr val="accent1">
                    <a:lumMod val="75000"/>
                  </a:schemeClr>
                </a:solidFill>
                <a:latin typeface="Segoe UI Light" panose="020B0502040204020203" pitchFamily="34" charset="0"/>
                <a:cs typeface="Segoe UI Light" panose="020B0502040204020203" pitchFamily="34" charset="0"/>
              </a:rPr>
              <a:t>Community Attitudes Survey</a:t>
            </a:r>
          </a:p>
        </p:txBody>
      </p:sp>
      <p:cxnSp>
        <p:nvCxnSpPr>
          <p:cNvPr id="6" name="Straight Connector 5">
            <a:extLst>
              <a:ext uri="{FF2B5EF4-FFF2-40B4-BE49-F238E27FC236}">
                <a16:creationId xmlns:a16="http://schemas.microsoft.com/office/drawing/2014/main" id="{CC8B3A9E-B592-42CF-9F10-E8878A033286}"/>
              </a:ext>
            </a:extLst>
          </p:cNvPr>
          <p:cNvCxnSpPr>
            <a:cxnSpLocks/>
          </p:cNvCxnSpPr>
          <p:nvPr/>
        </p:nvCxnSpPr>
        <p:spPr>
          <a:xfrm>
            <a:off x="3810000" y="5894294"/>
            <a:ext cx="4572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A1B5F3D0-199F-CEA4-1040-C8F827B40B17}"/>
              </a:ext>
            </a:extLst>
          </p:cNvPr>
          <p:cNvGrpSpPr/>
          <p:nvPr/>
        </p:nvGrpSpPr>
        <p:grpSpPr>
          <a:xfrm>
            <a:off x="-24384" y="-34756"/>
            <a:ext cx="12228952" cy="4140591"/>
            <a:chOff x="-24384" y="-34756"/>
            <a:chExt cx="12228952" cy="4140591"/>
          </a:xfrm>
        </p:grpSpPr>
        <p:pic>
          <p:nvPicPr>
            <p:cNvPr id="41" name="Picture 40" descr="A person playing tennis on a tennis court&#10;&#10;AI-generated content may be incorrect.">
              <a:extLst>
                <a:ext uri="{FF2B5EF4-FFF2-40B4-BE49-F238E27FC236}">
                  <a16:creationId xmlns:a16="http://schemas.microsoft.com/office/drawing/2014/main" id="{2D74EC8F-1A20-6444-092E-84F51A7C1927}"/>
                </a:ext>
              </a:extLst>
            </p:cNvPr>
            <p:cNvPicPr>
              <a:picLocks noChangeAspect="1"/>
            </p:cNvPicPr>
            <p:nvPr/>
          </p:nvPicPr>
          <p:blipFill>
            <a:blip r:embed="rId3" cstate="print">
              <a:extLst>
                <a:ext uri="{28A0092B-C50C-407E-A947-70E740481C1C}">
                  <a14:useLocalDpi xmlns:a14="http://schemas.microsoft.com/office/drawing/2010/main" val="0"/>
                </a:ext>
              </a:extLst>
            </a:blip>
            <a:srcRect l="23265" t="49059" r="33901" b="-1"/>
            <a:stretch>
              <a:fillRect/>
            </a:stretch>
          </p:blipFill>
          <p:spPr>
            <a:xfrm flipH="1">
              <a:off x="9677400" y="2052266"/>
              <a:ext cx="2527168" cy="2003613"/>
            </a:xfrm>
            <a:prstGeom prst="rect">
              <a:avLst/>
            </a:prstGeom>
          </p:spPr>
        </p:pic>
        <p:pic>
          <p:nvPicPr>
            <p:cNvPr id="54" name="Picture 53" descr="A group of women with hats and strollers&#10;&#10;AI-generated content may be incorrect.">
              <a:extLst>
                <a:ext uri="{FF2B5EF4-FFF2-40B4-BE49-F238E27FC236}">
                  <a16:creationId xmlns:a16="http://schemas.microsoft.com/office/drawing/2014/main" id="{BE1B38B9-3D3F-2AE9-E7D4-8B54323480C3}"/>
                </a:ext>
              </a:extLst>
            </p:cNvPr>
            <p:cNvPicPr>
              <a:picLocks noChangeAspect="1"/>
            </p:cNvPicPr>
            <p:nvPr/>
          </p:nvPicPr>
          <p:blipFill>
            <a:blip r:embed="rId4" cstate="print">
              <a:extLst>
                <a:ext uri="{28A0092B-C50C-407E-A947-70E740481C1C}">
                  <a14:useLocalDpi xmlns:a14="http://schemas.microsoft.com/office/drawing/2010/main" val="0"/>
                </a:ext>
              </a:extLst>
            </a:blip>
            <a:srcRect l="10034" t="9740" r="15400"/>
            <a:stretch>
              <a:fillRect/>
            </a:stretch>
          </p:blipFill>
          <p:spPr>
            <a:xfrm>
              <a:off x="9677400" y="-30783"/>
              <a:ext cx="2514600" cy="2018015"/>
            </a:xfrm>
            <a:prstGeom prst="rect">
              <a:avLst/>
            </a:prstGeom>
          </p:spPr>
        </p:pic>
        <p:pic>
          <p:nvPicPr>
            <p:cNvPr id="18" name="Picture 17" descr="A person playing guitar and singing&#10;&#10;AI-generated content may be incorrect.">
              <a:extLst>
                <a:ext uri="{FF2B5EF4-FFF2-40B4-BE49-F238E27FC236}">
                  <a16:creationId xmlns:a16="http://schemas.microsoft.com/office/drawing/2014/main" id="{23A8BDC2-418B-30DF-314B-DCDFBE46E75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111000"/>
                      </a14:imgEffect>
                    </a14:imgLayer>
                  </a14:imgProps>
                </a:ext>
                <a:ext uri="{28A0092B-C50C-407E-A947-70E740481C1C}">
                  <a14:useLocalDpi xmlns:a14="http://schemas.microsoft.com/office/drawing/2010/main" val="0"/>
                </a:ext>
              </a:extLst>
            </a:blip>
            <a:srcRect l="2523" t="-2418" r="31205" b="1170"/>
            <a:stretch>
              <a:fillRect/>
            </a:stretch>
          </p:blipFill>
          <p:spPr>
            <a:xfrm>
              <a:off x="0" y="2024489"/>
              <a:ext cx="2274785" cy="2065304"/>
            </a:xfrm>
            <a:prstGeom prst="rect">
              <a:avLst/>
            </a:prstGeom>
          </p:spPr>
        </p:pic>
        <p:pic>
          <p:nvPicPr>
            <p:cNvPr id="37" name="Picture 36" descr="A flag on a pole&#10;&#10;AI-generated content may be incorrect.">
              <a:extLst>
                <a:ext uri="{FF2B5EF4-FFF2-40B4-BE49-F238E27FC236}">
                  <a16:creationId xmlns:a16="http://schemas.microsoft.com/office/drawing/2014/main" id="{17518B6C-99DD-8F38-E936-3FBF266AEBB3}"/>
                </a:ext>
              </a:extLst>
            </p:cNvPr>
            <p:cNvPicPr>
              <a:picLocks noChangeAspect="1"/>
            </p:cNvPicPr>
            <p:nvPr/>
          </p:nvPicPr>
          <p:blipFill>
            <a:blip r:embed="rId7">
              <a:extLst>
                <a:ext uri="{28A0092B-C50C-407E-A947-70E740481C1C}">
                  <a14:useLocalDpi xmlns:a14="http://schemas.microsoft.com/office/drawing/2010/main" val="0"/>
                </a:ext>
              </a:extLst>
            </a:blip>
            <a:srcRect l="2231" t="12243" r="1789" b="5356"/>
            <a:stretch>
              <a:fillRect/>
            </a:stretch>
          </p:blipFill>
          <p:spPr>
            <a:xfrm>
              <a:off x="1" y="-8964"/>
              <a:ext cx="2302042" cy="2020910"/>
            </a:xfrm>
            <a:prstGeom prst="rect">
              <a:avLst/>
            </a:prstGeom>
          </p:spPr>
        </p:pic>
        <p:pic>
          <p:nvPicPr>
            <p:cNvPr id="23" name="Picture 22" descr="A couple of police officers smiling&#10;&#10;AI-generated content may be incorrect.">
              <a:extLst>
                <a:ext uri="{FF2B5EF4-FFF2-40B4-BE49-F238E27FC236}">
                  <a16:creationId xmlns:a16="http://schemas.microsoft.com/office/drawing/2014/main" id="{5EC48180-B171-9CC9-B787-6D6699D15CFE}"/>
                </a:ext>
              </a:extLst>
            </p:cNvPr>
            <p:cNvPicPr>
              <a:picLocks noChangeAspect="1"/>
            </p:cNvPicPr>
            <p:nvPr/>
          </p:nvPicPr>
          <p:blipFill>
            <a:blip r:embed="rId8" cstate="print">
              <a:extLst>
                <a:ext uri="{28A0092B-C50C-407E-A947-70E740481C1C}">
                  <a14:useLocalDpi xmlns:a14="http://schemas.microsoft.com/office/drawing/2010/main" val="0"/>
                </a:ext>
              </a:extLst>
            </a:blip>
            <a:srcRect l="14732" r="15534" b="16115"/>
            <a:stretch>
              <a:fillRect/>
            </a:stretch>
          </p:blipFill>
          <p:spPr>
            <a:xfrm>
              <a:off x="7146502" y="2052266"/>
              <a:ext cx="2466393" cy="2013085"/>
            </a:xfrm>
            <a:prstGeom prst="rect">
              <a:avLst/>
            </a:prstGeom>
          </p:spPr>
        </p:pic>
        <p:pic>
          <p:nvPicPr>
            <p:cNvPr id="46" name="Picture 45" descr="A child sliding down a slide&#10;&#10;AI-generated content may be incorrect.">
              <a:extLst>
                <a:ext uri="{FF2B5EF4-FFF2-40B4-BE49-F238E27FC236}">
                  <a16:creationId xmlns:a16="http://schemas.microsoft.com/office/drawing/2014/main" id="{CEA5A461-A6E5-DF09-A159-93C58C5F9A43}"/>
                </a:ext>
              </a:extLst>
            </p:cNvPr>
            <p:cNvPicPr>
              <a:picLocks noChangeAspect="1"/>
            </p:cNvPicPr>
            <p:nvPr/>
          </p:nvPicPr>
          <p:blipFill>
            <a:blip r:embed="rId9" cstate="print">
              <a:extLst>
                <a:ext uri="{28A0092B-C50C-407E-A947-70E740481C1C}">
                  <a14:useLocalDpi xmlns:a14="http://schemas.microsoft.com/office/drawing/2010/main" val="0"/>
                </a:ext>
              </a:extLst>
            </a:blip>
            <a:srcRect l="24083" t="16548" r="20253"/>
            <a:stretch>
              <a:fillRect/>
            </a:stretch>
          </p:blipFill>
          <p:spPr>
            <a:xfrm>
              <a:off x="5076974" y="-34756"/>
              <a:ext cx="2043913" cy="2042851"/>
            </a:xfrm>
            <a:prstGeom prst="rect">
              <a:avLst/>
            </a:prstGeom>
          </p:spPr>
        </p:pic>
        <p:pic>
          <p:nvPicPr>
            <p:cNvPr id="7" name="Picture 6">
              <a:extLst>
                <a:ext uri="{FF2B5EF4-FFF2-40B4-BE49-F238E27FC236}">
                  <a16:creationId xmlns:a16="http://schemas.microsoft.com/office/drawing/2014/main" id="{3AA071B5-5262-46E8-AE4E-73F63945BF8C}"/>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6000"/>
                      </a14:imgEffect>
                    </a14:imgLayer>
                  </a14:imgProps>
                </a:ext>
                <a:ext uri="{28A0092B-C50C-407E-A947-70E740481C1C}">
                  <a14:useLocalDpi xmlns:a14="http://schemas.microsoft.com/office/drawing/2010/main"/>
                </a:ext>
              </a:extLst>
            </a:blip>
            <a:srcRect t="-1" b="1256"/>
            <a:stretch>
              <a:fillRect/>
            </a:stretch>
          </p:blipFill>
          <p:spPr>
            <a:xfrm>
              <a:off x="2345711" y="0"/>
              <a:ext cx="2683489" cy="4035335"/>
            </a:xfrm>
            <a:prstGeom prst="rect">
              <a:avLst/>
            </a:prstGeom>
          </p:spPr>
        </p:pic>
        <p:pic>
          <p:nvPicPr>
            <p:cNvPr id="43015" name="Picture 43014">
              <a:extLst>
                <a:ext uri="{FF2B5EF4-FFF2-40B4-BE49-F238E27FC236}">
                  <a16:creationId xmlns:a16="http://schemas.microsoft.com/office/drawing/2014/main" id="{016ADBA6-A284-83EB-FAF4-81DBC49DA2E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080258" y="2057400"/>
              <a:ext cx="2031485" cy="2031485"/>
            </a:xfrm>
            <a:prstGeom prst="rect">
              <a:avLst/>
            </a:prstGeom>
          </p:spPr>
        </p:pic>
        <p:pic>
          <p:nvPicPr>
            <p:cNvPr id="43010" name="Picture 2" descr="Drink Menus — Local Roots">
              <a:extLst>
                <a:ext uri="{FF2B5EF4-FFF2-40B4-BE49-F238E27FC236}">
                  <a16:creationId xmlns:a16="http://schemas.microsoft.com/office/drawing/2014/main" id="{80593777-8691-4BB4-AF1E-449885870110}"/>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7174583" y="-17929"/>
              <a:ext cx="2451494" cy="202134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person in black t-shirt with orange and white strap watch">
              <a:extLst>
                <a:ext uri="{FF2B5EF4-FFF2-40B4-BE49-F238E27FC236}">
                  <a16:creationId xmlns:a16="http://schemas.microsoft.com/office/drawing/2014/main" id="{95075855-72D1-4443-8794-E684B2E65880}"/>
                </a:ext>
              </a:extLst>
            </p:cNvPr>
            <p:cNvSpPr>
              <a:spLocks noChangeAspect="1" noChangeArrowheads="1"/>
            </p:cNvSpPr>
            <p:nvPr/>
          </p:nvSpPr>
          <p:spPr bwMode="auto">
            <a:xfrm>
              <a:off x="66294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25" name="Straight Connector 24">
              <a:extLst>
                <a:ext uri="{FF2B5EF4-FFF2-40B4-BE49-F238E27FC236}">
                  <a16:creationId xmlns:a16="http://schemas.microsoft.com/office/drawing/2014/main" id="{8D2D1A49-BDB6-4F16-B74D-07F84D0B4423}"/>
                </a:ext>
              </a:extLst>
            </p:cNvPr>
            <p:cNvCxnSpPr>
              <a:cxnSpLocks/>
            </p:cNvCxnSpPr>
            <p:nvPr/>
          </p:nvCxnSpPr>
          <p:spPr>
            <a:xfrm>
              <a:off x="2313849" y="-17929"/>
              <a:ext cx="0" cy="4114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E1074C8-9087-4468-A1C3-C2BE0905D474}"/>
                </a:ext>
              </a:extLst>
            </p:cNvPr>
            <p:cNvCxnSpPr>
              <a:cxnSpLocks/>
            </p:cNvCxnSpPr>
            <p:nvPr/>
          </p:nvCxnSpPr>
          <p:spPr>
            <a:xfrm flipV="1">
              <a:off x="5029200" y="2024489"/>
              <a:ext cx="7175368" cy="277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021" name="Straight Connector 43020">
              <a:extLst>
                <a:ext uri="{FF2B5EF4-FFF2-40B4-BE49-F238E27FC236}">
                  <a16:creationId xmlns:a16="http://schemas.microsoft.com/office/drawing/2014/main" id="{0D17F9DE-0F5F-7DA3-EE85-C60EDE06B8B3}"/>
                </a:ext>
              </a:extLst>
            </p:cNvPr>
            <p:cNvCxnSpPr>
              <a:cxnSpLocks/>
            </p:cNvCxnSpPr>
            <p:nvPr/>
          </p:nvCxnSpPr>
          <p:spPr>
            <a:xfrm>
              <a:off x="5051612" y="-26894"/>
              <a:ext cx="0" cy="4114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022" name="Straight Connector 43021">
              <a:extLst>
                <a:ext uri="{FF2B5EF4-FFF2-40B4-BE49-F238E27FC236}">
                  <a16:creationId xmlns:a16="http://schemas.microsoft.com/office/drawing/2014/main" id="{BC12A5D2-9914-8171-E639-0CB4E8A8D6BD}"/>
                </a:ext>
              </a:extLst>
            </p:cNvPr>
            <p:cNvCxnSpPr>
              <a:cxnSpLocks/>
            </p:cNvCxnSpPr>
            <p:nvPr/>
          </p:nvCxnSpPr>
          <p:spPr>
            <a:xfrm>
              <a:off x="7140388" y="-22412"/>
              <a:ext cx="0" cy="4114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023" name="Straight Connector 43022">
              <a:extLst>
                <a:ext uri="{FF2B5EF4-FFF2-40B4-BE49-F238E27FC236}">
                  <a16:creationId xmlns:a16="http://schemas.microsoft.com/office/drawing/2014/main" id="{2A2CA653-3123-8772-2FEF-BB55238625B1}"/>
                </a:ext>
              </a:extLst>
            </p:cNvPr>
            <p:cNvCxnSpPr>
              <a:cxnSpLocks/>
            </p:cNvCxnSpPr>
            <p:nvPr/>
          </p:nvCxnSpPr>
          <p:spPr>
            <a:xfrm>
              <a:off x="9641541" y="-8965"/>
              <a:ext cx="0" cy="4114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8C24F09-8B7B-5408-F066-69B953BC33CA}"/>
                </a:ext>
              </a:extLst>
            </p:cNvPr>
            <p:cNvCxnSpPr>
              <a:cxnSpLocks/>
            </p:cNvCxnSpPr>
            <p:nvPr/>
          </p:nvCxnSpPr>
          <p:spPr>
            <a:xfrm flipV="1">
              <a:off x="-22900" y="2035504"/>
              <a:ext cx="2355543" cy="332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E2B4C7F-0AB5-4333-8303-06B56D3FFF5E}"/>
                </a:ext>
              </a:extLst>
            </p:cNvPr>
            <p:cNvCxnSpPr>
              <a:cxnSpLocks/>
            </p:cNvCxnSpPr>
            <p:nvPr/>
          </p:nvCxnSpPr>
          <p:spPr>
            <a:xfrm>
              <a:off x="-24384" y="4061460"/>
              <a:ext cx="12216384" cy="220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F922856F-1210-B66A-AADD-9F66D8CD3D1B}"/>
              </a:ext>
            </a:extLst>
          </p:cNvPr>
          <p:cNvSpPr txBox="1"/>
          <p:nvPr/>
        </p:nvSpPr>
        <p:spPr>
          <a:xfrm>
            <a:off x="-152400" y="-366050"/>
            <a:ext cx="840386" cy="594650"/>
          </a:xfrm>
          <a:prstGeom prst="rect">
            <a:avLst/>
          </a:prstGeom>
          <a:noFill/>
        </p:spPr>
        <p:txBody>
          <a:bodyPr wrap="square" rtlCol="0">
            <a:spAutoFit/>
          </a:bodyPr>
          <a:lstStyle/>
          <a:p>
            <a:pPr algn="ctr">
              <a:lnSpc>
                <a:spcPts val="4800"/>
              </a:lnSpc>
            </a:pPr>
            <a:r>
              <a:rPr lang="en-US" sz="1000" dirty="0">
                <a:latin typeface="Segoe UI Light" panose="020B0502040204020203" pitchFamily="34" charset="0"/>
                <a:cs typeface="Segoe UI Light" panose="020B0502040204020203" pitchFamily="34" charset="0"/>
              </a:rPr>
              <a:t>6/23/25</a:t>
            </a:r>
          </a:p>
        </p:txBody>
      </p:sp>
    </p:spTree>
    <p:extLst>
      <p:ext uri="{BB962C8B-B14F-4D97-AF65-F5344CB8AC3E}">
        <p14:creationId xmlns:p14="http://schemas.microsoft.com/office/powerpoint/2010/main" val="878221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92D3BD-14B4-711C-043C-6AA798CA03D2}"/>
              </a:ext>
            </a:extLst>
          </p:cNvPr>
          <p:cNvSpPr/>
          <p:nvPr/>
        </p:nvSpPr>
        <p:spPr>
          <a:xfrm>
            <a:off x="457200" y="1791311"/>
            <a:ext cx="9063317"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5" name="Rectangle 4">
            <a:extLst>
              <a:ext uri="{FF2B5EF4-FFF2-40B4-BE49-F238E27FC236}">
                <a16:creationId xmlns:a16="http://schemas.microsoft.com/office/drawing/2014/main" id="{01AB2BDC-A099-11EF-A87B-331E5F547C37}"/>
              </a:ext>
            </a:extLst>
          </p:cNvPr>
          <p:cNvSpPr/>
          <p:nvPr/>
        </p:nvSpPr>
        <p:spPr>
          <a:xfrm>
            <a:off x="9677399" y="1779494"/>
            <a:ext cx="1993355" cy="4645152"/>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5F0E344D-840A-472D-A732-2CE1B0AEB379}"/>
              </a:ext>
            </a:extLst>
          </p:cNvPr>
          <p:cNvSpPr txBox="1"/>
          <p:nvPr/>
        </p:nvSpPr>
        <p:spPr>
          <a:xfrm>
            <a:off x="315191"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Q7: All things considered, what do you like </a:t>
            </a:r>
            <a:r>
              <a:rPr lang="en-US" sz="1050" u="sng" dirty="0">
                <a:solidFill>
                  <a:schemeClr val="tx1">
                    <a:lumMod val="65000"/>
                    <a:lumOff val="35000"/>
                  </a:schemeClr>
                </a:solidFill>
                <a:latin typeface="Segoe UI Semilight" panose="020B0402040204020203" pitchFamily="34" charset="0"/>
                <a:cs typeface="Segoe UI Semilight" panose="020B0402040204020203" pitchFamily="34" charset="0"/>
              </a:rPr>
              <a:t>most</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about living in Powell? (open-ended question)</a:t>
            </a:r>
          </a:p>
        </p:txBody>
      </p:sp>
      <p:sp>
        <p:nvSpPr>
          <p:cNvPr id="14" name="TextBox 13">
            <a:extLst>
              <a:ext uri="{FF2B5EF4-FFF2-40B4-BE49-F238E27FC236}">
                <a16:creationId xmlns:a16="http://schemas.microsoft.com/office/drawing/2014/main" id="{A95DF08D-C1C7-40AB-A118-045C64544B66}"/>
              </a:ext>
            </a:extLst>
          </p:cNvPr>
          <p:cNvSpPr txBox="1"/>
          <p:nvPr/>
        </p:nvSpPr>
        <p:spPr>
          <a:xfrm>
            <a:off x="6845997" y="6012737"/>
            <a:ext cx="2679003"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Like most about living in Powell</a:t>
            </a:r>
          </a:p>
        </p:txBody>
      </p:sp>
      <p:sp>
        <p:nvSpPr>
          <p:cNvPr id="15" name="Rectangle 14">
            <a:extLst>
              <a:ext uri="{FF2B5EF4-FFF2-40B4-BE49-F238E27FC236}">
                <a16:creationId xmlns:a16="http://schemas.microsoft.com/office/drawing/2014/main" id="{8CF32154-A383-45EA-BF5E-A3B94DE89047}"/>
              </a:ext>
            </a:extLst>
          </p:cNvPr>
          <p:cNvSpPr/>
          <p:nvPr/>
        </p:nvSpPr>
        <p:spPr>
          <a:xfrm>
            <a:off x="6738066" y="609406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aphicFrame>
        <p:nvGraphicFramePr>
          <p:cNvPr id="18" name="Chart 17">
            <a:extLst>
              <a:ext uri="{FF2B5EF4-FFF2-40B4-BE49-F238E27FC236}">
                <a16:creationId xmlns:a16="http://schemas.microsoft.com/office/drawing/2014/main" id="{4CC1649D-CA64-44F2-B5AD-D653FA1206AE}"/>
              </a:ext>
            </a:extLst>
          </p:cNvPr>
          <p:cNvGraphicFramePr/>
          <p:nvPr>
            <p:extLst>
              <p:ext uri="{D42A27DB-BD31-4B8C-83A1-F6EECF244321}">
                <p14:modId xmlns:p14="http://schemas.microsoft.com/office/powerpoint/2010/main" val="1726838426"/>
              </p:ext>
            </p:extLst>
          </p:nvPr>
        </p:nvGraphicFramePr>
        <p:xfrm>
          <a:off x="4978400" y="1905000"/>
          <a:ext cx="4013200" cy="4130723"/>
        </p:xfrm>
        <a:graphic>
          <a:graphicData uri="http://schemas.openxmlformats.org/drawingml/2006/chart">
            <c:chart xmlns:c="http://schemas.openxmlformats.org/drawingml/2006/chart" xmlns:r="http://schemas.openxmlformats.org/officeDocument/2006/relationships" r:id="rId2"/>
          </a:graphicData>
        </a:graphic>
      </p:graphicFrame>
      <p:grpSp>
        <p:nvGrpSpPr>
          <p:cNvPr id="19" name="Group 18">
            <a:extLst>
              <a:ext uri="{FF2B5EF4-FFF2-40B4-BE49-F238E27FC236}">
                <a16:creationId xmlns:a16="http://schemas.microsoft.com/office/drawing/2014/main" id="{06E013E5-2EDD-4505-82F9-05208D867D19}"/>
              </a:ext>
            </a:extLst>
          </p:cNvPr>
          <p:cNvGrpSpPr/>
          <p:nvPr/>
        </p:nvGrpSpPr>
        <p:grpSpPr>
          <a:xfrm>
            <a:off x="2591930" y="2133600"/>
            <a:ext cx="2374574" cy="3646449"/>
            <a:chOff x="5140193" y="2747754"/>
            <a:chExt cx="2374574" cy="3646449"/>
          </a:xfrm>
        </p:grpSpPr>
        <p:grpSp>
          <p:nvGrpSpPr>
            <p:cNvPr id="20" name="Group 19">
              <a:extLst>
                <a:ext uri="{FF2B5EF4-FFF2-40B4-BE49-F238E27FC236}">
                  <a16:creationId xmlns:a16="http://schemas.microsoft.com/office/drawing/2014/main" id="{7D3A156B-9A3B-4700-8114-C8B082C20131}"/>
                </a:ext>
              </a:extLst>
            </p:cNvPr>
            <p:cNvGrpSpPr/>
            <p:nvPr/>
          </p:nvGrpSpPr>
          <p:grpSpPr>
            <a:xfrm>
              <a:off x="5226627" y="3279297"/>
              <a:ext cx="2288140" cy="2005660"/>
              <a:chOff x="5239174" y="3109335"/>
              <a:chExt cx="2288140" cy="2005660"/>
            </a:xfrm>
          </p:grpSpPr>
          <p:sp>
            <p:nvSpPr>
              <p:cNvPr id="23" name="TextBox 22">
                <a:extLst>
                  <a:ext uri="{FF2B5EF4-FFF2-40B4-BE49-F238E27FC236}">
                    <a16:creationId xmlns:a16="http://schemas.microsoft.com/office/drawing/2014/main" id="{88584C79-7EFC-4E26-A894-F3C02980993A}"/>
                  </a:ext>
                </a:extLst>
              </p:cNvPr>
              <p:cNvSpPr txBox="1"/>
              <p:nvPr/>
            </p:nvSpPr>
            <p:spPr>
              <a:xfrm>
                <a:off x="5239174" y="4220739"/>
                <a:ext cx="2283510"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Small-town atmosphere</a:t>
                </a:r>
              </a:p>
            </p:txBody>
          </p:sp>
          <p:sp>
            <p:nvSpPr>
              <p:cNvPr id="24" name="TextBox 23">
                <a:extLst>
                  <a:ext uri="{FF2B5EF4-FFF2-40B4-BE49-F238E27FC236}">
                    <a16:creationId xmlns:a16="http://schemas.microsoft.com/office/drawing/2014/main" id="{45CD4CB0-E4C0-4E28-95B1-94A1FF24643D}"/>
                  </a:ext>
                </a:extLst>
              </p:cNvPr>
              <p:cNvSpPr txBox="1"/>
              <p:nvPr/>
            </p:nvSpPr>
            <p:spPr>
              <a:xfrm>
                <a:off x="5582345" y="3109335"/>
                <a:ext cx="1940339"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Convenient location</a:t>
                </a:r>
              </a:p>
            </p:txBody>
          </p:sp>
          <p:sp>
            <p:nvSpPr>
              <p:cNvPr id="25" name="TextBox 24">
                <a:extLst>
                  <a:ext uri="{FF2B5EF4-FFF2-40B4-BE49-F238E27FC236}">
                    <a16:creationId xmlns:a16="http://schemas.microsoft.com/office/drawing/2014/main" id="{718E8123-479B-46DC-B204-CE8BBA870220}"/>
                  </a:ext>
                </a:extLst>
              </p:cNvPr>
              <p:cNvSpPr txBox="1"/>
              <p:nvPr/>
            </p:nvSpPr>
            <p:spPr>
              <a:xfrm>
                <a:off x="6007346" y="3655743"/>
                <a:ext cx="1519968"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Quality schools</a:t>
                </a:r>
              </a:p>
            </p:txBody>
          </p:sp>
          <p:sp>
            <p:nvSpPr>
              <p:cNvPr id="26" name="TextBox 25">
                <a:extLst>
                  <a:ext uri="{FF2B5EF4-FFF2-40B4-BE49-F238E27FC236}">
                    <a16:creationId xmlns:a16="http://schemas.microsoft.com/office/drawing/2014/main" id="{8AECA011-E0EB-4A01-B77A-0988F77E8EBC}"/>
                  </a:ext>
                </a:extLst>
              </p:cNvPr>
              <p:cNvSpPr txBox="1"/>
              <p:nvPr/>
            </p:nvSpPr>
            <p:spPr>
              <a:xfrm>
                <a:off x="5802777" y="4776441"/>
                <a:ext cx="1720856"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Friendly residents</a:t>
                </a:r>
              </a:p>
            </p:txBody>
          </p:sp>
        </p:grpSp>
        <p:sp>
          <p:nvSpPr>
            <p:cNvPr id="21" name="TextBox 20">
              <a:extLst>
                <a:ext uri="{FF2B5EF4-FFF2-40B4-BE49-F238E27FC236}">
                  <a16:creationId xmlns:a16="http://schemas.microsoft.com/office/drawing/2014/main" id="{0A89C868-5EBE-4701-A02A-556A06E661EB}"/>
                </a:ext>
              </a:extLst>
            </p:cNvPr>
            <p:cNvSpPr txBox="1"/>
            <p:nvPr/>
          </p:nvSpPr>
          <p:spPr>
            <a:xfrm>
              <a:off x="6950368" y="2747754"/>
              <a:ext cx="559769"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Safe</a:t>
              </a:r>
            </a:p>
          </p:txBody>
        </p:sp>
        <p:sp>
          <p:nvSpPr>
            <p:cNvPr id="22" name="TextBox 21">
              <a:extLst>
                <a:ext uri="{FF2B5EF4-FFF2-40B4-BE49-F238E27FC236}">
                  <a16:creationId xmlns:a16="http://schemas.microsoft.com/office/drawing/2014/main" id="{41FEF88F-0974-4732-97E8-C72CAD0EE414}"/>
                </a:ext>
              </a:extLst>
            </p:cNvPr>
            <p:cNvSpPr txBox="1"/>
            <p:nvPr/>
          </p:nvSpPr>
          <p:spPr>
            <a:xfrm>
              <a:off x="5140193" y="6055649"/>
              <a:ext cx="2369944"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Walkability / connectivity</a:t>
              </a:r>
            </a:p>
          </p:txBody>
        </p:sp>
        <p:sp>
          <p:nvSpPr>
            <p:cNvPr id="43" name="TextBox 42">
              <a:extLst>
                <a:ext uri="{FF2B5EF4-FFF2-40B4-BE49-F238E27FC236}">
                  <a16:creationId xmlns:a16="http://schemas.microsoft.com/office/drawing/2014/main" id="{9EAFF833-E3BD-B033-4509-FB5A6611137E}"/>
                </a:ext>
              </a:extLst>
            </p:cNvPr>
            <p:cNvSpPr txBox="1"/>
            <p:nvPr/>
          </p:nvSpPr>
          <p:spPr>
            <a:xfrm>
              <a:off x="6326667" y="5490954"/>
              <a:ext cx="1185967"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Great parks</a:t>
              </a:r>
            </a:p>
          </p:txBody>
        </p:sp>
      </p:grpSp>
      <p:sp>
        <p:nvSpPr>
          <p:cNvPr id="31" name="TextBox 30">
            <a:extLst>
              <a:ext uri="{FF2B5EF4-FFF2-40B4-BE49-F238E27FC236}">
                <a16:creationId xmlns:a16="http://schemas.microsoft.com/office/drawing/2014/main" id="{040D68D1-02F7-4419-BD34-1F105343D2E2}"/>
              </a:ext>
            </a:extLst>
          </p:cNvPr>
          <p:cNvSpPr txBox="1"/>
          <p:nvPr/>
        </p:nvSpPr>
        <p:spPr>
          <a:xfrm>
            <a:off x="8328406" y="2152863"/>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34%</a:t>
            </a:r>
            <a:endParaRPr lang="en-US" sz="1500" baseline="30000" dirty="0">
              <a:latin typeface="Segoe UI Semilight" panose="020B0402040204020203" pitchFamily="34" charset="0"/>
              <a:cs typeface="Segoe UI Semilight" panose="020B0402040204020203" pitchFamily="34" charset="0"/>
            </a:endParaRPr>
          </a:p>
        </p:txBody>
      </p:sp>
      <p:sp>
        <p:nvSpPr>
          <p:cNvPr id="32" name="TextBox 31">
            <a:extLst>
              <a:ext uri="{FF2B5EF4-FFF2-40B4-BE49-F238E27FC236}">
                <a16:creationId xmlns:a16="http://schemas.microsoft.com/office/drawing/2014/main" id="{CBF55FF4-49A0-4939-9FE5-8CBD8B1F9573}"/>
              </a:ext>
            </a:extLst>
          </p:cNvPr>
          <p:cNvSpPr txBox="1"/>
          <p:nvPr/>
        </p:nvSpPr>
        <p:spPr>
          <a:xfrm>
            <a:off x="7190863" y="2689302"/>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22%</a:t>
            </a:r>
            <a:endParaRPr lang="en-US" sz="1500" baseline="30000" dirty="0">
              <a:latin typeface="Segoe UI Semilight" panose="020B0402040204020203" pitchFamily="34" charset="0"/>
              <a:cs typeface="Segoe UI Semilight" panose="020B0402040204020203" pitchFamily="34" charset="0"/>
            </a:endParaRPr>
          </a:p>
        </p:txBody>
      </p:sp>
      <p:sp>
        <p:nvSpPr>
          <p:cNvPr id="33" name="TextBox 32">
            <a:extLst>
              <a:ext uri="{FF2B5EF4-FFF2-40B4-BE49-F238E27FC236}">
                <a16:creationId xmlns:a16="http://schemas.microsoft.com/office/drawing/2014/main" id="{E262F6CB-DF21-443E-AB2F-F81B83393EBB}"/>
              </a:ext>
            </a:extLst>
          </p:cNvPr>
          <p:cNvSpPr txBox="1"/>
          <p:nvPr/>
        </p:nvSpPr>
        <p:spPr>
          <a:xfrm>
            <a:off x="7119472" y="3231996"/>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21%</a:t>
            </a:r>
            <a:endParaRPr lang="en-US" sz="1500" baseline="30000" dirty="0">
              <a:latin typeface="Segoe UI Semilight" panose="020B0402040204020203" pitchFamily="34" charset="0"/>
              <a:cs typeface="Segoe UI Semilight" panose="020B0402040204020203" pitchFamily="34" charset="0"/>
            </a:endParaRPr>
          </a:p>
        </p:txBody>
      </p:sp>
      <p:sp>
        <p:nvSpPr>
          <p:cNvPr id="34" name="TextBox 33">
            <a:extLst>
              <a:ext uri="{FF2B5EF4-FFF2-40B4-BE49-F238E27FC236}">
                <a16:creationId xmlns:a16="http://schemas.microsoft.com/office/drawing/2014/main" id="{088F8CD7-BB7F-4603-A091-4CA718478579}"/>
              </a:ext>
            </a:extLst>
          </p:cNvPr>
          <p:cNvSpPr txBox="1"/>
          <p:nvPr/>
        </p:nvSpPr>
        <p:spPr>
          <a:xfrm>
            <a:off x="6998668" y="3798849"/>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20%</a:t>
            </a:r>
            <a:endParaRPr lang="en-US" sz="1500" baseline="30000" dirty="0">
              <a:latin typeface="Segoe UI Semilight" panose="020B0402040204020203" pitchFamily="34" charset="0"/>
              <a:cs typeface="Segoe UI Semilight" panose="020B0402040204020203" pitchFamily="34" charset="0"/>
            </a:endParaRPr>
          </a:p>
        </p:txBody>
      </p:sp>
      <p:sp>
        <p:nvSpPr>
          <p:cNvPr id="35" name="TextBox 34">
            <a:extLst>
              <a:ext uri="{FF2B5EF4-FFF2-40B4-BE49-F238E27FC236}">
                <a16:creationId xmlns:a16="http://schemas.microsoft.com/office/drawing/2014/main" id="{69FA66FD-5D81-47BF-831C-14B681F8FEB8}"/>
              </a:ext>
            </a:extLst>
          </p:cNvPr>
          <p:cNvSpPr txBox="1"/>
          <p:nvPr/>
        </p:nvSpPr>
        <p:spPr>
          <a:xfrm>
            <a:off x="6913174" y="4343400"/>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19%</a:t>
            </a:r>
            <a:endParaRPr lang="en-US" sz="1500" baseline="30000" dirty="0">
              <a:latin typeface="Segoe UI Semilight" panose="020B0402040204020203" pitchFamily="34" charset="0"/>
              <a:cs typeface="Segoe UI Semilight" panose="020B0402040204020203" pitchFamily="34" charset="0"/>
            </a:endParaRPr>
          </a:p>
        </p:txBody>
      </p:sp>
      <p:sp>
        <p:nvSpPr>
          <p:cNvPr id="36" name="TextBox 35">
            <a:extLst>
              <a:ext uri="{FF2B5EF4-FFF2-40B4-BE49-F238E27FC236}">
                <a16:creationId xmlns:a16="http://schemas.microsoft.com/office/drawing/2014/main" id="{67A53EE2-4650-4429-969D-1FFAA4A50E0A}"/>
              </a:ext>
            </a:extLst>
          </p:cNvPr>
          <p:cNvSpPr txBox="1"/>
          <p:nvPr/>
        </p:nvSpPr>
        <p:spPr>
          <a:xfrm>
            <a:off x="6541468" y="4890031"/>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15%</a:t>
            </a:r>
            <a:endParaRPr lang="en-US" sz="1500" baseline="30000" dirty="0">
              <a:latin typeface="Segoe UI Semilight" panose="020B0402040204020203" pitchFamily="34" charset="0"/>
              <a:cs typeface="Segoe UI Semilight" panose="020B0402040204020203" pitchFamily="34" charset="0"/>
            </a:endParaRPr>
          </a:p>
        </p:txBody>
      </p:sp>
      <p:sp>
        <p:nvSpPr>
          <p:cNvPr id="37" name="Slide Number Placeholder 4">
            <a:extLst>
              <a:ext uri="{FF2B5EF4-FFF2-40B4-BE49-F238E27FC236}">
                <a16:creationId xmlns:a16="http://schemas.microsoft.com/office/drawing/2014/main" id="{20A923D5-3964-4617-968C-C249B039D716}"/>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10</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8" name="TextBox 37">
            <a:extLst>
              <a:ext uri="{FF2B5EF4-FFF2-40B4-BE49-F238E27FC236}">
                <a16:creationId xmlns:a16="http://schemas.microsoft.com/office/drawing/2014/main" id="{FB9CCF03-63B5-4805-B5AC-F4C0A400D6DA}"/>
              </a:ext>
            </a:extLst>
          </p:cNvPr>
          <p:cNvSpPr txBox="1"/>
          <p:nvPr/>
        </p:nvSpPr>
        <p:spPr>
          <a:xfrm>
            <a:off x="420755" y="525214"/>
            <a:ext cx="11369494" cy="846386"/>
          </a:xfrm>
          <a:prstGeom prst="rect">
            <a:avLst/>
          </a:prstGeom>
          <a:noFill/>
        </p:spPr>
        <p:txBody>
          <a:bodyPr wrap="square" rtlCol="0">
            <a:spAutoFit/>
          </a:bodyPr>
          <a:lstStyle/>
          <a:p>
            <a:pPr algn="ctr" eaLnBrk="0"/>
            <a:r>
              <a:rPr lang="en-US" sz="2450" dirty="0">
                <a:latin typeface="Segoe UI Semilight" panose="020B0402040204020203" pitchFamily="34" charset="0"/>
                <a:cs typeface="Segoe UI Semilight" panose="020B0402040204020203" pitchFamily="34" charset="0"/>
              </a:rPr>
              <a:t>For a plurality of residents, being a safe community is Powell’s most           appealing attribute, replacing the city’s small-town atmosphere.</a:t>
            </a:r>
          </a:p>
        </p:txBody>
      </p:sp>
      <p:sp>
        <p:nvSpPr>
          <p:cNvPr id="44" name="TextBox 43">
            <a:extLst>
              <a:ext uri="{FF2B5EF4-FFF2-40B4-BE49-F238E27FC236}">
                <a16:creationId xmlns:a16="http://schemas.microsoft.com/office/drawing/2014/main" id="{E1CFE8CD-735D-2497-EA93-B569B224703A}"/>
              </a:ext>
            </a:extLst>
          </p:cNvPr>
          <p:cNvSpPr txBox="1"/>
          <p:nvPr/>
        </p:nvSpPr>
        <p:spPr>
          <a:xfrm>
            <a:off x="6463992" y="5458741"/>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14%</a:t>
            </a:r>
            <a:endParaRPr lang="en-US" sz="1500" baseline="30000" dirty="0">
              <a:latin typeface="Segoe UI Semilight" panose="020B0402040204020203" pitchFamily="34" charset="0"/>
              <a:cs typeface="Segoe UI Semilight" panose="020B0402040204020203" pitchFamily="34" charset="0"/>
            </a:endParaRPr>
          </a:p>
        </p:txBody>
      </p:sp>
      <p:grpSp>
        <p:nvGrpSpPr>
          <p:cNvPr id="2" name="Group 1">
            <a:extLst>
              <a:ext uri="{FF2B5EF4-FFF2-40B4-BE49-F238E27FC236}">
                <a16:creationId xmlns:a16="http://schemas.microsoft.com/office/drawing/2014/main" id="{6F099F5E-7CF1-7836-3E66-E5080755BDA9}"/>
              </a:ext>
            </a:extLst>
          </p:cNvPr>
          <p:cNvGrpSpPr/>
          <p:nvPr/>
        </p:nvGrpSpPr>
        <p:grpSpPr>
          <a:xfrm>
            <a:off x="10127286" y="1822158"/>
            <a:ext cx="1153572" cy="3969042"/>
            <a:chOff x="10127286" y="1822158"/>
            <a:chExt cx="1153572" cy="3969042"/>
          </a:xfrm>
        </p:grpSpPr>
        <p:grpSp>
          <p:nvGrpSpPr>
            <p:cNvPr id="6" name="Group 5">
              <a:extLst>
                <a:ext uri="{FF2B5EF4-FFF2-40B4-BE49-F238E27FC236}">
                  <a16:creationId xmlns:a16="http://schemas.microsoft.com/office/drawing/2014/main" id="{829EB197-A6F4-BAF1-F54B-0D8F59AAF5BF}"/>
                </a:ext>
              </a:extLst>
            </p:cNvPr>
            <p:cNvGrpSpPr/>
            <p:nvPr/>
          </p:nvGrpSpPr>
          <p:grpSpPr>
            <a:xfrm>
              <a:off x="10127286" y="1822158"/>
              <a:ext cx="1153572" cy="323165"/>
              <a:chOff x="10570822" y="1962835"/>
              <a:chExt cx="1153572" cy="323165"/>
            </a:xfrm>
          </p:grpSpPr>
          <p:sp>
            <p:nvSpPr>
              <p:cNvPr id="8" name="TextBox 7">
                <a:extLst>
                  <a:ext uri="{FF2B5EF4-FFF2-40B4-BE49-F238E27FC236}">
                    <a16:creationId xmlns:a16="http://schemas.microsoft.com/office/drawing/2014/main" id="{138CBA9E-0CF6-2596-10D0-2E3BA59F7A08}"/>
                  </a:ext>
                </a:extLst>
              </p:cNvPr>
              <p:cNvSpPr txBox="1"/>
              <p:nvPr/>
            </p:nvSpPr>
            <p:spPr>
              <a:xfrm>
                <a:off x="10675709" y="1962835"/>
                <a:ext cx="1048685" cy="323165"/>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Since</a:t>
                </a:r>
                <a:r>
                  <a:rPr lang="en-US" sz="1500" dirty="0">
                    <a:latin typeface="Segoe UI Semilight" panose="020B0402040204020203" pitchFamily="34" charset="0"/>
                    <a:cs typeface="Segoe UI Semilight" panose="020B0402040204020203" pitchFamily="34" charset="0"/>
                  </a:rPr>
                  <a:t> 2023</a:t>
                </a:r>
                <a:endParaRPr lang="en-US" sz="1500" baseline="30000" dirty="0">
                  <a:latin typeface="Segoe UI Semilight" panose="020B0402040204020203" pitchFamily="34" charset="0"/>
                  <a:cs typeface="Segoe UI Semilight" panose="020B0402040204020203" pitchFamily="34" charset="0"/>
                </a:endParaRPr>
              </a:p>
            </p:txBody>
          </p:sp>
          <p:sp>
            <p:nvSpPr>
              <p:cNvPr id="9" name="Isosceles Triangle 8">
                <a:extLst>
                  <a:ext uri="{FF2B5EF4-FFF2-40B4-BE49-F238E27FC236}">
                    <a16:creationId xmlns:a16="http://schemas.microsoft.com/office/drawing/2014/main" id="{90EFAE92-0AAC-F4DF-3E32-A2F059A913DC}"/>
                  </a:ext>
                </a:extLst>
              </p:cNvPr>
              <p:cNvSpPr/>
              <p:nvPr/>
            </p:nvSpPr>
            <p:spPr>
              <a:xfrm>
                <a:off x="10577492" y="2055795"/>
                <a:ext cx="111664" cy="1353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3795441F-E3F1-166C-99AD-AF49F947EEFD}"/>
                  </a:ext>
                </a:extLst>
              </p:cNvPr>
              <p:cNvCxnSpPr/>
              <p:nvPr/>
            </p:nvCxnSpPr>
            <p:spPr>
              <a:xfrm flipH="1">
                <a:off x="10570822" y="2218329"/>
                <a:ext cx="1051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7B8C23C1-164E-2224-5D2E-9B54E262EB36}"/>
                </a:ext>
              </a:extLst>
            </p:cNvPr>
            <p:cNvSpPr txBox="1"/>
            <p:nvPr/>
          </p:nvSpPr>
          <p:spPr>
            <a:xfrm>
              <a:off x="10270688" y="3800706"/>
              <a:ext cx="82105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(-10 pp)</a:t>
              </a:r>
              <a:endParaRPr lang="en-US" sz="1500" baseline="30000" dirty="0">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78F2A6D8-0385-0D12-A7E6-43CBCF258AB0}"/>
                </a:ext>
              </a:extLst>
            </p:cNvPr>
            <p:cNvSpPr txBox="1"/>
            <p:nvPr/>
          </p:nvSpPr>
          <p:spPr>
            <a:xfrm>
              <a:off x="10291528" y="3233853"/>
              <a:ext cx="80021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(+3 pp)</a:t>
              </a:r>
              <a:endParaRPr lang="en-US" sz="1500" baseline="30000" dirty="0">
                <a:latin typeface="Segoe UI Semilight" panose="020B0402040204020203" pitchFamily="34" charset="0"/>
                <a:cs typeface="Segoe UI Semilight" panose="020B0402040204020203" pitchFamily="34" charset="0"/>
              </a:endParaRPr>
            </a:p>
          </p:txBody>
        </p:sp>
        <p:sp>
          <p:nvSpPr>
            <p:cNvPr id="13" name="TextBox 12">
              <a:extLst>
                <a:ext uri="{FF2B5EF4-FFF2-40B4-BE49-F238E27FC236}">
                  <a16:creationId xmlns:a16="http://schemas.microsoft.com/office/drawing/2014/main" id="{6E12C330-D99C-E11C-4840-78683C4C73BA}"/>
                </a:ext>
              </a:extLst>
            </p:cNvPr>
            <p:cNvSpPr txBox="1"/>
            <p:nvPr/>
          </p:nvSpPr>
          <p:spPr>
            <a:xfrm>
              <a:off x="10419768" y="2689302"/>
              <a:ext cx="67197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(0 pp)</a:t>
              </a:r>
              <a:endParaRPr lang="en-US" sz="1500" baseline="30000" dirty="0">
                <a:latin typeface="Segoe UI Semilight" panose="020B0402040204020203" pitchFamily="34" charset="0"/>
                <a:cs typeface="Segoe UI Semilight" panose="020B0402040204020203" pitchFamily="34" charset="0"/>
              </a:endParaRPr>
            </a:p>
          </p:txBody>
        </p:sp>
        <p:sp>
          <p:nvSpPr>
            <p:cNvPr id="16" name="TextBox 15">
              <a:extLst>
                <a:ext uri="{FF2B5EF4-FFF2-40B4-BE49-F238E27FC236}">
                  <a16:creationId xmlns:a16="http://schemas.microsoft.com/office/drawing/2014/main" id="{2F052430-4BEE-53A6-E940-8074939C62DC}"/>
                </a:ext>
              </a:extLst>
            </p:cNvPr>
            <p:cNvSpPr txBox="1"/>
            <p:nvPr/>
          </p:nvSpPr>
          <p:spPr>
            <a:xfrm>
              <a:off x="10286718" y="2155902"/>
              <a:ext cx="80502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(+4 pp)</a:t>
              </a:r>
              <a:endParaRPr lang="en-US" sz="1500" baseline="30000" dirty="0">
                <a:latin typeface="Segoe UI Semilight" panose="020B0402040204020203" pitchFamily="34" charset="0"/>
                <a:cs typeface="Segoe UI Semilight" panose="020B0402040204020203" pitchFamily="34" charset="0"/>
              </a:endParaRPr>
            </a:p>
          </p:txBody>
        </p:sp>
        <p:sp>
          <p:nvSpPr>
            <p:cNvPr id="17" name="TextBox 16">
              <a:extLst>
                <a:ext uri="{FF2B5EF4-FFF2-40B4-BE49-F238E27FC236}">
                  <a16:creationId xmlns:a16="http://schemas.microsoft.com/office/drawing/2014/main" id="{8599F51B-63B2-3D39-31ED-36DA2338CA9D}"/>
                </a:ext>
              </a:extLst>
            </p:cNvPr>
            <p:cNvSpPr txBox="1"/>
            <p:nvPr/>
          </p:nvSpPr>
          <p:spPr>
            <a:xfrm>
              <a:off x="10291527" y="4899102"/>
              <a:ext cx="80022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(+8 pp)</a:t>
              </a:r>
              <a:endParaRPr lang="en-US" sz="1500" baseline="30000" dirty="0">
                <a:latin typeface="Segoe UI Semilight" panose="020B0402040204020203" pitchFamily="34" charset="0"/>
                <a:cs typeface="Segoe UI Semilight" panose="020B0402040204020203" pitchFamily="34" charset="0"/>
              </a:endParaRPr>
            </a:p>
          </p:txBody>
        </p:sp>
        <p:sp>
          <p:nvSpPr>
            <p:cNvPr id="27" name="TextBox 26">
              <a:extLst>
                <a:ext uri="{FF2B5EF4-FFF2-40B4-BE49-F238E27FC236}">
                  <a16:creationId xmlns:a16="http://schemas.microsoft.com/office/drawing/2014/main" id="{1AE06E5C-71EF-4A41-5A06-12920B6C3A15}"/>
                </a:ext>
              </a:extLst>
            </p:cNvPr>
            <p:cNvSpPr txBox="1"/>
            <p:nvPr/>
          </p:nvSpPr>
          <p:spPr>
            <a:xfrm>
              <a:off x="10286718" y="4343400"/>
              <a:ext cx="80502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(+4 pp)</a:t>
              </a:r>
              <a:endParaRPr lang="en-US" sz="1500" baseline="30000" dirty="0">
                <a:latin typeface="Segoe UI Semilight" panose="020B0402040204020203" pitchFamily="34" charset="0"/>
                <a:cs typeface="Segoe UI Semilight" panose="020B0402040204020203" pitchFamily="34" charset="0"/>
              </a:endParaRPr>
            </a:p>
          </p:txBody>
        </p:sp>
        <p:sp>
          <p:nvSpPr>
            <p:cNvPr id="48" name="TextBox 47">
              <a:extLst>
                <a:ext uri="{FF2B5EF4-FFF2-40B4-BE49-F238E27FC236}">
                  <a16:creationId xmlns:a16="http://schemas.microsoft.com/office/drawing/2014/main" id="{565A4A65-CDFA-9DF2-BE11-29383BF56EF6}"/>
                </a:ext>
              </a:extLst>
            </p:cNvPr>
            <p:cNvSpPr txBox="1"/>
            <p:nvPr/>
          </p:nvSpPr>
          <p:spPr>
            <a:xfrm>
              <a:off x="10716324" y="5468035"/>
              <a:ext cx="375423"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a:t>
              </a:r>
              <a:r>
                <a:rPr lang="en-US" sz="1400" dirty="0">
                  <a:latin typeface="Segoe UI Semilight" panose="020B0402040204020203" pitchFamily="34" charset="0"/>
                  <a:cs typeface="Segoe UI Semilight" panose="020B0402040204020203" pitchFamily="34" charset="0"/>
                </a:rPr>
                <a:t>*</a:t>
              </a:r>
              <a:r>
                <a:rPr lang="en-US" sz="1500" dirty="0">
                  <a:latin typeface="Segoe UI Semilight" panose="020B0402040204020203" pitchFamily="34" charset="0"/>
                  <a:cs typeface="Segoe UI Semilight" panose="020B0402040204020203" pitchFamily="34" charset="0"/>
                </a:rPr>
                <a:t>)</a:t>
              </a:r>
              <a:endParaRPr lang="en-US" sz="1500" baseline="30000" dirty="0">
                <a:latin typeface="Segoe UI Semilight" panose="020B0402040204020203" pitchFamily="34" charset="0"/>
                <a:cs typeface="Segoe UI Semilight" panose="020B0402040204020203" pitchFamily="34" charset="0"/>
              </a:endParaRPr>
            </a:p>
          </p:txBody>
        </p:sp>
      </p:grpSp>
      <p:sp>
        <p:nvSpPr>
          <p:cNvPr id="49" name="TextBox 48">
            <a:extLst>
              <a:ext uri="{FF2B5EF4-FFF2-40B4-BE49-F238E27FC236}">
                <a16:creationId xmlns:a16="http://schemas.microsoft.com/office/drawing/2014/main" id="{2C009CF0-9DCC-6005-442F-587F3473640E}"/>
              </a:ext>
            </a:extLst>
          </p:cNvPr>
          <p:cNvSpPr txBox="1"/>
          <p:nvPr/>
        </p:nvSpPr>
        <p:spPr>
          <a:xfrm>
            <a:off x="320298" y="6414681"/>
            <a:ext cx="2118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*Not mentioned previously</a:t>
            </a:r>
          </a:p>
        </p:txBody>
      </p:sp>
      <p:sp>
        <p:nvSpPr>
          <p:cNvPr id="3" name="Arrow: Right 2">
            <a:extLst>
              <a:ext uri="{FF2B5EF4-FFF2-40B4-BE49-F238E27FC236}">
                <a16:creationId xmlns:a16="http://schemas.microsoft.com/office/drawing/2014/main" id="{332BEBA8-35C0-1D43-EB50-B0A417DCE804}"/>
              </a:ext>
            </a:extLst>
          </p:cNvPr>
          <p:cNvSpPr/>
          <p:nvPr/>
        </p:nvSpPr>
        <p:spPr>
          <a:xfrm rot="5400000">
            <a:off x="10074240" y="3944187"/>
            <a:ext cx="249382" cy="1141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DA1A8A8F-37AB-AC10-37BE-7FF86F88CAFE}"/>
              </a:ext>
            </a:extLst>
          </p:cNvPr>
          <p:cNvSpPr/>
          <p:nvPr/>
        </p:nvSpPr>
        <p:spPr>
          <a:xfrm rot="16200000">
            <a:off x="10074240" y="2272134"/>
            <a:ext cx="249382" cy="11414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64D33AB3-197D-3D78-53C5-AB69664A2343}"/>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195311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2738-DEC1-286A-BE6A-0D6736A5E34A}"/>
            </a:ext>
          </a:extLst>
        </p:cNvPr>
        <p:cNvGrpSpPr/>
        <p:nvPr/>
      </p:nvGrpSpPr>
      <p:grpSpPr>
        <a:xfrm>
          <a:off x="0" y="0"/>
          <a:ext cx="0" cy="0"/>
          <a:chOff x="0" y="0"/>
          <a:chExt cx="0" cy="0"/>
        </a:xfrm>
      </p:grpSpPr>
      <p:pic>
        <p:nvPicPr>
          <p:cNvPr id="25" name="Picture 24" descr="A group of people standing in a store&#10;&#10;AI-generated content may be incorrect.">
            <a:extLst>
              <a:ext uri="{FF2B5EF4-FFF2-40B4-BE49-F238E27FC236}">
                <a16:creationId xmlns:a16="http://schemas.microsoft.com/office/drawing/2014/main" id="{CCC1C907-C656-CA77-2B48-161BEB09BE78}"/>
              </a:ext>
            </a:extLst>
          </p:cNvPr>
          <p:cNvPicPr>
            <a:picLocks noChangeAspect="1"/>
          </p:cNvPicPr>
          <p:nvPr/>
        </p:nvPicPr>
        <p:blipFill>
          <a:blip r:embed="rId2">
            <a:extLst>
              <a:ext uri="{BEBA8EAE-BF5A-486C-A8C5-ECC9F3942E4B}">
                <a14:imgProps xmlns:a14="http://schemas.microsoft.com/office/drawing/2010/main">
                  <a14:imgLayer r:embed="rId3">
                    <a14:imgEffect>
                      <a14:saturation sat="94000"/>
                    </a14:imgEffect>
                  </a14:imgLayer>
                </a14:imgProps>
              </a:ext>
              <a:ext uri="{28A0092B-C50C-407E-A947-70E740481C1C}">
                <a14:useLocalDpi xmlns:a14="http://schemas.microsoft.com/office/drawing/2010/main" val="0"/>
              </a:ext>
            </a:extLst>
          </a:blip>
          <a:srcRect t="24731" b="32342"/>
          <a:stretch>
            <a:fillRect/>
          </a:stretch>
        </p:blipFill>
        <p:spPr>
          <a:xfrm>
            <a:off x="-60863" y="0"/>
            <a:ext cx="12252863" cy="7010400"/>
          </a:xfrm>
          <a:prstGeom prst="rect">
            <a:avLst/>
          </a:prstGeom>
        </p:spPr>
      </p:pic>
      <p:sp>
        <p:nvSpPr>
          <p:cNvPr id="2" name="Rectangle 1">
            <a:extLst>
              <a:ext uri="{FF2B5EF4-FFF2-40B4-BE49-F238E27FC236}">
                <a16:creationId xmlns:a16="http://schemas.microsoft.com/office/drawing/2014/main" id="{FA516244-2860-7132-B3D7-12A2C06EAB53}"/>
              </a:ext>
            </a:extLst>
          </p:cNvPr>
          <p:cNvSpPr/>
          <p:nvPr/>
        </p:nvSpPr>
        <p:spPr>
          <a:xfrm>
            <a:off x="-95734" y="4953000"/>
            <a:ext cx="5810734" cy="121920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4731963-60C1-BF1D-73DB-46C43D94F4EB}"/>
              </a:ext>
            </a:extLst>
          </p:cNvPr>
          <p:cNvSpPr txBox="1"/>
          <p:nvPr/>
        </p:nvSpPr>
        <p:spPr>
          <a:xfrm>
            <a:off x="269612" y="5181600"/>
            <a:ext cx="5244897" cy="646331"/>
          </a:xfrm>
          <a:prstGeom prst="rect">
            <a:avLst/>
          </a:prstGeom>
          <a:noFill/>
        </p:spPr>
        <p:txBody>
          <a:bodyPr wrap="none" rtlCol="0">
            <a:spAutoFit/>
          </a:bodyPr>
          <a:lstStyle/>
          <a:p>
            <a:r>
              <a:rPr lang="en-US" sz="3600" dirty="0">
                <a:solidFill>
                  <a:schemeClr val="bg1"/>
                </a:solidFill>
                <a:latin typeface="Segoe UI Semilight" panose="020B0402040204020203" pitchFamily="34" charset="0"/>
                <a:cs typeface="Segoe UI Semilight" panose="020B0402040204020203" pitchFamily="34" charset="0"/>
              </a:rPr>
              <a:t>Powell Police Department</a:t>
            </a:r>
          </a:p>
        </p:txBody>
      </p:sp>
    </p:spTree>
    <p:extLst>
      <p:ext uri="{BB962C8B-B14F-4D97-AF65-F5344CB8AC3E}">
        <p14:creationId xmlns:p14="http://schemas.microsoft.com/office/powerpoint/2010/main" val="2586753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53C809-4132-1A7B-F9F9-B101922A510C}"/>
              </a:ext>
            </a:extLst>
          </p:cNvPr>
          <p:cNvSpPr/>
          <p:nvPr/>
        </p:nvSpPr>
        <p:spPr>
          <a:xfrm>
            <a:off x="435078" y="1780160"/>
            <a:ext cx="11321844"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12</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6070" y="710184"/>
            <a:ext cx="11155680" cy="737616"/>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Two out of three residents described Powell’s police department                            as excellent.  Nearly everyone else described it as good.</a:t>
            </a:r>
            <a:endParaRPr lang="en-US" sz="2450" baseline="30000" dirty="0">
              <a:latin typeface="Segoe UI Semilight" panose="020B0402040204020203" pitchFamily="34" charset="0"/>
              <a:cs typeface="Segoe UI Semilight" panose="020B0402040204020203" pitchFamily="34" charset="0"/>
            </a:endParaRPr>
          </a:p>
        </p:txBody>
      </p:sp>
      <p:grpSp>
        <p:nvGrpSpPr>
          <p:cNvPr id="12" name="Group 11">
            <a:extLst>
              <a:ext uri="{FF2B5EF4-FFF2-40B4-BE49-F238E27FC236}">
                <a16:creationId xmlns:a16="http://schemas.microsoft.com/office/drawing/2014/main" id="{9E3BC369-E488-5129-62FD-7B92EEC8C983}"/>
              </a:ext>
            </a:extLst>
          </p:cNvPr>
          <p:cNvGrpSpPr/>
          <p:nvPr/>
        </p:nvGrpSpPr>
        <p:grpSpPr>
          <a:xfrm>
            <a:off x="3814290" y="1929825"/>
            <a:ext cx="4563421" cy="4275247"/>
            <a:chOff x="893480" y="1929825"/>
            <a:chExt cx="4563421" cy="4275247"/>
          </a:xfrm>
        </p:grpSpPr>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772410773"/>
                </p:ext>
              </p:extLst>
            </p:nvPr>
          </p:nvGraphicFramePr>
          <p:xfrm>
            <a:off x="893480" y="2450868"/>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4536332" y="2890771"/>
              <a:ext cx="694341"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Good</a:t>
              </a:r>
            </a:p>
            <a:p>
              <a:pPr algn="ctr">
                <a:lnSpc>
                  <a:spcPts val="1600"/>
                </a:lnSpc>
              </a:pPr>
              <a:r>
                <a:rPr lang="en-US" sz="1500" dirty="0">
                  <a:latin typeface="Segoe UI Semilight" panose="020B0402040204020203" pitchFamily="34" charset="0"/>
                  <a:cs typeface="Segoe UI Semilight" panose="020B0402040204020203" pitchFamily="34" charset="0"/>
                </a:rPr>
                <a:t>29%</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1225717" y="2545298"/>
              <a:ext cx="977566"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Excellent</a:t>
              </a:r>
            </a:p>
            <a:p>
              <a:pPr algn="ctr">
                <a:lnSpc>
                  <a:spcPts val="1600"/>
                </a:lnSpc>
              </a:pPr>
              <a:r>
                <a:rPr lang="en-US" sz="1500" dirty="0">
                  <a:latin typeface="Segoe UI Semilight" panose="020B0402040204020203" pitchFamily="34" charset="0"/>
                  <a:cs typeface="Segoe UI Semilight" panose="020B0402040204020203" pitchFamily="34" charset="0"/>
                </a:rPr>
                <a:t>66%</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019706" y="1929825"/>
              <a:ext cx="4312215"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Powell Police Department</a:t>
              </a:r>
              <a:r>
                <a:rPr lang="en-US" sz="1600" baseline="50000" dirty="0">
                  <a:latin typeface="Segoe Print" panose="02000600000000000000" pitchFamily="2" charset="0"/>
                  <a:cs typeface="Segoe UI Semilight" panose="020B0402040204020203" pitchFamily="34" charset="0"/>
                </a:rPr>
                <a:t>*</a:t>
              </a:r>
            </a:p>
          </p:txBody>
        </p:sp>
        <p:sp>
          <p:nvSpPr>
            <p:cNvPr id="2" name="TextBox 1">
              <a:extLst>
                <a:ext uri="{FF2B5EF4-FFF2-40B4-BE49-F238E27FC236}">
                  <a16:creationId xmlns:a16="http://schemas.microsoft.com/office/drawing/2014/main" id="{AD809EDE-035D-F2CE-99DC-00DF77A014D3}"/>
                </a:ext>
              </a:extLst>
            </p:cNvPr>
            <p:cNvSpPr txBox="1"/>
            <p:nvPr/>
          </p:nvSpPr>
          <p:spPr>
            <a:xfrm>
              <a:off x="4409832" y="5029200"/>
              <a:ext cx="924168"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Average</a:t>
              </a:r>
            </a:p>
            <a:p>
              <a:pPr algn="ctr">
                <a:lnSpc>
                  <a:spcPts val="1600"/>
                </a:lnSpc>
              </a:pPr>
              <a:r>
                <a:rPr lang="en-US" sz="1500" dirty="0">
                  <a:latin typeface="Segoe UI Semilight" panose="020B0402040204020203" pitchFamily="34" charset="0"/>
                  <a:cs typeface="Segoe UI Semilight" panose="020B0402040204020203" pitchFamily="34" charset="0"/>
                </a:rPr>
                <a:t>4%</a:t>
              </a:r>
              <a:endParaRPr lang="en-US" sz="1500" baseline="30000" dirty="0">
                <a:latin typeface="Segoe UI Semilight" panose="020B0402040204020203" pitchFamily="34" charset="0"/>
                <a:cs typeface="Segoe UI Semilight" panose="020B0402040204020203" pitchFamily="34" charset="0"/>
              </a:endParaRPr>
            </a:p>
          </p:txBody>
        </p:sp>
        <p:sp>
          <p:nvSpPr>
            <p:cNvPr id="6" name="TextBox 5">
              <a:extLst>
                <a:ext uri="{FF2B5EF4-FFF2-40B4-BE49-F238E27FC236}">
                  <a16:creationId xmlns:a16="http://schemas.microsoft.com/office/drawing/2014/main" id="{8D91A4BB-AAEF-E4A5-0C94-7E070CE2F635}"/>
                </a:ext>
              </a:extLst>
            </p:cNvPr>
            <p:cNvSpPr txBox="1"/>
            <p:nvPr/>
          </p:nvSpPr>
          <p:spPr>
            <a:xfrm>
              <a:off x="4523289" y="5559071"/>
              <a:ext cx="631219"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Fair</a:t>
              </a:r>
            </a:p>
            <a:p>
              <a:pPr algn="ctr">
                <a:lnSpc>
                  <a:spcPts val="1600"/>
                </a:lnSpc>
              </a:pPr>
              <a:r>
                <a:rPr lang="en-US" sz="1500" dirty="0">
                  <a:latin typeface="Segoe UI Semilight" panose="020B0402040204020203" pitchFamily="34" charset="0"/>
                  <a:cs typeface="Segoe UI Semilight" panose="020B0402040204020203" pitchFamily="34" charset="0"/>
                </a:rPr>
                <a:t>1%</a:t>
              </a:r>
              <a:endParaRPr lang="en-US" sz="1500" baseline="30000"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0D757515-81A7-7CFB-6362-9D1D7585001D}"/>
                </a:ext>
              </a:extLst>
            </p:cNvPr>
            <p:cNvSpPr txBox="1"/>
            <p:nvPr/>
          </p:nvSpPr>
          <p:spPr>
            <a:xfrm>
              <a:off x="3687252" y="5702370"/>
              <a:ext cx="924168"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Poor</a:t>
              </a:r>
            </a:p>
            <a:p>
              <a:pPr algn="ctr">
                <a:lnSpc>
                  <a:spcPts val="1600"/>
                </a:lnSpc>
              </a:pPr>
              <a:r>
                <a:rPr lang="en-US" sz="1500" dirty="0">
                  <a:latin typeface="Segoe UI Semilight" panose="020B0402040204020203" pitchFamily="34" charset="0"/>
                  <a:cs typeface="Segoe UI Semilight" panose="020B0402040204020203" pitchFamily="34" charset="0"/>
                </a:rPr>
                <a:t>&lt;1%</a:t>
              </a:r>
              <a:endParaRPr lang="en-US" sz="1500" baseline="30000" dirty="0">
                <a:latin typeface="Segoe UI Semilight" panose="020B0402040204020203" pitchFamily="34" charset="0"/>
                <a:cs typeface="Segoe UI Semilight" panose="020B0402040204020203" pitchFamily="34" charset="0"/>
              </a:endParaRPr>
            </a:p>
          </p:txBody>
        </p:sp>
        <p:cxnSp>
          <p:nvCxnSpPr>
            <p:cNvPr id="9" name="Straight Connector 8">
              <a:extLst>
                <a:ext uri="{FF2B5EF4-FFF2-40B4-BE49-F238E27FC236}">
                  <a16:creationId xmlns:a16="http://schemas.microsoft.com/office/drawing/2014/main" id="{30DC238A-A921-C351-5362-558FF432C02F}"/>
                </a:ext>
              </a:extLst>
            </p:cNvPr>
            <p:cNvCxnSpPr/>
            <p:nvPr/>
          </p:nvCxnSpPr>
          <p:spPr>
            <a:xfrm>
              <a:off x="4256049" y="5280551"/>
              <a:ext cx="381000" cy="311973"/>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82599F7-FC70-F2AA-D289-81F231DFEAD4}"/>
                </a:ext>
              </a:extLst>
            </p:cNvPr>
            <p:cNvCxnSpPr/>
            <p:nvPr/>
          </p:nvCxnSpPr>
          <p:spPr>
            <a:xfrm>
              <a:off x="4160487" y="5367453"/>
              <a:ext cx="0" cy="376105"/>
            </a:xfrm>
            <a:prstGeom prst="line">
              <a:avLst/>
            </a:prstGeom>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B3163ED4-78F2-8A78-C7E2-31E1A1443814}"/>
              </a:ext>
            </a:extLst>
          </p:cNvPr>
          <p:cNvSpPr txBox="1"/>
          <p:nvPr/>
        </p:nvSpPr>
        <p:spPr>
          <a:xfrm>
            <a:off x="320298" y="6414681"/>
            <a:ext cx="1356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*New in 2025</a:t>
            </a:r>
          </a:p>
        </p:txBody>
      </p:sp>
      <p:sp>
        <p:nvSpPr>
          <p:cNvPr id="22" name="TextBox 21">
            <a:extLst>
              <a:ext uri="{FF2B5EF4-FFF2-40B4-BE49-F238E27FC236}">
                <a16:creationId xmlns:a16="http://schemas.microsoft.com/office/drawing/2014/main" id="{F0BD7F8D-5FC3-1940-19F6-61FC04C5D64C}"/>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Q20: How would you rate the overall agency performance of the Powell Police Department: excellent, good, average, fair, or poor? </a:t>
            </a:r>
          </a:p>
        </p:txBody>
      </p:sp>
      <p:sp>
        <p:nvSpPr>
          <p:cNvPr id="3" name="TextBox 2">
            <a:extLst>
              <a:ext uri="{FF2B5EF4-FFF2-40B4-BE49-F238E27FC236}">
                <a16:creationId xmlns:a16="http://schemas.microsoft.com/office/drawing/2014/main" id="{B97C0FC6-E054-172F-C174-CDF94C428FCD}"/>
              </a:ext>
            </a:extLst>
          </p:cNvPr>
          <p:cNvSpPr txBox="1"/>
          <p:nvPr/>
        </p:nvSpPr>
        <p:spPr>
          <a:xfrm>
            <a:off x="6104896" y="3115361"/>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95%</a:t>
            </a:r>
          </a:p>
        </p:txBody>
      </p:sp>
      <p:sp>
        <p:nvSpPr>
          <p:cNvPr id="4" name="Rectangle 3">
            <a:extLst>
              <a:ext uri="{FF2B5EF4-FFF2-40B4-BE49-F238E27FC236}">
                <a16:creationId xmlns:a16="http://schemas.microsoft.com/office/drawing/2014/main" id="{49C8DA18-7484-1A4F-69BE-7BA616009ECB}"/>
              </a:ext>
            </a:extLst>
          </p:cNvPr>
          <p:cNvSpPr/>
          <p:nvPr/>
        </p:nvSpPr>
        <p:spPr>
          <a:xfrm>
            <a:off x="8382000" y="2686725"/>
            <a:ext cx="2460558" cy="784830"/>
          </a:xfrm>
          <a:prstGeom prst="rect">
            <a:avLst/>
          </a:prstGeom>
        </p:spPr>
        <p:txBody>
          <a:bodyPr wrap="square">
            <a:spAutoFit/>
          </a:bodyPr>
          <a:lstStyle/>
          <a:p>
            <a:pPr algn="ctr">
              <a:lnSpc>
                <a:spcPts val="1800"/>
              </a:lnSpc>
            </a:pPr>
            <a:r>
              <a:rPr lang="en-US" sz="1500" dirty="0">
                <a:solidFill>
                  <a:schemeClr val="accent1">
                    <a:lumMod val="50000"/>
                  </a:schemeClr>
                </a:solidFill>
                <a:latin typeface="Kalam" panose="02000000000000000000" pitchFamily="2" charset="0"/>
                <a:cs typeface="Kalam" panose="02000000000000000000" pitchFamily="2" charset="0"/>
              </a:rPr>
              <a:t>“The police are amazing, and they are so friendly with the kids.”</a:t>
            </a:r>
          </a:p>
        </p:txBody>
      </p:sp>
      <p:sp>
        <p:nvSpPr>
          <p:cNvPr id="5" name="Rectangle 4">
            <a:extLst>
              <a:ext uri="{FF2B5EF4-FFF2-40B4-BE49-F238E27FC236}">
                <a16:creationId xmlns:a16="http://schemas.microsoft.com/office/drawing/2014/main" id="{04282B96-D67B-E399-51FD-E2D120C76B8D}"/>
              </a:ext>
            </a:extLst>
          </p:cNvPr>
          <p:cNvSpPr/>
          <p:nvPr/>
        </p:nvSpPr>
        <p:spPr>
          <a:xfrm>
            <a:off x="8763000" y="4016510"/>
            <a:ext cx="2811950" cy="784830"/>
          </a:xfrm>
          <a:prstGeom prst="rect">
            <a:avLst/>
          </a:prstGeom>
        </p:spPr>
        <p:txBody>
          <a:bodyPr wrap="square">
            <a:spAutoFit/>
          </a:bodyPr>
          <a:lstStyle/>
          <a:p>
            <a:pPr algn="ctr">
              <a:lnSpc>
                <a:spcPts val="1800"/>
              </a:lnSpc>
            </a:pPr>
            <a:r>
              <a:rPr lang="en-US" sz="1500" dirty="0">
                <a:solidFill>
                  <a:schemeClr val="accent1">
                    <a:lumMod val="50000"/>
                  </a:schemeClr>
                </a:solidFill>
                <a:latin typeface="Kalam" panose="02000000000000000000" pitchFamily="2" charset="0"/>
                <a:cs typeface="Kalam" panose="02000000000000000000" pitchFamily="2" charset="0"/>
              </a:rPr>
              <a:t>“I like feeling safe in my home and when I am walking. We have an exceptional police force.”</a:t>
            </a:r>
          </a:p>
        </p:txBody>
      </p:sp>
      <p:sp>
        <p:nvSpPr>
          <p:cNvPr id="8" name="Rectangle 7">
            <a:extLst>
              <a:ext uri="{FF2B5EF4-FFF2-40B4-BE49-F238E27FC236}">
                <a16:creationId xmlns:a16="http://schemas.microsoft.com/office/drawing/2014/main" id="{5AFC0E4A-20AA-9160-2BBA-A149B02D3212}"/>
              </a:ext>
            </a:extLst>
          </p:cNvPr>
          <p:cNvSpPr/>
          <p:nvPr/>
        </p:nvSpPr>
        <p:spPr>
          <a:xfrm>
            <a:off x="1198484" y="2618877"/>
            <a:ext cx="2687716" cy="784830"/>
          </a:xfrm>
          <a:prstGeom prst="rect">
            <a:avLst/>
          </a:prstGeom>
        </p:spPr>
        <p:txBody>
          <a:bodyPr wrap="square">
            <a:spAutoFit/>
          </a:bodyPr>
          <a:lstStyle/>
          <a:p>
            <a:pPr algn="ctr">
              <a:lnSpc>
                <a:spcPts val="1800"/>
              </a:lnSpc>
            </a:pPr>
            <a:r>
              <a:rPr lang="en-US" sz="1500" dirty="0">
                <a:solidFill>
                  <a:schemeClr val="accent1">
                    <a:lumMod val="50000"/>
                  </a:schemeClr>
                </a:solidFill>
                <a:latin typeface="Kalam" panose="02000000000000000000" pitchFamily="2" charset="0"/>
                <a:cs typeface="Kalam" panose="02000000000000000000" pitchFamily="2" charset="0"/>
              </a:rPr>
              <a:t>“Powell is safe or feels safe. Powell police seem to be all around town.”</a:t>
            </a:r>
          </a:p>
        </p:txBody>
      </p:sp>
      <p:sp>
        <p:nvSpPr>
          <p:cNvPr id="10" name="Rectangle 9">
            <a:extLst>
              <a:ext uri="{FF2B5EF4-FFF2-40B4-BE49-F238E27FC236}">
                <a16:creationId xmlns:a16="http://schemas.microsoft.com/office/drawing/2014/main" id="{293CC402-D967-3AFE-67AC-AFE816EC516A}"/>
              </a:ext>
            </a:extLst>
          </p:cNvPr>
          <p:cNvSpPr/>
          <p:nvPr/>
        </p:nvSpPr>
        <p:spPr>
          <a:xfrm>
            <a:off x="553979" y="3787170"/>
            <a:ext cx="2798821" cy="784830"/>
          </a:xfrm>
          <a:prstGeom prst="rect">
            <a:avLst/>
          </a:prstGeom>
        </p:spPr>
        <p:txBody>
          <a:bodyPr wrap="square">
            <a:spAutoFit/>
          </a:bodyPr>
          <a:lstStyle/>
          <a:p>
            <a:pPr algn="ctr">
              <a:lnSpc>
                <a:spcPts val="1800"/>
              </a:lnSpc>
            </a:pPr>
            <a:r>
              <a:rPr lang="en-US" sz="1500" dirty="0">
                <a:solidFill>
                  <a:schemeClr val="accent1">
                    <a:lumMod val="50000"/>
                  </a:schemeClr>
                </a:solidFill>
                <a:latin typeface="Kalam" panose="02000000000000000000" pitchFamily="2" charset="0"/>
                <a:cs typeface="Kalam" panose="02000000000000000000" pitchFamily="2" charset="0"/>
              </a:rPr>
              <a:t>“I like the police department and the safety and kindness they provide ...”</a:t>
            </a:r>
          </a:p>
        </p:txBody>
      </p:sp>
      <p:sp>
        <p:nvSpPr>
          <p:cNvPr id="13" name="Rectangle 12">
            <a:extLst>
              <a:ext uri="{FF2B5EF4-FFF2-40B4-BE49-F238E27FC236}">
                <a16:creationId xmlns:a16="http://schemas.microsoft.com/office/drawing/2014/main" id="{DF1DE92B-689C-EC7A-6C89-C87923FF30D3}"/>
              </a:ext>
            </a:extLst>
          </p:cNvPr>
          <p:cNvSpPr/>
          <p:nvPr/>
        </p:nvSpPr>
        <p:spPr>
          <a:xfrm>
            <a:off x="1747622" y="4953000"/>
            <a:ext cx="2443378" cy="784830"/>
          </a:xfrm>
          <a:prstGeom prst="rect">
            <a:avLst/>
          </a:prstGeom>
        </p:spPr>
        <p:txBody>
          <a:bodyPr wrap="square">
            <a:spAutoFit/>
          </a:bodyPr>
          <a:lstStyle/>
          <a:p>
            <a:pPr algn="ctr">
              <a:lnSpc>
                <a:spcPts val="1800"/>
              </a:lnSpc>
            </a:pPr>
            <a:r>
              <a:rPr lang="en-US" sz="1500" dirty="0">
                <a:solidFill>
                  <a:schemeClr val="accent1">
                    <a:lumMod val="50000"/>
                  </a:schemeClr>
                </a:solidFill>
                <a:latin typeface="Kalam" panose="02000000000000000000" pitchFamily="2" charset="0"/>
                <a:cs typeface="Kalam" panose="02000000000000000000" pitchFamily="2" charset="0"/>
              </a:rPr>
              <a:t>“I feel safe in my community because of the exceptional police ….”</a:t>
            </a:r>
          </a:p>
        </p:txBody>
      </p:sp>
      <p:sp>
        <p:nvSpPr>
          <p:cNvPr id="16" name="Rectangle 15">
            <a:extLst>
              <a:ext uri="{FF2B5EF4-FFF2-40B4-BE49-F238E27FC236}">
                <a16:creationId xmlns:a16="http://schemas.microsoft.com/office/drawing/2014/main" id="{94BDFDBD-E3B5-9336-FD69-A19455D0D3C7}"/>
              </a:ext>
            </a:extLst>
          </p:cNvPr>
          <p:cNvSpPr/>
          <p:nvPr/>
        </p:nvSpPr>
        <p:spPr>
          <a:xfrm>
            <a:off x="8408593" y="5315635"/>
            <a:ext cx="2798821" cy="323165"/>
          </a:xfrm>
          <a:prstGeom prst="rect">
            <a:avLst/>
          </a:prstGeom>
        </p:spPr>
        <p:txBody>
          <a:bodyPr wrap="square">
            <a:spAutoFit/>
          </a:bodyPr>
          <a:lstStyle/>
          <a:p>
            <a:pPr algn="ctr">
              <a:lnSpc>
                <a:spcPts val="1800"/>
              </a:lnSpc>
            </a:pPr>
            <a:r>
              <a:rPr lang="en-US" sz="1500" dirty="0">
                <a:solidFill>
                  <a:schemeClr val="accent1">
                    <a:lumMod val="50000"/>
                  </a:schemeClr>
                </a:solidFill>
                <a:latin typeface="Kalam" panose="02000000000000000000" pitchFamily="2" charset="0"/>
                <a:cs typeface="Kalam" panose="02000000000000000000" pitchFamily="2" charset="0"/>
              </a:rPr>
              <a:t>“The police do a great job.”</a:t>
            </a:r>
          </a:p>
        </p:txBody>
      </p:sp>
      <p:sp>
        <p:nvSpPr>
          <p:cNvPr id="14" name="TextBox 13">
            <a:extLst>
              <a:ext uri="{FF2B5EF4-FFF2-40B4-BE49-F238E27FC236}">
                <a16:creationId xmlns:a16="http://schemas.microsoft.com/office/drawing/2014/main" id="{D480F7B7-A562-DD18-A95B-33047EDB583F}"/>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55006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53877-5ADB-C509-9E25-89CE16A6E8E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742FA99-88A4-80BC-99D2-1BF3D5E05806}"/>
              </a:ext>
            </a:extLst>
          </p:cNvPr>
          <p:cNvSpPr/>
          <p:nvPr/>
        </p:nvSpPr>
        <p:spPr>
          <a:xfrm>
            <a:off x="435078" y="1790750"/>
            <a:ext cx="11321844"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9763BEF5-FC03-A6F1-9007-F02EBBFB5C59}"/>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13</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4DAE6B38-82D0-810A-4CE5-F57CE85B15B0}"/>
              </a:ext>
            </a:extLst>
          </p:cNvPr>
          <p:cNvSpPr txBox="1"/>
          <p:nvPr/>
        </p:nvSpPr>
        <p:spPr>
          <a:xfrm>
            <a:off x="526070" y="927344"/>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Most residents agree strongly that Powell’s police do a “good job” keeping neighborhoods safe; treat residents courteously, with dignity and                respect; and are well-trained competent professionals.</a:t>
            </a:r>
            <a:endParaRPr lang="en-US" sz="245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B824248C-6D41-56F9-84A0-AF9FBB4F3AA6}"/>
              </a:ext>
            </a:extLst>
          </p:cNvPr>
          <p:cNvSpPr txBox="1"/>
          <p:nvPr/>
        </p:nvSpPr>
        <p:spPr>
          <a:xfrm>
            <a:off x="3940516" y="1929825"/>
            <a:ext cx="4312215"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Powell Police Department</a:t>
            </a:r>
            <a:r>
              <a:rPr lang="en-US" sz="1600" baseline="50000" dirty="0">
                <a:latin typeface="Segoe Print" panose="02000600000000000000" pitchFamily="2" charset="0"/>
                <a:cs typeface="Segoe UI Semilight" panose="020B0402040204020203" pitchFamily="34" charset="0"/>
              </a:rPr>
              <a:t>*</a:t>
            </a:r>
          </a:p>
        </p:txBody>
      </p:sp>
      <p:sp>
        <p:nvSpPr>
          <p:cNvPr id="18" name="TextBox 17">
            <a:extLst>
              <a:ext uri="{FF2B5EF4-FFF2-40B4-BE49-F238E27FC236}">
                <a16:creationId xmlns:a16="http://schemas.microsoft.com/office/drawing/2014/main" id="{38F863AF-B3C1-94C1-6375-B262D3548217}"/>
              </a:ext>
            </a:extLst>
          </p:cNvPr>
          <p:cNvSpPr txBox="1"/>
          <p:nvPr/>
        </p:nvSpPr>
        <p:spPr>
          <a:xfrm>
            <a:off x="320298" y="6414681"/>
            <a:ext cx="1356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*New in 2025</a:t>
            </a:r>
          </a:p>
        </p:txBody>
      </p:sp>
      <p:sp>
        <p:nvSpPr>
          <p:cNvPr id="22" name="TextBox 21">
            <a:extLst>
              <a:ext uri="{FF2B5EF4-FFF2-40B4-BE49-F238E27FC236}">
                <a16:creationId xmlns:a16="http://schemas.microsoft.com/office/drawing/2014/main" id="{D8CF3FAA-7A05-3C10-6A06-CE9826A0C79C}"/>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Q21: For each of the following three statements, tell me if you strongly agree, agree, neither agree nor disagree, disagree, or strongly disagree. </a:t>
            </a:r>
          </a:p>
        </p:txBody>
      </p:sp>
      <p:grpSp>
        <p:nvGrpSpPr>
          <p:cNvPr id="35" name="Group 34">
            <a:extLst>
              <a:ext uri="{FF2B5EF4-FFF2-40B4-BE49-F238E27FC236}">
                <a16:creationId xmlns:a16="http://schemas.microsoft.com/office/drawing/2014/main" id="{84BD4312-F7AE-C088-7DDA-7D2CC832CF28}"/>
              </a:ext>
            </a:extLst>
          </p:cNvPr>
          <p:cNvGrpSpPr/>
          <p:nvPr/>
        </p:nvGrpSpPr>
        <p:grpSpPr>
          <a:xfrm>
            <a:off x="1473178" y="2445459"/>
            <a:ext cx="9245644" cy="3544676"/>
            <a:chOff x="1249714" y="2445459"/>
            <a:chExt cx="9245644" cy="3544676"/>
          </a:xfrm>
        </p:grpSpPr>
        <p:grpSp>
          <p:nvGrpSpPr>
            <p:cNvPr id="4" name="Group 3">
              <a:extLst>
                <a:ext uri="{FF2B5EF4-FFF2-40B4-BE49-F238E27FC236}">
                  <a16:creationId xmlns:a16="http://schemas.microsoft.com/office/drawing/2014/main" id="{040F20AB-6D5B-40E2-0FCA-777380D2F61F}"/>
                </a:ext>
              </a:extLst>
            </p:cNvPr>
            <p:cNvGrpSpPr/>
            <p:nvPr/>
          </p:nvGrpSpPr>
          <p:grpSpPr>
            <a:xfrm>
              <a:off x="1249714" y="2819400"/>
              <a:ext cx="4322709" cy="2754351"/>
              <a:chOff x="3200924" y="2993264"/>
              <a:chExt cx="4322709" cy="2754351"/>
            </a:xfrm>
          </p:grpSpPr>
          <p:sp>
            <p:nvSpPr>
              <p:cNvPr id="8" name="TextBox 7">
                <a:extLst>
                  <a:ext uri="{FF2B5EF4-FFF2-40B4-BE49-F238E27FC236}">
                    <a16:creationId xmlns:a16="http://schemas.microsoft.com/office/drawing/2014/main" id="{5DBADB82-12DB-6C90-2A9E-1B56179CCE76}"/>
                  </a:ext>
                </a:extLst>
              </p:cNvPr>
              <p:cNvSpPr txBox="1"/>
              <p:nvPr/>
            </p:nvSpPr>
            <p:spPr>
              <a:xfrm>
                <a:off x="3746137" y="5162840"/>
                <a:ext cx="3776547" cy="584775"/>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The Powell Police officers are competent,</a:t>
                </a:r>
              </a:p>
              <a:p>
                <a:pPr algn="r"/>
                <a:r>
                  <a:rPr lang="en-US" sz="1600" dirty="0">
                    <a:latin typeface="Segoe UI Semilight" panose="020B0402040204020203" pitchFamily="34" charset="0"/>
                    <a:cs typeface="Segoe UI Semilight" panose="020B0402040204020203" pitchFamily="34" charset="0"/>
                  </a:rPr>
                  <a:t>well-trained professionals</a:t>
                </a:r>
              </a:p>
            </p:txBody>
          </p:sp>
          <p:sp>
            <p:nvSpPr>
              <p:cNvPr id="10" name="TextBox 9">
                <a:extLst>
                  <a:ext uri="{FF2B5EF4-FFF2-40B4-BE49-F238E27FC236}">
                    <a16:creationId xmlns:a16="http://schemas.microsoft.com/office/drawing/2014/main" id="{5016A540-4DC7-BB3A-8229-15F5E5E4B8C2}"/>
                  </a:ext>
                </a:extLst>
              </p:cNvPr>
              <p:cNvSpPr txBox="1"/>
              <p:nvPr/>
            </p:nvSpPr>
            <p:spPr>
              <a:xfrm>
                <a:off x="3200924" y="2993264"/>
                <a:ext cx="4321760" cy="584775"/>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The Powell Police Department does a good job</a:t>
                </a:r>
              </a:p>
              <a:p>
                <a:pPr algn="r"/>
                <a:r>
                  <a:rPr lang="en-US" sz="1600" dirty="0">
                    <a:latin typeface="Segoe UI Semilight" panose="020B0402040204020203" pitchFamily="34" charset="0"/>
                    <a:cs typeface="Segoe UI Semilight" panose="020B0402040204020203" pitchFamily="34" charset="0"/>
                  </a:rPr>
                  <a:t>keeping your neighborhood safe</a:t>
                </a:r>
              </a:p>
            </p:txBody>
          </p:sp>
          <p:sp>
            <p:nvSpPr>
              <p:cNvPr id="14" name="TextBox 13">
                <a:extLst>
                  <a:ext uri="{FF2B5EF4-FFF2-40B4-BE49-F238E27FC236}">
                    <a16:creationId xmlns:a16="http://schemas.microsoft.com/office/drawing/2014/main" id="{534A7DA9-29F8-6879-DF50-219C69607040}"/>
                  </a:ext>
                </a:extLst>
              </p:cNvPr>
              <p:cNvSpPr txBox="1"/>
              <p:nvPr/>
            </p:nvSpPr>
            <p:spPr>
              <a:xfrm>
                <a:off x="3316263" y="4071215"/>
                <a:ext cx="4207370" cy="584775"/>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The Powell Police Department treats residents</a:t>
                </a:r>
              </a:p>
              <a:p>
                <a:pPr algn="r"/>
                <a:r>
                  <a:rPr lang="en-US" sz="1600" dirty="0">
                    <a:latin typeface="Segoe UI Semilight" panose="020B0402040204020203" pitchFamily="34" charset="0"/>
                    <a:cs typeface="Segoe UI Semilight" panose="020B0402040204020203" pitchFamily="34" charset="0"/>
                  </a:rPr>
                  <a:t>courteously and with dignity and respect</a:t>
                </a:r>
              </a:p>
            </p:txBody>
          </p:sp>
        </p:grpSp>
        <p:graphicFrame>
          <p:nvGraphicFramePr>
            <p:cNvPr id="16" name="Chart 15">
              <a:extLst>
                <a:ext uri="{FF2B5EF4-FFF2-40B4-BE49-F238E27FC236}">
                  <a16:creationId xmlns:a16="http://schemas.microsoft.com/office/drawing/2014/main" id="{78257B19-ED89-73B2-1C83-7E0FC90C1A74}"/>
                </a:ext>
              </a:extLst>
            </p:cNvPr>
            <p:cNvGraphicFramePr/>
            <p:nvPr>
              <p:extLst>
                <p:ext uri="{D42A27DB-BD31-4B8C-83A1-F6EECF244321}">
                  <p14:modId xmlns:p14="http://schemas.microsoft.com/office/powerpoint/2010/main" val="103295614"/>
                </p:ext>
              </p:extLst>
            </p:nvPr>
          </p:nvGraphicFramePr>
          <p:xfrm>
            <a:off x="5571474" y="2445459"/>
            <a:ext cx="4923884" cy="3544676"/>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A0333355-AE0E-44A4-BC35-D6F6F0386505}"/>
                </a:ext>
              </a:extLst>
            </p:cNvPr>
            <p:cNvSpPr txBox="1"/>
            <p:nvPr/>
          </p:nvSpPr>
          <p:spPr>
            <a:xfrm>
              <a:off x="9876847" y="2938046"/>
              <a:ext cx="561372" cy="338554"/>
            </a:xfrm>
            <a:prstGeom prst="rect">
              <a:avLst/>
            </a:prstGeom>
            <a:noFill/>
          </p:spPr>
          <p:txBody>
            <a:bodyPr wrap="none" rtlCol="0">
              <a:spAutoFit/>
            </a:bodyPr>
            <a:lstStyle/>
            <a:p>
              <a:r>
                <a:rPr lang="en-US" sz="1600" dirty="0">
                  <a:latin typeface="Segoe UI Semilight" panose="020B0402040204020203" pitchFamily="34" charset="0"/>
                  <a:cs typeface="Segoe UI Semilight" panose="020B0402040204020203" pitchFamily="34" charset="0"/>
                </a:rPr>
                <a:t>97%</a:t>
              </a:r>
              <a:endParaRPr lang="en-US" sz="1600" baseline="30000" dirty="0">
                <a:latin typeface="Segoe UI Semilight" panose="020B0402040204020203" pitchFamily="34" charset="0"/>
                <a:cs typeface="Segoe UI Semilight" panose="020B0402040204020203" pitchFamily="34" charset="0"/>
              </a:endParaRPr>
            </a:p>
          </p:txBody>
        </p:sp>
        <p:sp>
          <p:nvSpPr>
            <p:cNvPr id="23" name="TextBox 22">
              <a:extLst>
                <a:ext uri="{FF2B5EF4-FFF2-40B4-BE49-F238E27FC236}">
                  <a16:creationId xmlns:a16="http://schemas.microsoft.com/office/drawing/2014/main" id="{005110A0-562C-8BB0-0832-B9BDBBF4C294}"/>
                </a:ext>
              </a:extLst>
            </p:cNvPr>
            <p:cNvSpPr txBox="1"/>
            <p:nvPr/>
          </p:nvSpPr>
          <p:spPr>
            <a:xfrm>
              <a:off x="9452004" y="5119780"/>
              <a:ext cx="561372" cy="338554"/>
            </a:xfrm>
            <a:prstGeom prst="rect">
              <a:avLst/>
            </a:prstGeom>
            <a:noFill/>
          </p:spPr>
          <p:txBody>
            <a:bodyPr wrap="none" rtlCol="0">
              <a:spAutoFit/>
            </a:bodyPr>
            <a:lstStyle/>
            <a:p>
              <a:r>
                <a:rPr lang="en-US" sz="1600" dirty="0">
                  <a:latin typeface="Segoe UI Semilight" panose="020B0402040204020203" pitchFamily="34" charset="0"/>
                  <a:cs typeface="Segoe UI Semilight" panose="020B0402040204020203" pitchFamily="34" charset="0"/>
                </a:rPr>
                <a:t>87%</a:t>
              </a:r>
              <a:endParaRPr lang="en-US" sz="1600" baseline="30000" dirty="0">
                <a:latin typeface="Segoe UI Semilight" panose="020B0402040204020203" pitchFamily="34" charset="0"/>
                <a:cs typeface="Segoe UI Semilight" panose="020B0402040204020203" pitchFamily="34" charset="0"/>
              </a:endParaRPr>
            </a:p>
          </p:txBody>
        </p:sp>
        <p:sp>
          <p:nvSpPr>
            <p:cNvPr id="26" name="TextBox 25">
              <a:extLst>
                <a:ext uri="{FF2B5EF4-FFF2-40B4-BE49-F238E27FC236}">
                  <a16:creationId xmlns:a16="http://schemas.microsoft.com/office/drawing/2014/main" id="{E9D0AB22-0CD4-C8A5-2CF9-8E1F64A3914A}"/>
                </a:ext>
              </a:extLst>
            </p:cNvPr>
            <p:cNvSpPr txBox="1"/>
            <p:nvPr/>
          </p:nvSpPr>
          <p:spPr>
            <a:xfrm>
              <a:off x="9643521" y="4027148"/>
              <a:ext cx="534121" cy="338554"/>
            </a:xfrm>
            <a:prstGeom prst="rect">
              <a:avLst/>
            </a:prstGeom>
            <a:noFill/>
          </p:spPr>
          <p:txBody>
            <a:bodyPr wrap="none" rtlCol="0">
              <a:spAutoFit/>
            </a:bodyPr>
            <a:lstStyle/>
            <a:p>
              <a:r>
                <a:rPr lang="en-US" sz="1600" dirty="0">
                  <a:latin typeface="Segoe UI Semilight" panose="020B0402040204020203" pitchFamily="34" charset="0"/>
                  <a:cs typeface="Segoe UI Semilight" panose="020B0402040204020203" pitchFamily="34" charset="0"/>
                </a:rPr>
                <a:t>91%</a:t>
              </a:r>
              <a:endParaRPr lang="en-US" sz="1600" baseline="30000" dirty="0">
                <a:latin typeface="Segoe UI Semilight" panose="020B0402040204020203" pitchFamily="34" charset="0"/>
                <a:cs typeface="Segoe UI Semilight" panose="020B0402040204020203" pitchFamily="34" charset="0"/>
              </a:endParaRPr>
            </a:p>
          </p:txBody>
        </p:sp>
      </p:grpSp>
      <p:grpSp>
        <p:nvGrpSpPr>
          <p:cNvPr id="27" name="Group 26">
            <a:extLst>
              <a:ext uri="{FF2B5EF4-FFF2-40B4-BE49-F238E27FC236}">
                <a16:creationId xmlns:a16="http://schemas.microsoft.com/office/drawing/2014/main" id="{2FF30081-8493-229C-AAC3-26ED43F6ACB9}"/>
              </a:ext>
            </a:extLst>
          </p:cNvPr>
          <p:cNvGrpSpPr/>
          <p:nvPr/>
        </p:nvGrpSpPr>
        <p:grpSpPr>
          <a:xfrm>
            <a:off x="4859088" y="6012737"/>
            <a:ext cx="2473824" cy="313017"/>
            <a:chOff x="8395499" y="6012737"/>
            <a:chExt cx="2473824" cy="313017"/>
          </a:xfrm>
        </p:grpSpPr>
        <p:grpSp>
          <p:nvGrpSpPr>
            <p:cNvPr id="28" name="Group 27">
              <a:extLst>
                <a:ext uri="{FF2B5EF4-FFF2-40B4-BE49-F238E27FC236}">
                  <a16:creationId xmlns:a16="http://schemas.microsoft.com/office/drawing/2014/main" id="{15573712-58B1-275A-34C3-64410424E43F}"/>
                </a:ext>
              </a:extLst>
            </p:cNvPr>
            <p:cNvGrpSpPr/>
            <p:nvPr/>
          </p:nvGrpSpPr>
          <p:grpSpPr>
            <a:xfrm>
              <a:off x="8395499" y="6012737"/>
              <a:ext cx="753492" cy="307777"/>
              <a:chOff x="8395499" y="6012737"/>
              <a:chExt cx="753492" cy="307777"/>
            </a:xfrm>
          </p:grpSpPr>
          <p:sp>
            <p:nvSpPr>
              <p:cNvPr id="33" name="TextBox 32">
                <a:extLst>
                  <a:ext uri="{FF2B5EF4-FFF2-40B4-BE49-F238E27FC236}">
                    <a16:creationId xmlns:a16="http://schemas.microsoft.com/office/drawing/2014/main" id="{5D464711-4DB5-FA3C-5DB8-5FB6AEBDC790}"/>
                  </a:ext>
                </a:extLst>
              </p:cNvPr>
              <p:cNvSpPr txBox="1"/>
              <p:nvPr/>
            </p:nvSpPr>
            <p:spPr>
              <a:xfrm>
                <a:off x="8503430" y="6012737"/>
                <a:ext cx="645561"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Agree</a:t>
                </a:r>
              </a:p>
            </p:txBody>
          </p:sp>
          <p:sp>
            <p:nvSpPr>
              <p:cNvPr id="34" name="Rectangle 33">
                <a:extLst>
                  <a:ext uri="{FF2B5EF4-FFF2-40B4-BE49-F238E27FC236}">
                    <a16:creationId xmlns:a16="http://schemas.microsoft.com/office/drawing/2014/main" id="{647130C7-30B0-B8D0-559C-1F7CBB6162B4}"/>
                  </a:ext>
                </a:extLst>
              </p:cNvPr>
              <p:cNvSpPr/>
              <p:nvPr/>
            </p:nvSpPr>
            <p:spPr>
              <a:xfrm>
                <a:off x="8395499"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29" name="Group 28">
              <a:extLst>
                <a:ext uri="{FF2B5EF4-FFF2-40B4-BE49-F238E27FC236}">
                  <a16:creationId xmlns:a16="http://schemas.microsoft.com/office/drawing/2014/main" id="{5AC24D80-D690-1069-FAF7-B541A8F7B4BB}"/>
                </a:ext>
              </a:extLst>
            </p:cNvPr>
            <p:cNvGrpSpPr/>
            <p:nvPr/>
          </p:nvGrpSpPr>
          <p:grpSpPr>
            <a:xfrm>
              <a:off x="9398455" y="6017977"/>
              <a:ext cx="1470868" cy="307777"/>
              <a:chOff x="9398455" y="6017977"/>
              <a:chExt cx="1470868" cy="307777"/>
            </a:xfrm>
          </p:grpSpPr>
          <p:sp>
            <p:nvSpPr>
              <p:cNvPr id="30" name="TextBox 29">
                <a:extLst>
                  <a:ext uri="{FF2B5EF4-FFF2-40B4-BE49-F238E27FC236}">
                    <a16:creationId xmlns:a16="http://schemas.microsoft.com/office/drawing/2014/main" id="{343ECE62-056E-4EB7-73E3-164588DF566E}"/>
                  </a:ext>
                </a:extLst>
              </p:cNvPr>
              <p:cNvSpPr txBox="1"/>
              <p:nvPr/>
            </p:nvSpPr>
            <p:spPr>
              <a:xfrm>
                <a:off x="9506386" y="6017977"/>
                <a:ext cx="136293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Agree strongly </a:t>
                </a:r>
              </a:p>
            </p:txBody>
          </p:sp>
          <p:sp>
            <p:nvSpPr>
              <p:cNvPr id="32" name="Rectangle 31">
                <a:extLst>
                  <a:ext uri="{FF2B5EF4-FFF2-40B4-BE49-F238E27FC236}">
                    <a16:creationId xmlns:a16="http://schemas.microsoft.com/office/drawing/2014/main" id="{96978F28-6D43-40D6-FB76-088F0F7D10D5}"/>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spTree>
    <p:extLst>
      <p:ext uri="{BB962C8B-B14F-4D97-AF65-F5344CB8AC3E}">
        <p14:creationId xmlns:p14="http://schemas.microsoft.com/office/powerpoint/2010/main" val="251386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02EB6943-453C-4CB2-95AF-9F47598391E5}"/>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2684FA28-83F1-4439-B004-337C7245C4BE}"/>
              </a:ext>
            </a:extLst>
          </p:cNvPr>
          <p:cNvSpPr/>
          <p:nvPr/>
        </p:nvSpPr>
        <p:spPr>
          <a:xfrm>
            <a:off x="464506"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Semilight" panose="020B0402040204020203" pitchFamily="34" charset="0"/>
                <a:cs typeface="Segoe UI Semilight" panose="020B0402040204020203" pitchFamily="34" charset="0"/>
              </a:rPr>
              <a:t>.</a:t>
            </a: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14</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 name="TextBox 2">
            <a:extLst>
              <a:ext uri="{FF2B5EF4-FFF2-40B4-BE49-F238E27FC236}">
                <a16:creationId xmlns:a16="http://schemas.microsoft.com/office/drawing/2014/main" id="{4D57EAC5-8FEF-4529-9949-BFCB36745BCD}"/>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Q8(a): As a resident of Powell, how satisfied are you with each of the following?</a:t>
            </a: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1927140505"/>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4672956" y="5077452"/>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3%</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762000" y="2508738"/>
            <a:ext cx="19050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79%</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555898" y="1964994"/>
            <a:ext cx="3239831"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Powell Police</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768950" y="4001742"/>
            <a:ext cx="1182855"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18%</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3834756" y="5632938"/>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&lt;1%</a:t>
            </a:r>
            <a:endParaRPr lang="en-US" sz="1500" baseline="30000" dirty="0">
              <a:latin typeface="Segoe UI Semilight" panose="020B0402040204020203" pitchFamily="34" charset="0"/>
              <a:cs typeface="Segoe UI Semilight" panose="020B0402040204020203" pitchFamily="34" charset="0"/>
            </a:endParaRPr>
          </a:p>
        </p:txBody>
      </p:sp>
      <p:cxnSp>
        <p:nvCxnSpPr>
          <p:cNvPr id="58" name="Straight Connector 57">
            <a:extLst>
              <a:ext uri="{FF2B5EF4-FFF2-40B4-BE49-F238E27FC236}">
                <a16:creationId xmlns:a16="http://schemas.microsoft.com/office/drawing/2014/main" id="{8DFA4C51-80D1-421E-BE17-BD4B09B8E48D}"/>
              </a:ext>
            </a:extLst>
          </p:cNvPr>
          <p:cNvCxnSpPr>
            <a:cxnSpLocks/>
          </p:cNvCxnSpPr>
          <p:nvPr/>
        </p:nvCxnSpPr>
        <p:spPr>
          <a:xfrm flipH="1">
            <a:off x="4336739" y="5251938"/>
            <a:ext cx="358633"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6DA296CD-8FCF-415C-84D1-AFFC8ED49B8C}"/>
              </a:ext>
            </a:extLst>
          </p:cNvPr>
          <p:cNvSpPr txBox="1"/>
          <p:nvPr/>
        </p:nvSpPr>
        <p:spPr>
          <a:xfrm>
            <a:off x="3745903" y="3575538"/>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97%</a:t>
            </a:r>
          </a:p>
        </p:txBody>
      </p:sp>
      <p:grpSp>
        <p:nvGrpSpPr>
          <p:cNvPr id="84" name="Group 83">
            <a:extLst>
              <a:ext uri="{FF2B5EF4-FFF2-40B4-BE49-F238E27FC236}">
                <a16:creationId xmlns:a16="http://schemas.microsoft.com/office/drawing/2014/main" id="{BCD69E0A-9547-41B9-BE47-10BB60A0F1C4}"/>
              </a:ext>
            </a:extLst>
          </p:cNvPr>
          <p:cNvGrpSpPr/>
          <p:nvPr/>
        </p:nvGrpSpPr>
        <p:grpSpPr>
          <a:xfrm>
            <a:off x="7454537" y="6012737"/>
            <a:ext cx="3253525" cy="313017"/>
            <a:chOff x="7454537" y="6012737"/>
            <a:chExt cx="3253525" cy="313017"/>
          </a:xfrm>
        </p:grpSpPr>
        <p:grpSp>
          <p:nvGrpSpPr>
            <p:cNvPr id="85" name="Group 84">
              <a:extLst>
                <a:ext uri="{FF2B5EF4-FFF2-40B4-BE49-F238E27FC236}">
                  <a16:creationId xmlns:a16="http://schemas.microsoft.com/office/drawing/2014/main" id="{6DD4A4AB-ECE4-4E4F-B366-C6D61D8D7B4F}"/>
                </a:ext>
              </a:extLst>
            </p:cNvPr>
            <p:cNvGrpSpPr/>
            <p:nvPr/>
          </p:nvGrpSpPr>
          <p:grpSpPr>
            <a:xfrm>
              <a:off x="7454537" y="6012737"/>
              <a:ext cx="1776978" cy="307777"/>
              <a:chOff x="7454537" y="6012737"/>
              <a:chExt cx="1776978" cy="307777"/>
            </a:xfrm>
          </p:grpSpPr>
          <p:sp>
            <p:nvSpPr>
              <p:cNvPr id="97" name="TextBox 96">
                <a:extLst>
                  <a:ext uri="{FF2B5EF4-FFF2-40B4-BE49-F238E27FC236}">
                    <a16:creationId xmlns:a16="http://schemas.microsoft.com/office/drawing/2014/main" id="{F5C77BC5-1369-4105-AC3E-4EF101311799}"/>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98" name="Rectangle 97">
                <a:extLst>
                  <a:ext uri="{FF2B5EF4-FFF2-40B4-BE49-F238E27FC236}">
                    <a16:creationId xmlns:a16="http://schemas.microsoft.com/office/drawing/2014/main" id="{13568154-1F64-48B0-9773-4935A06E22FD}"/>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94" name="Group 93">
              <a:extLst>
                <a:ext uri="{FF2B5EF4-FFF2-40B4-BE49-F238E27FC236}">
                  <a16:creationId xmlns:a16="http://schemas.microsoft.com/office/drawing/2014/main" id="{1627BF04-FA1D-4276-A634-11D283B4D0CB}"/>
                </a:ext>
              </a:extLst>
            </p:cNvPr>
            <p:cNvGrpSpPr/>
            <p:nvPr/>
          </p:nvGrpSpPr>
          <p:grpSpPr>
            <a:xfrm>
              <a:off x="9398455" y="6017977"/>
              <a:ext cx="1309607" cy="307777"/>
              <a:chOff x="9398455" y="6017977"/>
              <a:chExt cx="1309607" cy="307777"/>
            </a:xfrm>
          </p:grpSpPr>
          <p:sp>
            <p:nvSpPr>
              <p:cNvPr id="95" name="TextBox 94">
                <a:extLst>
                  <a:ext uri="{FF2B5EF4-FFF2-40B4-BE49-F238E27FC236}">
                    <a16:creationId xmlns:a16="http://schemas.microsoft.com/office/drawing/2014/main" id="{70E06BC6-8492-446A-9CFE-869FF72AEE69}"/>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96" name="Rectangle 95">
                <a:extLst>
                  <a:ext uri="{FF2B5EF4-FFF2-40B4-BE49-F238E27FC236}">
                    <a16:creationId xmlns:a16="http://schemas.microsoft.com/office/drawing/2014/main" id="{22940D60-0F86-424D-836E-42EFFE55A69D}"/>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grpSp>
        <p:nvGrpSpPr>
          <p:cNvPr id="4" name="Group 3">
            <a:extLst>
              <a:ext uri="{FF2B5EF4-FFF2-40B4-BE49-F238E27FC236}">
                <a16:creationId xmlns:a16="http://schemas.microsoft.com/office/drawing/2014/main" id="{514A8B33-78DE-423E-B52E-AEF543E5E63B}"/>
              </a:ext>
            </a:extLst>
          </p:cNvPr>
          <p:cNvGrpSpPr/>
          <p:nvPr/>
        </p:nvGrpSpPr>
        <p:grpSpPr>
          <a:xfrm>
            <a:off x="7313828" y="1957252"/>
            <a:ext cx="4237218" cy="3836818"/>
            <a:chOff x="7313828" y="1957252"/>
            <a:chExt cx="4237218" cy="3836818"/>
          </a:xfrm>
        </p:grpSpPr>
        <p:graphicFrame>
          <p:nvGraphicFramePr>
            <p:cNvPr id="107" name="Chart 106">
              <a:extLst>
                <a:ext uri="{FF2B5EF4-FFF2-40B4-BE49-F238E27FC236}">
                  <a16:creationId xmlns:a16="http://schemas.microsoft.com/office/drawing/2014/main" id="{C1FD94B0-2B4D-408D-899A-93762AA31776}"/>
                </a:ext>
              </a:extLst>
            </p:cNvPr>
            <p:cNvGraphicFramePr/>
            <p:nvPr>
              <p:extLst>
                <p:ext uri="{D42A27DB-BD31-4B8C-83A1-F6EECF244321}">
                  <p14:modId xmlns:p14="http://schemas.microsoft.com/office/powerpoint/2010/main" val="4271009686"/>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ED9758E2-BC3E-418C-B7C4-EC1D4A5D2799}"/>
                </a:ext>
              </a:extLst>
            </p:cNvPr>
            <p:cNvGrpSpPr/>
            <p:nvPr/>
          </p:nvGrpSpPr>
          <p:grpSpPr>
            <a:xfrm>
              <a:off x="10771910" y="2128005"/>
              <a:ext cx="779136" cy="3495297"/>
              <a:chOff x="10771910" y="2128005"/>
              <a:chExt cx="779136" cy="3495297"/>
            </a:xfrm>
          </p:grpSpPr>
          <p:sp>
            <p:nvSpPr>
              <p:cNvPr id="108" name="TextBox 107">
                <a:extLst>
                  <a:ext uri="{FF2B5EF4-FFF2-40B4-BE49-F238E27FC236}">
                    <a16:creationId xmlns:a16="http://schemas.microsoft.com/office/drawing/2014/main" id="{6E4B8AF7-070A-418F-882A-C83DCF0B1777}"/>
                  </a:ext>
                </a:extLst>
              </p:cNvPr>
              <p:cNvSpPr txBox="1"/>
              <p:nvPr/>
            </p:nvSpPr>
            <p:spPr>
              <a:xfrm>
                <a:off x="10940423" y="290694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98%</a:t>
                </a:r>
              </a:p>
            </p:txBody>
          </p:sp>
          <p:sp>
            <p:nvSpPr>
              <p:cNvPr id="113" name="TextBox 112">
                <a:extLst>
                  <a:ext uri="{FF2B5EF4-FFF2-40B4-BE49-F238E27FC236}">
                    <a16:creationId xmlns:a16="http://schemas.microsoft.com/office/drawing/2014/main" id="{39E732F8-8B8B-47E7-A10C-1084746C150F}"/>
                  </a:ext>
                </a:extLst>
              </p:cNvPr>
              <p:cNvSpPr txBox="1"/>
              <p:nvPr/>
            </p:nvSpPr>
            <p:spPr>
              <a:xfrm>
                <a:off x="10882745" y="5300137"/>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96%</a:t>
                </a:r>
              </a:p>
            </p:txBody>
          </p:sp>
          <p:sp>
            <p:nvSpPr>
              <p:cNvPr id="115" name="TextBox 114">
                <a:extLst>
                  <a:ext uri="{FF2B5EF4-FFF2-40B4-BE49-F238E27FC236}">
                    <a16:creationId xmlns:a16="http://schemas.microsoft.com/office/drawing/2014/main" id="{8818C154-6942-445E-BE45-119991408A5B}"/>
                  </a:ext>
                </a:extLst>
              </p:cNvPr>
              <p:cNvSpPr txBox="1"/>
              <p:nvPr/>
            </p:nvSpPr>
            <p:spPr>
              <a:xfrm>
                <a:off x="10865812" y="4903639"/>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96%</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10848110" y="3320227"/>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95%</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10771910" y="3715435"/>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93%</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10822043" y="4096435"/>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94%</a:t>
                </a:r>
              </a:p>
            </p:txBody>
          </p:sp>
          <p:sp>
            <p:nvSpPr>
              <p:cNvPr id="53" name="TextBox 52">
                <a:extLst>
                  <a:ext uri="{FF2B5EF4-FFF2-40B4-BE49-F238E27FC236}">
                    <a16:creationId xmlns:a16="http://schemas.microsoft.com/office/drawing/2014/main" id="{1069AB7C-49B5-4BDB-AE43-2E5046043D79}"/>
                  </a:ext>
                </a:extLst>
              </p:cNvPr>
              <p:cNvSpPr txBox="1"/>
              <p:nvPr/>
            </p:nvSpPr>
            <p:spPr>
              <a:xfrm>
                <a:off x="11010513" y="4507141"/>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99%</a:t>
                </a:r>
              </a:p>
            </p:txBody>
          </p:sp>
          <p:sp>
            <p:nvSpPr>
              <p:cNvPr id="32" name="TextBox 31">
                <a:extLst>
                  <a:ext uri="{FF2B5EF4-FFF2-40B4-BE49-F238E27FC236}">
                    <a16:creationId xmlns:a16="http://schemas.microsoft.com/office/drawing/2014/main" id="{773331B2-09E7-266F-34DD-EEBF17F8FCFD}"/>
                  </a:ext>
                </a:extLst>
              </p:cNvPr>
              <p:cNvSpPr txBox="1"/>
              <p:nvPr/>
            </p:nvSpPr>
            <p:spPr>
              <a:xfrm>
                <a:off x="10929176" y="2128005"/>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97%</a:t>
                </a:r>
              </a:p>
            </p:txBody>
          </p:sp>
          <p:sp>
            <p:nvSpPr>
              <p:cNvPr id="5" name="TextBox 4">
                <a:extLst>
                  <a:ext uri="{FF2B5EF4-FFF2-40B4-BE49-F238E27FC236}">
                    <a16:creationId xmlns:a16="http://schemas.microsoft.com/office/drawing/2014/main" id="{E0D9C9EC-F1EE-44F5-2C08-B2728EC09EC2}"/>
                  </a:ext>
                </a:extLst>
              </p:cNvPr>
              <p:cNvSpPr txBox="1"/>
              <p:nvPr/>
            </p:nvSpPr>
            <p:spPr>
              <a:xfrm>
                <a:off x="10972800" y="252594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99%</a:t>
                </a:r>
              </a:p>
            </p:txBody>
          </p:sp>
        </p:grpSp>
      </p:grpSp>
      <p:sp>
        <p:nvSpPr>
          <p:cNvPr id="91" name="TextBox 90">
            <a:extLst>
              <a:ext uri="{FF2B5EF4-FFF2-40B4-BE49-F238E27FC236}">
                <a16:creationId xmlns:a16="http://schemas.microsoft.com/office/drawing/2014/main" id="{5B82DE5D-F4B4-4C81-B8D5-3CECA44FAE40}"/>
              </a:ext>
            </a:extLst>
          </p:cNvPr>
          <p:cNvSpPr txBox="1"/>
          <p:nvPr/>
        </p:nvSpPr>
        <p:spPr>
          <a:xfrm>
            <a:off x="937550" y="499430"/>
            <a:ext cx="10335904" cy="846386"/>
          </a:xfrm>
          <a:prstGeom prst="rect">
            <a:avLst/>
          </a:prstGeom>
          <a:noFill/>
        </p:spPr>
        <p:txBody>
          <a:bodyPr wrap="square" rtlCol="0">
            <a:spAutoFit/>
          </a:bodyPr>
          <a:lstStyle/>
          <a:p>
            <a:pPr algn="ctr" eaLnBrk="0"/>
            <a:r>
              <a:rPr lang="en-US" sz="2450" dirty="0">
                <a:latin typeface="Segoe UI Semilight" panose="020B0402040204020203" pitchFamily="34" charset="0"/>
                <a:cs typeface="Segoe UI Semilight" panose="020B0402040204020203" pitchFamily="34" charset="0"/>
              </a:rPr>
              <a:t>Powell’s police are held in high regard by almost every resident ...</a:t>
            </a:r>
          </a:p>
          <a:p>
            <a:pPr algn="ctr" eaLnBrk="0"/>
            <a:r>
              <a:rPr lang="en-US" sz="2450" dirty="0">
                <a:latin typeface="Segoe UI Semilight" panose="020B0402040204020203" pitchFamily="34" charset="0"/>
                <a:cs typeface="Segoe UI Semilight" panose="020B0402040204020203" pitchFamily="34" charset="0"/>
              </a:rPr>
              <a:t>… as they have been for years.</a:t>
            </a:r>
          </a:p>
        </p:txBody>
      </p:sp>
      <p:sp>
        <p:nvSpPr>
          <p:cNvPr id="88" name="TextBox 87">
            <a:extLst>
              <a:ext uri="{FF2B5EF4-FFF2-40B4-BE49-F238E27FC236}">
                <a16:creationId xmlns:a16="http://schemas.microsoft.com/office/drawing/2014/main" id="{54886ED8-6019-4B04-8B5B-93339E6BEDAE}"/>
              </a:ext>
            </a:extLst>
          </p:cNvPr>
          <p:cNvSpPr txBox="1"/>
          <p:nvPr/>
        </p:nvSpPr>
        <p:spPr>
          <a:xfrm>
            <a:off x="60731" y="-242219"/>
            <a:ext cx="548869" cy="577979"/>
          </a:xfrm>
          <a:prstGeom prst="rect">
            <a:avLst/>
          </a:prstGeom>
          <a:noFill/>
        </p:spPr>
        <p:txBody>
          <a:bodyPr wrap="square" rtlCol="0">
            <a:spAutoFit/>
          </a:bodyPr>
          <a:lstStyle/>
          <a:p>
            <a:pPr marL="0" lvl="1" algn="ctr"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r>
              <a:rPr lang="en-US" sz="4800" dirty="0">
                <a:solidFill>
                  <a:srgbClr val="547FA4"/>
                </a:solidFill>
                <a:latin typeface="Segoe UI Semilight" panose="020B0402040204020203" pitchFamily="34" charset="0"/>
                <a:cs typeface="Segoe UI Semilight" panose="020B0402040204020203" pitchFamily="34" charset="0"/>
              </a:rPr>
              <a:t>.</a:t>
            </a:r>
          </a:p>
        </p:txBody>
      </p:sp>
      <p:cxnSp>
        <p:nvCxnSpPr>
          <p:cNvPr id="6" name="Straight Connector 5">
            <a:extLst>
              <a:ext uri="{FF2B5EF4-FFF2-40B4-BE49-F238E27FC236}">
                <a16:creationId xmlns:a16="http://schemas.microsoft.com/office/drawing/2014/main" id="{D3926BD8-A3C9-52D2-A6CE-3194B038C7C2}"/>
              </a:ext>
            </a:extLst>
          </p:cNvPr>
          <p:cNvCxnSpPr>
            <a:cxnSpLocks/>
          </p:cNvCxnSpPr>
          <p:nvPr/>
        </p:nvCxnSpPr>
        <p:spPr>
          <a:xfrm flipH="1" flipV="1">
            <a:off x="4213291" y="5359609"/>
            <a:ext cx="184007" cy="248257"/>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7" name="Group 6">
            <a:extLst>
              <a:ext uri="{FF2B5EF4-FFF2-40B4-BE49-F238E27FC236}">
                <a16:creationId xmlns:a16="http://schemas.microsoft.com/office/drawing/2014/main" id="{00B4E7F7-598A-0955-7DE4-D8FAF804D29A}"/>
              </a:ext>
            </a:extLst>
          </p:cNvPr>
          <p:cNvGrpSpPr/>
          <p:nvPr/>
        </p:nvGrpSpPr>
        <p:grpSpPr>
          <a:xfrm>
            <a:off x="6793992" y="2133600"/>
            <a:ext cx="595237" cy="3465576"/>
            <a:chOff x="6781800" y="2136648"/>
            <a:chExt cx="595237" cy="3465576"/>
          </a:xfrm>
        </p:grpSpPr>
        <p:sp>
          <p:nvSpPr>
            <p:cNvPr id="8" name="TextBox 7">
              <a:extLst>
                <a:ext uri="{FF2B5EF4-FFF2-40B4-BE49-F238E27FC236}">
                  <a16:creationId xmlns:a16="http://schemas.microsoft.com/office/drawing/2014/main" id="{0337187F-20FB-7269-5DCE-1621D8FDC31C}"/>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11" name="TextBox 10">
              <a:extLst>
                <a:ext uri="{FF2B5EF4-FFF2-40B4-BE49-F238E27FC236}">
                  <a16:creationId xmlns:a16="http://schemas.microsoft.com/office/drawing/2014/main" id="{9BAB5F3D-46EE-836E-9671-1D948CB51F33}"/>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12" name="TextBox 11">
              <a:extLst>
                <a:ext uri="{FF2B5EF4-FFF2-40B4-BE49-F238E27FC236}">
                  <a16:creationId xmlns:a16="http://schemas.microsoft.com/office/drawing/2014/main" id="{6ECCC244-7A32-B29B-65CC-A5FE1266E404}"/>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13" name="TextBox 12">
              <a:extLst>
                <a:ext uri="{FF2B5EF4-FFF2-40B4-BE49-F238E27FC236}">
                  <a16:creationId xmlns:a16="http://schemas.microsoft.com/office/drawing/2014/main" id="{118AB54C-6026-D2F9-A7C2-D7946F3AC5F3}"/>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14" name="TextBox 13">
              <a:extLst>
                <a:ext uri="{FF2B5EF4-FFF2-40B4-BE49-F238E27FC236}">
                  <a16:creationId xmlns:a16="http://schemas.microsoft.com/office/drawing/2014/main" id="{1474B1C7-1E19-4C39-2F6A-A588EEACEC1A}"/>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16" name="TextBox 15">
              <a:extLst>
                <a:ext uri="{FF2B5EF4-FFF2-40B4-BE49-F238E27FC236}">
                  <a16:creationId xmlns:a16="http://schemas.microsoft.com/office/drawing/2014/main" id="{C8ECD1D8-6A6E-D6D7-BC07-1F882B4A3C20}"/>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21" name="TextBox 20">
              <a:extLst>
                <a:ext uri="{FF2B5EF4-FFF2-40B4-BE49-F238E27FC236}">
                  <a16:creationId xmlns:a16="http://schemas.microsoft.com/office/drawing/2014/main" id="{173D6136-13F4-6EFB-63A6-859A26BC15A7}"/>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23" name="TextBox 22">
              <a:extLst>
                <a:ext uri="{FF2B5EF4-FFF2-40B4-BE49-F238E27FC236}">
                  <a16:creationId xmlns:a16="http://schemas.microsoft.com/office/drawing/2014/main" id="{281EB6DC-432E-CFC0-2668-33801BBB751E}"/>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24" name="TextBox 23">
              <a:extLst>
                <a:ext uri="{FF2B5EF4-FFF2-40B4-BE49-F238E27FC236}">
                  <a16:creationId xmlns:a16="http://schemas.microsoft.com/office/drawing/2014/main" id="{C9E19CDF-32BC-690E-E607-A0FEDC2697EC}"/>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25" name="Group 24">
            <a:extLst>
              <a:ext uri="{FF2B5EF4-FFF2-40B4-BE49-F238E27FC236}">
                <a16:creationId xmlns:a16="http://schemas.microsoft.com/office/drawing/2014/main" id="{0E2EDC7C-1A19-512C-1923-11FE91792C6D}"/>
              </a:ext>
            </a:extLst>
          </p:cNvPr>
          <p:cNvGrpSpPr/>
          <p:nvPr/>
        </p:nvGrpSpPr>
        <p:grpSpPr>
          <a:xfrm>
            <a:off x="6787781" y="2133600"/>
            <a:ext cx="601448" cy="3465576"/>
            <a:chOff x="6775589" y="2136648"/>
            <a:chExt cx="601448" cy="3465576"/>
          </a:xfrm>
        </p:grpSpPr>
        <p:sp>
          <p:nvSpPr>
            <p:cNvPr id="26" name="TextBox 25">
              <a:extLst>
                <a:ext uri="{FF2B5EF4-FFF2-40B4-BE49-F238E27FC236}">
                  <a16:creationId xmlns:a16="http://schemas.microsoft.com/office/drawing/2014/main" id="{B456B793-85D8-1C22-CF29-33AAD6E08F4A}"/>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27" name="TextBox 26">
              <a:extLst>
                <a:ext uri="{FF2B5EF4-FFF2-40B4-BE49-F238E27FC236}">
                  <a16:creationId xmlns:a16="http://schemas.microsoft.com/office/drawing/2014/main" id="{43F29EBD-0B91-1789-8C1F-7555562BB37C}"/>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28" name="TextBox 27">
              <a:extLst>
                <a:ext uri="{FF2B5EF4-FFF2-40B4-BE49-F238E27FC236}">
                  <a16:creationId xmlns:a16="http://schemas.microsoft.com/office/drawing/2014/main" id="{73085566-7BAE-D67D-416B-630F77DA63FE}"/>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29" name="TextBox 28">
              <a:extLst>
                <a:ext uri="{FF2B5EF4-FFF2-40B4-BE49-F238E27FC236}">
                  <a16:creationId xmlns:a16="http://schemas.microsoft.com/office/drawing/2014/main" id="{32F17697-4E76-1DAE-E163-1D91CF506F26}"/>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30" name="TextBox 29">
              <a:extLst>
                <a:ext uri="{FF2B5EF4-FFF2-40B4-BE49-F238E27FC236}">
                  <a16:creationId xmlns:a16="http://schemas.microsoft.com/office/drawing/2014/main" id="{0DA81152-B4E7-6646-75C8-78EDDA2F64FA}"/>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31" name="TextBox 30">
              <a:extLst>
                <a:ext uri="{FF2B5EF4-FFF2-40B4-BE49-F238E27FC236}">
                  <a16:creationId xmlns:a16="http://schemas.microsoft.com/office/drawing/2014/main" id="{53BA67D2-C7E8-84F9-6B2E-05D26C2AE67C}"/>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51" name="TextBox 50">
              <a:extLst>
                <a:ext uri="{FF2B5EF4-FFF2-40B4-BE49-F238E27FC236}">
                  <a16:creationId xmlns:a16="http://schemas.microsoft.com/office/drawing/2014/main" id="{0849C490-277F-ED81-898D-1F8FACB7A0D5}"/>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52" name="TextBox 51">
              <a:extLst>
                <a:ext uri="{FF2B5EF4-FFF2-40B4-BE49-F238E27FC236}">
                  <a16:creationId xmlns:a16="http://schemas.microsoft.com/office/drawing/2014/main" id="{87221A41-232B-3350-DEA2-F47D3FE0318E}"/>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4" name="TextBox 53">
              <a:extLst>
                <a:ext uri="{FF2B5EF4-FFF2-40B4-BE49-F238E27FC236}">
                  <a16:creationId xmlns:a16="http://schemas.microsoft.com/office/drawing/2014/main" id="{CD7877E2-9DEA-C929-243A-B1E6EEB49A29}"/>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Tree>
    <p:extLst>
      <p:ext uri="{BB962C8B-B14F-4D97-AF65-F5344CB8AC3E}">
        <p14:creationId xmlns:p14="http://schemas.microsoft.com/office/powerpoint/2010/main" val="41153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xEl>
                                              <p:pRg st="1" end="1"/>
                                            </p:txEl>
                                          </p:spTgt>
                                        </p:tgtEl>
                                        <p:attrNameLst>
                                          <p:attrName>style.visibility</p:attrName>
                                        </p:attrNameLst>
                                      </p:cBhvr>
                                      <p:to>
                                        <p:strVal val="visible"/>
                                      </p:to>
                                    </p:set>
                                    <p:animEffect transition="in" filter="fade">
                                      <p:cBhvr>
                                        <p:cTn id="7" dur="250"/>
                                        <p:tgtEl>
                                          <p:spTgt spid="9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under a tree&#10;&#10;AI-generated content may be incorrect.">
            <a:extLst>
              <a:ext uri="{FF2B5EF4-FFF2-40B4-BE49-F238E27FC236}">
                <a16:creationId xmlns:a16="http://schemas.microsoft.com/office/drawing/2014/main" id="{3883C6E2-36D1-ED21-A335-69BAF570D870}"/>
              </a:ext>
            </a:extLst>
          </p:cNvPr>
          <p:cNvPicPr>
            <a:picLocks noChangeAspect="1"/>
          </p:cNvPicPr>
          <p:nvPr/>
        </p:nvPicPr>
        <p:blipFill>
          <a:blip r:embed="rId3">
            <a:extLst>
              <a:ext uri="{BEBA8EAE-BF5A-486C-A8C5-ECC9F3942E4B}">
                <a14:imgProps xmlns:a14="http://schemas.microsoft.com/office/drawing/2010/main">
                  <a14:imgLayer r:embed="rId4">
                    <a14:imgEffect>
                      <a14:saturation sat="108000"/>
                    </a14:imgEffect>
                    <a14:imgEffect>
                      <a14:brightnessContrast bright="11000"/>
                    </a14:imgEffect>
                  </a14:imgLayer>
                </a14:imgProps>
              </a:ext>
              <a:ext uri="{28A0092B-C50C-407E-A947-70E740481C1C}">
                <a14:useLocalDpi xmlns:a14="http://schemas.microsoft.com/office/drawing/2010/main" val="0"/>
              </a:ext>
            </a:extLst>
          </a:blip>
          <a:stretch>
            <a:fillRect/>
          </a:stretch>
        </p:blipFill>
        <p:spPr>
          <a:xfrm>
            <a:off x="-381000" y="-2082800"/>
            <a:ext cx="13411200" cy="8940800"/>
          </a:xfrm>
          <a:prstGeom prst="rect">
            <a:avLst/>
          </a:prstGeom>
        </p:spPr>
      </p:pic>
      <p:sp>
        <p:nvSpPr>
          <p:cNvPr id="11" name="Rectangle 10">
            <a:extLst>
              <a:ext uri="{FF2B5EF4-FFF2-40B4-BE49-F238E27FC236}">
                <a16:creationId xmlns:a16="http://schemas.microsoft.com/office/drawing/2014/main" id="{29B7A78E-DDFB-B9F5-9072-6A5A36164751}"/>
              </a:ext>
            </a:extLst>
          </p:cNvPr>
          <p:cNvSpPr/>
          <p:nvPr/>
        </p:nvSpPr>
        <p:spPr>
          <a:xfrm>
            <a:off x="-95734" y="4953000"/>
            <a:ext cx="5331386" cy="121920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CE2B904-6D7D-7331-1589-DB74ABDC5AC1}"/>
              </a:ext>
            </a:extLst>
          </p:cNvPr>
          <p:cNvSpPr txBox="1"/>
          <p:nvPr/>
        </p:nvSpPr>
        <p:spPr>
          <a:xfrm>
            <a:off x="191900" y="4983996"/>
            <a:ext cx="4989700" cy="1184299"/>
          </a:xfrm>
          <a:prstGeom prst="rect">
            <a:avLst/>
          </a:prstGeom>
          <a:noFill/>
        </p:spPr>
        <p:txBody>
          <a:bodyPr wrap="none" rtlCol="0">
            <a:spAutoFit/>
          </a:bodyPr>
          <a:lstStyle/>
          <a:p>
            <a:pPr algn="ctr">
              <a:lnSpc>
                <a:spcPts val="4400"/>
              </a:lnSpc>
            </a:pPr>
            <a:r>
              <a:rPr lang="en-US" sz="3600" dirty="0">
                <a:solidFill>
                  <a:schemeClr val="bg1"/>
                </a:solidFill>
                <a:latin typeface="Segoe UI Semilight" panose="020B0402040204020203" pitchFamily="34" charset="0"/>
                <a:cs typeface="Segoe UI Semilight" panose="020B0402040204020203" pitchFamily="34" charset="0"/>
              </a:rPr>
              <a:t>Satisfaction with City</a:t>
            </a:r>
          </a:p>
          <a:p>
            <a:pPr algn="ctr">
              <a:lnSpc>
                <a:spcPts val="4400"/>
              </a:lnSpc>
            </a:pPr>
            <a:r>
              <a:rPr lang="en-US" sz="3600" dirty="0">
                <a:solidFill>
                  <a:schemeClr val="bg1"/>
                </a:solidFill>
                <a:latin typeface="Segoe UI Semilight" panose="020B0402040204020203" pitchFamily="34" charset="0"/>
                <a:cs typeface="Segoe UI Semilight" panose="020B0402040204020203" pitchFamily="34" charset="0"/>
              </a:rPr>
              <a:t>Services and Amenities </a:t>
            </a:r>
          </a:p>
        </p:txBody>
      </p:sp>
    </p:spTree>
    <p:extLst>
      <p:ext uri="{BB962C8B-B14F-4D97-AF65-F5344CB8AC3E}">
        <p14:creationId xmlns:p14="http://schemas.microsoft.com/office/powerpoint/2010/main" val="1012472953"/>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24D52DFE-D61D-42ED-8CB2-F49441304048}"/>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CC1CED92-9696-4174-ABA2-185932435D45}"/>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16</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3101" y="662608"/>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Six out of ten residents are very satisfied with city-sponsored events …</a:t>
            </a:r>
          </a:p>
          <a:p>
            <a:pPr algn="ctr" eaLnBrk="0"/>
            <a:r>
              <a:rPr lang="en-US" sz="2450" dirty="0">
                <a:latin typeface="Segoe UI Semilight" panose="020B0402040204020203" pitchFamily="34" charset="0"/>
                <a:cs typeface="Segoe UI Semilight" panose="020B0402040204020203" pitchFamily="34" charset="0"/>
              </a:rPr>
              <a:t>… a slight drop from 2023.</a:t>
            </a:r>
          </a:p>
        </p:txBody>
      </p:sp>
      <p:sp>
        <p:nvSpPr>
          <p:cNvPr id="3" name="TextBox 2">
            <a:extLst>
              <a:ext uri="{FF2B5EF4-FFF2-40B4-BE49-F238E27FC236}">
                <a16:creationId xmlns:a16="http://schemas.microsoft.com/office/drawing/2014/main" id="{4D57EAC5-8FEF-4529-9949-BFCB36745BCD}"/>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Q8(b): As a resident of Powell, how satisfied are you with each of the following?</a:t>
            </a: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3597342405"/>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4191000" y="5328138"/>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5%</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6797F18-72AC-4F44-A8B1-C15BA8771A82}"/>
              </a:ext>
            </a:extLst>
          </p:cNvPr>
          <p:cNvSpPr txBox="1"/>
          <p:nvPr/>
        </p:nvSpPr>
        <p:spPr>
          <a:xfrm>
            <a:off x="3200400" y="5761757"/>
            <a:ext cx="5924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a:t>
            </a:r>
          </a:p>
          <a:p>
            <a:pPr algn="ctr">
              <a:lnSpc>
                <a:spcPts val="1600"/>
              </a:lnSpc>
            </a:pPr>
            <a:r>
              <a:rPr lang="en-US" sz="1500" dirty="0">
                <a:latin typeface="Segoe UI Semilight" panose="020B0402040204020203" pitchFamily="34" charset="0"/>
                <a:cs typeface="Segoe UI Semilight" panose="020B0402040204020203" pitchFamily="34" charset="0"/>
              </a:rPr>
              <a:t>sure</a:t>
            </a:r>
          </a:p>
          <a:p>
            <a:pPr algn="ctr">
              <a:lnSpc>
                <a:spcPts val="1600"/>
              </a:lnSpc>
            </a:pPr>
            <a:r>
              <a:rPr lang="en-US" sz="1500" dirty="0">
                <a:latin typeface="Segoe UI Semilight" panose="020B0402040204020203" pitchFamily="34" charset="0"/>
                <a:cs typeface="Segoe UI Semilight" panose="020B0402040204020203" pitchFamily="34" charset="0"/>
              </a:rPr>
              <a:t>1%</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901405" y="2508738"/>
            <a:ext cx="19050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62%</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555898" y="1964994"/>
            <a:ext cx="3239831"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City-Sponsored Events</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712677" y="4010652"/>
            <a:ext cx="1301141"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32%</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363146" y="5935878"/>
            <a:ext cx="1800943" cy="502702"/>
          </a:xfrm>
          <a:prstGeom prst="rect">
            <a:avLst/>
          </a:prstGeom>
          <a:noFill/>
        </p:spPr>
        <p:txBody>
          <a:bodyPr wrap="square" rtlCol="0">
            <a:spAutoFit/>
          </a:bodyPr>
          <a:lstStyle/>
          <a:p>
            <a:pPr algn="ctr">
              <a:lnSpc>
                <a:spcPts val="1600"/>
              </a:lnSpc>
            </a:pPr>
            <a:r>
              <a:rPr lang="en-US" sz="1400" dirty="0">
                <a:solidFill>
                  <a:schemeClr val="bg1">
                    <a:lumMod val="65000"/>
                  </a:schemeClr>
                </a:solidFill>
                <a:latin typeface="Segoe UI Semilight" panose="020B0402040204020203" pitchFamily="34" charset="0"/>
                <a:cs typeface="Segoe UI Semilight" panose="020B0402040204020203" pitchFamily="34" charset="0"/>
              </a:rPr>
              <a:t>Very dissatisfied</a:t>
            </a:r>
          </a:p>
          <a:p>
            <a:pPr algn="ctr">
              <a:lnSpc>
                <a:spcPts val="1600"/>
              </a:lnSpc>
            </a:pPr>
            <a:r>
              <a:rPr lang="en-US" sz="1400" dirty="0">
                <a:solidFill>
                  <a:schemeClr val="bg1">
                    <a:lumMod val="65000"/>
                  </a:schemeClr>
                </a:solidFill>
                <a:latin typeface="Segoe UI Semilight" panose="020B0402040204020203" pitchFamily="34" charset="0"/>
                <a:cs typeface="Segoe UI Semilight" panose="020B0402040204020203" pitchFamily="34" charset="0"/>
              </a:rPr>
              <a:t>0%</a:t>
            </a:r>
            <a:endParaRPr lang="en-US" sz="1400" baseline="30000" dirty="0">
              <a:solidFill>
                <a:schemeClr val="bg1">
                  <a:lumMod val="65000"/>
                </a:schemeClr>
              </a:solidFill>
              <a:latin typeface="Segoe UI Semilight" panose="020B0402040204020203" pitchFamily="34" charset="0"/>
              <a:cs typeface="Segoe UI Semilight" panose="020B0402040204020203" pitchFamily="34" charset="0"/>
            </a:endParaRPr>
          </a:p>
        </p:txBody>
      </p:sp>
      <p:cxnSp>
        <p:nvCxnSpPr>
          <p:cNvPr id="58" name="Straight Connector 57">
            <a:extLst>
              <a:ext uri="{FF2B5EF4-FFF2-40B4-BE49-F238E27FC236}">
                <a16:creationId xmlns:a16="http://schemas.microsoft.com/office/drawing/2014/main" id="{8DFA4C51-80D1-421E-BE17-BD4B09B8E48D}"/>
              </a:ext>
            </a:extLst>
          </p:cNvPr>
          <p:cNvCxnSpPr>
            <a:cxnSpLocks/>
          </p:cNvCxnSpPr>
          <p:nvPr/>
        </p:nvCxnSpPr>
        <p:spPr>
          <a:xfrm flipH="1">
            <a:off x="3733800" y="5658339"/>
            <a:ext cx="3696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E256FF59-6F01-40CC-8400-47DA9A6ADED8}"/>
              </a:ext>
            </a:extLst>
          </p:cNvPr>
          <p:cNvSpPr txBox="1"/>
          <p:nvPr/>
        </p:nvSpPr>
        <p:spPr>
          <a:xfrm>
            <a:off x="3441102" y="3270738"/>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94%</a:t>
            </a:r>
          </a:p>
        </p:txBody>
      </p:sp>
      <p:grpSp>
        <p:nvGrpSpPr>
          <p:cNvPr id="85" name="Group 84">
            <a:extLst>
              <a:ext uri="{FF2B5EF4-FFF2-40B4-BE49-F238E27FC236}">
                <a16:creationId xmlns:a16="http://schemas.microsoft.com/office/drawing/2014/main" id="{8AFBC99E-83A1-4D8D-BDFF-93D33BC4987B}"/>
              </a:ext>
            </a:extLst>
          </p:cNvPr>
          <p:cNvGrpSpPr/>
          <p:nvPr/>
        </p:nvGrpSpPr>
        <p:grpSpPr>
          <a:xfrm>
            <a:off x="7454537" y="6012737"/>
            <a:ext cx="3253525" cy="313017"/>
            <a:chOff x="7454537" y="6012737"/>
            <a:chExt cx="3253525" cy="313017"/>
          </a:xfrm>
        </p:grpSpPr>
        <p:grpSp>
          <p:nvGrpSpPr>
            <p:cNvPr id="94" name="Group 93">
              <a:extLst>
                <a:ext uri="{FF2B5EF4-FFF2-40B4-BE49-F238E27FC236}">
                  <a16:creationId xmlns:a16="http://schemas.microsoft.com/office/drawing/2014/main" id="{0D1F70EF-B261-4EDB-B488-4ACD6BF93660}"/>
                </a:ext>
              </a:extLst>
            </p:cNvPr>
            <p:cNvGrpSpPr/>
            <p:nvPr/>
          </p:nvGrpSpPr>
          <p:grpSpPr>
            <a:xfrm>
              <a:off x="7454537" y="6012737"/>
              <a:ext cx="1776978" cy="307777"/>
              <a:chOff x="7454537" y="6012737"/>
              <a:chExt cx="1776978" cy="307777"/>
            </a:xfrm>
          </p:grpSpPr>
          <p:sp>
            <p:nvSpPr>
              <p:cNvPr id="98" name="TextBox 97">
                <a:extLst>
                  <a:ext uri="{FF2B5EF4-FFF2-40B4-BE49-F238E27FC236}">
                    <a16:creationId xmlns:a16="http://schemas.microsoft.com/office/drawing/2014/main" id="{E940B367-A965-4639-A45A-6F695DCD5273}"/>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99" name="Rectangle 98">
                <a:extLst>
                  <a:ext uri="{FF2B5EF4-FFF2-40B4-BE49-F238E27FC236}">
                    <a16:creationId xmlns:a16="http://schemas.microsoft.com/office/drawing/2014/main" id="{0CD62A09-BA42-4E93-9EAB-6D7F3CCD7C6C}"/>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95" name="Group 94">
              <a:extLst>
                <a:ext uri="{FF2B5EF4-FFF2-40B4-BE49-F238E27FC236}">
                  <a16:creationId xmlns:a16="http://schemas.microsoft.com/office/drawing/2014/main" id="{8B4687E3-89CE-487B-B47B-5D46EF2ADB85}"/>
                </a:ext>
              </a:extLst>
            </p:cNvPr>
            <p:cNvGrpSpPr/>
            <p:nvPr/>
          </p:nvGrpSpPr>
          <p:grpSpPr>
            <a:xfrm>
              <a:off x="9398455" y="6017977"/>
              <a:ext cx="1309607" cy="307777"/>
              <a:chOff x="9398455" y="6017977"/>
              <a:chExt cx="1309607" cy="307777"/>
            </a:xfrm>
          </p:grpSpPr>
          <p:sp>
            <p:nvSpPr>
              <p:cNvPr id="96" name="TextBox 95">
                <a:extLst>
                  <a:ext uri="{FF2B5EF4-FFF2-40B4-BE49-F238E27FC236}">
                    <a16:creationId xmlns:a16="http://schemas.microsoft.com/office/drawing/2014/main" id="{53751687-4FA0-4705-8D24-D61F94C04268}"/>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97" name="Rectangle 96">
                <a:extLst>
                  <a:ext uri="{FF2B5EF4-FFF2-40B4-BE49-F238E27FC236}">
                    <a16:creationId xmlns:a16="http://schemas.microsoft.com/office/drawing/2014/main" id="{D2EE1D4C-CD30-4572-8FAE-E343102AF58F}"/>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grpSp>
        <p:nvGrpSpPr>
          <p:cNvPr id="4" name="Group 3">
            <a:extLst>
              <a:ext uri="{FF2B5EF4-FFF2-40B4-BE49-F238E27FC236}">
                <a16:creationId xmlns:a16="http://schemas.microsoft.com/office/drawing/2014/main" id="{F72F61DC-8B87-4F56-AB7A-C39CB7E4379C}"/>
              </a:ext>
            </a:extLst>
          </p:cNvPr>
          <p:cNvGrpSpPr/>
          <p:nvPr/>
        </p:nvGrpSpPr>
        <p:grpSpPr>
          <a:xfrm>
            <a:off x="7313828" y="1957252"/>
            <a:ext cx="4136242" cy="3836818"/>
            <a:chOff x="7313828" y="1957252"/>
            <a:chExt cx="4136242" cy="3836818"/>
          </a:xfrm>
        </p:grpSpPr>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3614037526"/>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E83F2504-B216-4105-AF73-AEA59316EF82}"/>
                </a:ext>
              </a:extLst>
            </p:cNvPr>
            <p:cNvGrpSpPr/>
            <p:nvPr/>
          </p:nvGrpSpPr>
          <p:grpSpPr>
            <a:xfrm>
              <a:off x="10629871" y="2133600"/>
              <a:ext cx="820199" cy="3496854"/>
              <a:chOff x="10629871" y="2133600"/>
              <a:chExt cx="820199" cy="3496854"/>
            </a:xfrm>
          </p:grpSpPr>
          <p:sp>
            <p:nvSpPr>
              <p:cNvPr id="108" name="TextBox 107">
                <a:extLst>
                  <a:ext uri="{FF2B5EF4-FFF2-40B4-BE49-F238E27FC236}">
                    <a16:creationId xmlns:a16="http://schemas.microsoft.com/office/drawing/2014/main" id="{6E4B8AF7-070A-418F-882A-C83DCF0B1777}"/>
                  </a:ext>
                </a:extLst>
              </p:cNvPr>
              <p:cNvSpPr txBox="1"/>
              <p:nvPr/>
            </p:nvSpPr>
            <p:spPr>
              <a:xfrm>
                <a:off x="10774501" y="290823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93%</a:t>
                </a:r>
              </a:p>
            </p:txBody>
          </p:sp>
          <p:sp>
            <p:nvSpPr>
              <p:cNvPr id="115" name="TextBox 114">
                <a:extLst>
                  <a:ext uri="{FF2B5EF4-FFF2-40B4-BE49-F238E27FC236}">
                    <a16:creationId xmlns:a16="http://schemas.microsoft.com/office/drawing/2014/main" id="{8818C154-6942-445E-BE45-119991408A5B}"/>
                  </a:ext>
                </a:extLst>
              </p:cNvPr>
              <p:cNvSpPr txBox="1"/>
              <p:nvPr/>
            </p:nvSpPr>
            <p:spPr>
              <a:xfrm>
                <a:off x="10780967" y="4888141"/>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93%</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10629871" y="3306019"/>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89%</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10716490" y="3715435"/>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91%</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10670132" y="4097725"/>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90%</a:t>
                </a:r>
              </a:p>
            </p:txBody>
          </p:sp>
          <p:sp>
            <p:nvSpPr>
              <p:cNvPr id="53" name="TextBox 52">
                <a:extLst>
                  <a:ext uri="{FF2B5EF4-FFF2-40B4-BE49-F238E27FC236}">
                    <a16:creationId xmlns:a16="http://schemas.microsoft.com/office/drawing/2014/main" id="{1069AB7C-49B5-4BDB-AE43-2E5046043D79}"/>
                  </a:ext>
                </a:extLst>
              </p:cNvPr>
              <p:cNvSpPr txBox="1"/>
              <p:nvPr/>
            </p:nvSpPr>
            <p:spPr>
              <a:xfrm>
                <a:off x="10820400" y="4492933"/>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94%</a:t>
                </a:r>
              </a:p>
            </p:txBody>
          </p:sp>
          <p:sp>
            <p:nvSpPr>
              <p:cNvPr id="89" name="TextBox 88">
                <a:extLst>
                  <a:ext uri="{FF2B5EF4-FFF2-40B4-BE49-F238E27FC236}">
                    <a16:creationId xmlns:a16="http://schemas.microsoft.com/office/drawing/2014/main" id="{C390A575-3831-481B-A2A1-1B8E901AA683}"/>
                  </a:ext>
                </a:extLst>
              </p:cNvPr>
              <p:cNvSpPr txBox="1"/>
              <p:nvPr/>
            </p:nvSpPr>
            <p:spPr>
              <a:xfrm>
                <a:off x="10808677" y="5307289"/>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94%</a:t>
                </a:r>
              </a:p>
            </p:txBody>
          </p:sp>
          <p:sp>
            <p:nvSpPr>
              <p:cNvPr id="34" name="TextBox 33">
                <a:extLst>
                  <a:ext uri="{FF2B5EF4-FFF2-40B4-BE49-F238E27FC236}">
                    <a16:creationId xmlns:a16="http://schemas.microsoft.com/office/drawing/2014/main" id="{398A6994-7190-0DE9-A2DB-A27899A9592E}"/>
                  </a:ext>
                </a:extLst>
              </p:cNvPr>
              <p:cNvSpPr txBox="1"/>
              <p:nvPr/>
            </p:nvSpPr>
            <p:spPr>
              <a:xfrm>
                <a:off x="10822885" y="213360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94%</a:t>
                </a:r>
              </a:p>
            </p:txBody>
          </p:sp>
          <p:sp>
            <p:nvSpPr>
              <p:cNvPr id="54" name="TextBox 53">
                <a:extLst>
                  <a:ext uri="{FF2B5EF4-FFF2-40B4-BE49-F238E27FC236}">
                    <a16:creationId xmlns:a16="http://schemas.microsoft.com/office/drawing/2014/main" id="{8A2A15AB-7B16-8081-C85E-78AD9F5C65C0}"/>
                  </a:ext>
                </a:extLst>
              </p:cNvPr>
              <p:cNvSpPr txBox="1"/>
              <p:nvPr/>
            </p:nvSpPr>
            <p:spPr>
              <a:xfrm>
                <a:off x="10880407" y="2528808"/>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96%</a:t>
                </a:r>
              </a:p>
            </p:txBody>
          </p:sp>
        </p:grpSp>
      </p:grpSp>
      <p:sp>
        <p:nvSpPr>
          <p:cNvPr id="88" name="TextBox 87">
            <a:extLst>
              <a:ext uri="{FF2B5EF4-FFF2-40B4-BE49-F238E27FC236}">
                <a16:creationId xmlns:a16="http://schemas.microsoft.com/office/drawing/2014/main" id="{9BBB8DD8-2FB8-451D-B23E-EED14F53BF1D}"/>
              </a:ext>
            </a:extLst>
          </p:cNvPr>
          <p:cNvSpPr txBox="1"/>
          <p:nvPr/>
        </p:nvSpPr>
        <p:spPr>
          <a:xfrm>
            <a:off x="-685800" y="-457200"/>
            <a:ext cx="548869" cy="577979"/>
          </a:xfrm>
          <a:prstGeom prst="rect">
            <a:avLst/>
          </a:prstGeom>
          <a:noFill/>
        </p:spPr>
        <p:txBody>
          <a:bodyPr wrap="square" rtlCol="0">
            <a:spAutoFit/>
          </a:bodyPr>
          <a:lstStyle/>
          <a:p>
            <a:pPr marL="0" lvl="1" algn="ctr"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r>
              <a:rPr lang="en-US" sz="4800" dirty="0">
                <a:solidFill>
                  <a:srgbClr val="547FA4"/>
                </a:solidFill>
                <a:latin typeface="Segoe UI Semilight" panose="020B0402040204020203" pitchFamily="34" charset="0"/>
                <a:cs typeface="Segoe UI Semilight" panose="020B0402040204020203" pitchFamily="34" charset="0"/>
              </a:rPr>
              <a:t>.</a:t>
            </a:r>
          </a:p>
        </p:txBody>
      </p:sp>
      <p:grpSp>
        <p:nvGrpSpPr>
          <p:cNvPr id="5" name="Group 4">
            <a:extLst>
              <a:ext uri="{FF2B5EF4-FFF2-40B4-BE49-F238E27FC236}">
                <a16:creationId xmlns:a16="http://schemas.microsoft.com/office/drawing/2014/main" id="{75A9A14E-4BDA-DB70-CB96-4889D079CBE1}"/>
              </a:ext>
            </a:extLst>
          </p:cNvPr>
          <p:cNvGrpSpPr/>
          <p:nvPr/>
        </p:nvGrpSpPr>
        <p:grpSpPr>
          <a:xfrm>
            <a:off x="6793992" y="2133600"/>
            <a:ext cx="595237" cy="3465576"/>
            <a:chOff x="6781800" y="2136648"/>
            <a:chExt cx="595237" cy="3465576"/>
          </a:xfrm>
        </p:grpSpPr>
        <p:sp>
          <p:nvSpPr>
            <p:cNvPr id="6" name="TextBox 5">
              <a:extLst>
                <a:ext uri="{FF2B5EF4-FFF2-40B4-BE49-F238E27FC236}">
                  <a16:creationId xmlns:a16="http://schemas.microsoft.com/office/drawing/2014/main" id="{4D6ADC52-47A5-4697-CEE5-DC6FA74A17B4}"/>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5" name="TextBox 34">
              <a:extLst>
                <a:ext uri="{FF2B5EF4-FFF2-40B4-BE49-F238E27FC236}">
                  <a16:creationId xmlns:a16="http://schemas.microsoft.com/office/drawing/2014/main" id="{8856F849-9B3C-4E50-63D2-DF03F899E439}"/>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6" name="TextBox 35">
              <a:extLst>
                <a:ext uri="{FF2B5EF4-FFF2-40B4-BE49-F238E27FC236}">
                  <a16:creationId xmlns:a16="http://schemas.microsoft.com/office/drawing/2014/main" id="{5731A64B-86D1-7366-1E63-B2F21C70879A}"/>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7" name="TextBox 36">
              <a:extLst>
                <a:ext uri="{FF2B5EF4-FFF2-40B4-BE49-F238E27FC236}">
                  <a16:creationId xmlns:a16="http://schemas.microsoft.com/office/drawing/2014/main" id="{F220E307-F998-2AB9-FD1F-063133B75965}"/>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38" name="TextBox 37">
              <a:extLst>
                <a:ext uri="{FF2B5EF4-FFF2-40B4-BE49-F238E27FC236}">
                  <a16:creationId xmlns:a16="http://schemas.microsoft.com/office/drawing/2014/main" id="{34527893-FC69-FF6B-56E7-412ACE05AB49}"/>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39" name="TextBox 38">
              <a:extLst>
                <a:ext uri="{FF2B5EF4-FFF2-40B4-BE49-F238E27FC236}">
                  <a16:creationId xmlns:a16="http://schemas.microsoft.com/office/drawing/2014/main" id="{D1CA4F14-8E27-A065-1F44-69DF6DDB48A6}"/>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0" name="TextBox 39">
              <a:extLst>
                <a:ext uri="{FF2B5EF4-FFF2-40B4-BE49-F238E27FC236}">
                  <a16:creationId xmlns:a16="http://schemas.microsoft.com/office/drawing/2014/main" id="{845AF335-7021-775B-2BAE-D9D7BB267430}"/>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1" name="TextBox 40">
              <a:extLst>
                <a:ext uri="{FF2B5EF4-FFF2-40B4-BE49-F238E27FC236}">
                  <a16:creationId xmlns:a16="http://schemas.microsoft.com/office/drawing/2014/main" id="{6813CC5F-13D3-3C2D-1647-C11818107A85}"/>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2" name="TextBox 41">
              <a:extLst>
                <a:ext uri="{FF2B5EF4-FFF2-40B4-BE49-F238E27FC236}">
                  <a16:creationId xmlns:a16="http://schemas.microsoft.com/office/drawing/2014/main" id="{AACC311D-5FB3-9242-46F4-0B018ECAD8C7}"/>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43" name="Group 42">
            <a:extLst>
              <a:ext uri="{FF2B5EF4-FFF2-40B4-BE49-F238E27FC236}">
                <a16:creationId xmlns:a16="http://schemas.microsoft.com/office/drawing/2014/main" id="{B03E4C72-4A9A-D9F8-C9FB-78049693E7C0}"/>
              </a:ext>
            </a:extLst>
          </p:cNvPr>
          <p:cNvGrpSpPr/>
          <p:nvPr/>
        </p:nvGrpSpPr>
        <p:grpSpPr>
          <a:xfrm>
            <a:off x="6787781" y="2133600"/>
            <a:ext cx="601448" cy="3465576"/>
            <a:chOff x="6775589" y="2136648"/>
            <a:chExt cx="601448" cy="3465576"/>
          </a:xfrm>
        </p:grpSpPr>
        <p:sp>
          <p:nvSpPr>
            <p:cNvPr id="44" name="TextBox 43">
              <a:extLst>
                <a:ext uri="{FF2B5EF4-FFF2-40B4-BE49-F238E27FC236}">
                  <a16:creationId xmlns:a16="http://schemas.microsoft.com/office/drawing/2014/main" id="{A04CF3AB-CE51-4520-3D91-A1F91F330B6A}"/>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45" name="TextBox 44">
              <a:extLst>
                <a:ext uri="{FF2B5EF4-FFF2-40B4-BE49-F238E27FC236}">
                  <a16:creationId xmlns:a16="http://schemas.microsoft.com/office/drawing/2014/main" id="{22AEB77F-D128-DC66-F08F-B7A097921118}"/>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46" name="TextBox 45">
              <a:extLst>
                <a:ext uri="{FF2B5EF4-FFF2-40B4-BE49-F238E27FC236}">
                  <a16:creationId xmlns:a16="http://schemas.microsoft.com/office/drawing/2014/main" id="{B178AF26-187A-7C09-A588-06F35C58E302}"/>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47" name="TextBox 46">
              <a:extLst>
                <a:ext uri="{FF2B5EF4-FFF2-40B4-BE49-F238E27FC236}">
                  <a16:creationId xmlns:a16="http://schemas.microsoft.com/office/drawing/2014/main" id="{EEED5B9C-073F-FD99-BE4A-B4D797CB65A5}"/>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48" name="TextBox 47">
              <a:extLst>
                <a:ext uri="{FF2B5EF4-FFF2-40B4-BE49-F238E27FC236}">
                  <a16:creationId xmlns:a16="http://schemas.microsoft.com/office/drawing/2014/main" id="{E20854CB-9FD8-80C9-8F1B-0B55B0941C7D}"/>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49" name="TextBox 48">
              <a:extLst>
                <a:ext uri="{FF2B5EF4-FFF2-40B4-BE49-F238E27FC236}">
                  <a16:creationId xmlns:a16="http://schemas.microsoft.com/office/drawing/2014/main" id="{90D77600-6F8C-DF4A-1AA8-AA291AB99AAD}"/>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50" name="TextBox 49">
              <a:extLst>
                <a:ext uri="{FF2B5EF4-FFF2-40B4-BE49-F238E27FC236}">
                  <a16:creationId xmlns:a16="http://schemas.microsoft.com/office/drawing/2014/main" id="{29FA31B6-A353-C0FE-7615-004DD88BFEF3}"/>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51" name="TextBox 50">
              <a:extLst>
                <a:ext uri="{FF2B5EF4-FFF2-40B4-BE49-F238E27FC236}">
                  <a16:creationId xmlns:a16="http://schemas.microsoft.com/office/drawing/2014/main" id="{5FAFAE43-88D5-0942-D747-E005B7DD136C}"/>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2" name="TextBox 51">
              <a:extLst>
                <a:ext uri="{FF2B5EF4-FFF2-40B4-BE49-F238E27FC236}">
                  <a16:creationId xmlns:a16="http://schemas.microsoft.com/office/drawing/2014/main" id="{9D80A5D8-F70B-26BC-9AC9-067215BC1F40}"/>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
        <p:nvSpPr>
          <p:cNvPr id="8" name="TextBox 7">
            <a:extLst>
              <a:ext uri="{FF2B5EF4-FFF2-40B4-BE49-F238E27FC236}">
                <a16:creationId xmlns:a16="http://schemas.microsoft.com/office/drawing/2014/main" id="{87F35844-8E21-6ED4-E840-CFE8AB60AFF5}"/>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grpSp>
        <p:nvGrpSpPr>
          <p:cNvPr id="16" name="Group 15">
            <a:extLst>
              <a:ext uri="{FF2B5EF4-FFF2-40B4-BE49-F238E27FC236}">
                <a16:creationId xmlns:a16="http://schemas.microsoft.com/office/drawing/2014/main" id="{656766AA-C137-F1E2-4B26-915EFF4E9068}"/>
              </a:ext>
            </a:extLst>
          </p:cNvPr>
          <p:cNvGrpSpPr/>
          <p:nvPr/>
        </p:nvGrpSpPr>
        <p:grpSpPr>
          <a:xfrm>
            <a:off x="9169649" y="2011825"/>
            <a:ext cx="569663" cy="426575"/>
            <a:chOff x="9139125" y="1868617"/>
            <a:chExt cx="569663" cy="426575"/>
          </a:xfrm>
        </p:grpSpPr>
        <p:sp>
          <p:nvSpPr>
            <p:cNvPr id="14" name="Oval 13">
              <a:extLst>
                <a:ext uri="{FF2B5EF4-FFF2-40B4-BE49-F238E27FC236}">
                  <a16:creationId xmlns:a16="http://schemas.microsoft.com/office/drawing/2014/main" id="{FF5805B6-31D0-26F5-159E-10A20E3E6DE8}"/>
                </a:ext>
              </a:extLst>
            </p:cNvPr>
            <p:cNvSpPr/>
            <p:nvPr/>
          </p:nvSpPr>
          <p:spPr>
            <a:xfrm>
              <a:off x="9168247" y="1868617"/>
              <a:ext cx="469233" cy="426575"/>
            </a:xfrm>
            <a:prstGeom prst="ellipse">
              <a:avLst/>
            </a:prstGeom>
            <a:solidFill>
              <a:schemeClr val="bg1"/>
            </a:solidFill>
            <a:ln w="12700">
              <a:solidFill>
                <a:srgbClr val="5C89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BC2F22B-F5B0-3762-3AEE-595341EB021F}"/>
                </a:ext>
              </a:extLst>
            </p:cNvPr>
            <p:cNvSpPr txBox="1"/>
            <p:nvPr/>
          </p:nvSpPr>
          <p:spPr>
            <a:xfrm>
              <a:off x="9139125" y="1926263"/>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62%</a:t>
              </a:r>
            </a:p>
          </p:txBody>
        </p:sp>
      </p:grpSp>
      <p:grpSp>
        <p:nvGrpSpPr>
          <p:cNvPr id="21" name="Group 20">
            <a:extLst>
              <a:ext uri="{FF2B5EF4-FFF2-40B4-BE49-F238E27FC236}">
                <a16:creationId xmlns:a16="http://schemas.microsoft.com/office/drawing/2014/main" id="{E1D76041-218B-0463-312F-15116D42FE30}"/>
              </a:ext>
            </a:extLst>
          </p:cNvPr>
          <p:cNvGrpSpPr/>
          <p:nvPr/>
        </p:nvGrpSpPr>
        <p:grpSpPr>
          <a:xfrm>
            <a:off x="9717337" y="2438400"/>
            <a:ext cx="569663" cy="426575"/>
            <a:chOff x="9153413" y="1868617"/>
            <a:chExt cx="569663" cy="426575"/>
          </a:xfrm>
        </p:grpSpPr>
        <p:sp>
          <p:nvSpPr>
            <p:cNvPr id="23" name="Oval 22">
              <a:extLst>
                <a:ext uri="{FF2B5EF4-FFF2-40B4-BE49-F238E27FC236}">
                  <a16:creationId xmlns:a16="http://schemas.microsoft.com/office/drawing/2014/main" id="{7AB12A2A-6878-8571-E9EC-2A6B7BE400F7}"/>
                </a:ext>
              </a:extLst>
            </p:cNvPr>
            <p:cNvSpPr/>
            <p:nvPr/>
          </p:nvSpPr>
          <p:spPr>
            <a:xfrm>
              <a:off x="9168247" y="1868617"/>
              <a:ext cx="469233" cy="426575"/>
            </a:xfrm>
            <a:prstGeom prst="ellipse">
              <a:avLst/>
            </a:prstGeom>
            <a:solidFill>
              <a:schemeClr val="bg1"/>
            </a:solidFill>
            <a:ln w="12700">
              <a:solidFill>
                <a:srgbClr val="5C89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00AE3AE-84AB-CE77-CE58-146DBDBE711F}"/>
                </a:ext>
              </a:extLst>
            </p:cNvPr>
            <p:cNvSpPr txBox="1"/>
            <p:nvPr/>
          </p:nvSpPr>
          <p:spPr>
            <a:xfrm>
              <a:off x="9153413" y="1926263"/>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72%</a:t>
              </a:r>
            </a:p>
          </p:txBody>
        </p:sp>
      </p:grpSp>
    </p:spTree>
    <p:extLst>
      <p:ext uri="{BB962C8B-B14F-4D97-AF65-F5344CB8AC3E}">
        <p14:creationId xmlns:p14="http://schemas.microsoft.com/office/powerpoint/2010/main" val="160545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1">
                                            <p:txEl>
                                              <p:pRg st="1" end="1"/>
                                            </p:txEl>
                                          </p:spTgt>
                                        </p:tgtEl>
                                        <p:attrNameLst>
                                          <p:attrName>style.visibility</p:attrName>
                                        </p:attrNameLst>
                                      </p:cBhvr>
                                      <p:to>
                                        <p:strVal val="visible"/>
                                      </p:to>
                                    </p:set>
                                    <p:animEffect transition="in" filter="fade">
                                      <p:cBhvr>
                                        <p:cTn id="10" dur="250"/>
                                        <p:tgtEl>
                                          <p:spTgt spid="3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25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E5DDBA7B-3062-4423-B3C8-2FDF25FC7CDE}"/>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82BFD513-9BFB-43F9-AB1A-8E43ECF5A2E7}"/>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Semilight" panose="020B0402040204020203" pitchFamily="34" charset="0"/>
                <a:cs typeface="Segoe UI Semilight" panose="020B0402040204020203" pitchFamily="34" charset="0"/>
              </a:rPr>
              <a:t>Six out of ten residents </a:t>
            </a: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17</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 name="TextBox 2">
            <a:extLst>
              <a:ext uri="{FF2B5EF4-FFF2-40B4-BE49-F238E27FC236}">
                <a16:creationId xmlns:a16="http://schemas.microsoft.com/office/drawing/2014/main" id="{4D57EAC5-8FEF-4529-9949-BFCB36745BCD}"/>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Q8(f): As a resident of Powell, how satisfied are you with each of the following?</a:t>
            </a: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4175630333"/>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4713249" y="4653489"/>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6%</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901405" y="2508738"/>
            <a:ext cx="19050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63%</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555898" y="1964994"/>
            <a:ext cx="3239831"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Snow Removal</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315864" y="2875634"/>
            <a:ext cx="1301141"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29%</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4791903" y="5534652"/>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1%</a:t>
            </a:r>
            <a:endParaRPr lang="en-US" sz="1500" baseline="30000" dirty="0">
              <a:latin typeface="Segoe UI Semilight" panose="020B0402040204020203" pitchFamily="34" charset="0"/>
              <a:cs typeface="Segoe UI Semilight" panose="020B0402040204020203" pitchFamily="34" charset="0"/>
            </a:endParaRPr>
          </a:p>
        </p:txBody>
      </p:sp>
      <p:cxnSp>
        <p:nvCxnSpPr>
          <p:cNvPr id="58" name="Straight Connector 57">
            <a:extLst>
              <a:ext uri="{FF2B5EF4-FFF2-40B4-BE49-F238E27FC236}">
                <a16:creationId xmlns:a16="http://schemas.microsoft.com/office/drawing/2014/main" id="{8DFA4C51-80D1-421E-BE17-BD4B09B8E48D}"/>
              </a:ext>
            </a:extLst>
          </p:cNvPr>
          <p:cNvCxnSpPr>
            <a:cxnSpLocks/>
          </p:cNvCxnSpPr>
          <p:nvPr/>
        </p:nvCxnSpPr>
        <p:spPr>
          <a:xfrm flipH="1" flipV="1">
            <a:off x="4444652" y="5168949"/>
            <a:ext cx="638446" cy="441687"/>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E256FF59-6F01-40CC-8400-47DA9A6ADED8}"/>
              </a:ext>
            </a:extLst>
          </p:cNvPr>
          <p:cNvSpPr txBox="1"/>
          <p:nvPr/>
        </p:nvSpPr>
        <p:spPr>
          <a:xfrm>
            <a:off x="2895600" y="3042138"/>
            <a:ext cx="524503"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92%</a:t>
            </a:r>
          </a:p>
        </p:txBody>
      </p:sp>
      <p:grpSp>
        <p:nvGrpSpPr>
          <p:cNvPr id="74" name="Group 73">
            <a:extLst>
              <a:ext uri="{FF2B5EF4-FFF2-40B4-BE49-F238E27FC236}">
                <a16:creationId xmlns:a16="http://schemas.microsoft.com/office/drawing/2014/main" id="{8372D603-C5AC-4EA3-A372-746D36A103CD}"/>
              </a:ext>
            </a:extLst>
          </p:cNvPr>
          <p:cNvGrpSpPr/>
          <p:nvPr/>
        </p:nvGrpSpPr>
        <p:grpSpPr>
          <a:xfrm>
            <a:off x="7454537" y="6012737"/>
            <a:ext cx="3253525" cy="313017"/>
            <a:chOff x="7454537" y="6012737"/>
            <a:chExt cx="3253525" cy="313017"/>
          </a:xfrm>
        </p:grpSpPr>
        <p:grpSp>
          <p:nvGrpSpPr>
            <p:cNvPr id="75" name="Group 74">
              <a:extLst>
                <a:ext uri="{FF2B5EF4-FFF2-40B4-BE49-F238E27FC236}">
                  <a16:creationId xmlns:a16="http://schemas.microsoft.com/office/drawing/2014/main" id="{9C069504-1B52-43A0-A72A-2DF0F70FBFEE}"/>
                </a:ext>
              </a:extLst>
            </p:cNvPr>
            <p:cNvGrpSpPr/>
            <p:nvPr/>
          </p:nvGrpSpPr>
          <p:grpSpPr>
            <a:xfrm>
              <a:off x="7454537" y="6012737"/>
              <a:ext cx="1776978" cy="307777"/>
              <a:chOff x="7454537" y="6012737"/>
              <a:chExt cx="1776978" cy="307777"/>
            </a:xfrm>
          </p:grpSpPr>
          <p:sp>
            <p:nvSpPr>
              <p:cNvPr id="85" name="TextBox 84">
                <a:extLst>
                  <a:ext uri="{FF2B5EF4-FFF2-40B4-BE49-F238E27FC236}">
                    <a16:creationId xmlns:a16="http://schemas.microsoft.com/office/drawing/2014/main" id="{2558A426-1182-4DDE-9B37-3B1E52AD15D1}"/>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94" name="Rectangle 93">
                <a:extLst>
                  <a:ext uri="{FF2B5EF4-FFF2-40B4-BE49-F238E27FC236}">
                    <a16:creationId xmlns:a16="http://schemas.microsoft.com/office/drawing/2014/main" id="{10575061-F8E8-48B9-A58F-76950EE38053}"/>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6" name="Group 75">
              <a:extLst>
                <a:ext uri="{FF2B5EF4-FFF2-40B4-BE49-F238E27FC236}">
                  <a16:creationId xmlns:a16="http://schemas.microsoft.com/office/drawing/2014/main" id="{9D6C7327-B8AF-46F6-8962-0C2514D8F8E7}"/>
                </a:ext>
              </a:extLst>
            </p:cNvPr>
            <p:cNvGrpSpPr/>
            <p:nvPr/>
          </p:nvGrpSpPr>
          <p:grpSpPr>
            <a:xfrm>
              <a:off x="9398455" y="6017977"/>
              <a:ext cx="1309607" cy="307777"/>
              <a:chOff x="9398455" y="6017977"/>
              <a:chExt cx="1309607" cy="307777"/>
            </a:xfrm>
          </p:grpSpPr>
          <p:sp>
            <p:nvSpPr>
              <p:cNvPr id="79" name="TextBox 78">
                <a:extLst>
                  <a:ext uri="{FF2B5EF4-FFF2-40B4-BE49-F238E27FC236}">
                    <a16:creationId xmlns:a16="http://schemas.microsoft.com/office/drawing/2014/main" id="{401F9789-CC3A-4DEA-B887-BBDDA708B75B}"/>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84" name="Rectangle 83">
                <a:extLst>
                  <a:ext uri="{FF2B5EF4-FFF2-40B4-BE49-F238E27FC236}">
                    <a16:creationId xmlns:a16="http://schemas.microsoft.com/office/drawing/2014/main" id="{3BAFDCBD-707C-4BB7-B1D6-D736DE4C372F}"/>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grpSp>
        <p:nvGrpSpPr>
          <p:cNvPr id="4" name="Group 3">
            <a:extLst>
              <a:ext uri="{FF2B5EF4-FFF2-40B4-BE49-F238E27FC236}">
                <a16:creationId xmlns:a16="http://schemas.microsoft.com/office/drawing/2014/main" id="{E4091779-5271-4D3D-A447-F114D310FAEC}"/>
              </a:ext>
            </a:extLst>
          </p:cNvPr>
          <p:cNvGrpSpPr/>
          <p:nvPr/>
        </p:nvGrpSpPr>
        <p:grpSpPr>
          <a:xfrm>
            <a:off x="7313828" y="1957252"/>
            <a:ext cx="4084823" cy="3836818"/>
            <a:chOff x="7313828" y="1957252"/>
            <a:chExt cx="4084823" cy="3836818"/>
          </a:xfrm>
        </p:grpSpPr>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1373302581"/>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38C0A8F9-C601-47B3-AB6B-FDD89FE3D443}"/>
                </a:ext>
              </a:extLst>
            </p:cNvPr>
            <p:cNvGrpSpPr/>
            <p:nvPr/>
          </p:nvGrpSpPr>
          <p:grpSpPr>
            <a:xfrm>
              <a:off x="10500102" y="2132310"/>
              <a:ext cx="898549" cy="3490992"/>
              <a:chOff x="10500102" y="2132310"/>
              <a:chExt cx="898549" cy="3490992"/>
            </a:xfrm>
          </p:grpSpPr>
          <p:sp>
            <p:nvSpPr>
              <p:cNvPr id="108" name="TextBox 107">
                <a:extLst>
                  <a:ext uri="{FF2B5EF4-FFF2-40B4-BE49-F238E27FC236}">
                    <a16:creationId xmlns:a16="http://schemas.microsoft.com/office/drawing/2014/main" id="{6E4B8AF7-070A-418F-882A-C83DCF0B1777}"/>
                  </a:ext>
                </a:extLst>
              </p:cNvPr>
              <p:cNvSpPr txBox="1"/>
              <p:nvPr/>
            </p:nvSpPr>
            <p:spPr>
              <a:xfrm>
                <a:off x="10612580" y="2923729"/>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88%</a:t>
                </a:r>
              </a:p>
            </p:txBody>
          </p:sp>
          <p:sp>
            <p:nvSpPr>
              <p:cNvPr id="115" name="TextBox 114">
                <a:extLst>
                  <a:ext uri="{FF2B5EF4-FFF2-40B4-BE49-F238E27FC236}">
                    <a16:creationId xmlns:a16="http://schemas.microsoft.com/office/drawing/2014/main" id="{8818C154-6942-445E-BE45-119991408A5B}"/>
                  </a:ext>
                </a:extLst>
              </p:cNvPr>
              <p:cNvSpPr txBox="1"/>
              <p:nvPr/>
            </p:nvSpPr>
            <p:spPr>
              <a:xfrm>
                <a:off x="10673079" y="4903639"/>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90%</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10724855" y="3320227"/>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91%</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10631514" y="3715435"/>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89%</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10807985" y="4111933"/>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93%</a:t>
                </a:r>
              </a:p>
            </p:txBody>
          </p:sp>
          <p:sp>
            <p:nvSpPr>
              <p:cNvPr id="53" name="TextBox 52">
                <a:extLst>
                  <a:ext uri="{FF2B5EF4-FFF2-40B4-BE49-F238E27FC236}">
                    <a16:creationId xmlns:a16="http://schemas.microsoft.com/office/drawing/2014/main" id="{1069AB7C-49B5-4BDB-AE43-2E5046043D79}"/>
                  </a:ext>
                </a:extLst>
              </p:cNvPr>
              <p:cNvSpPr txBox="1"/>
              <p:nvPr/>
            </p:nvSpPr>
            <p:spPr>
              <a:xfrm>
                <a:off x="10853309" y="4507141"/>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94%</a:t>
                </a:r>
              </a:p>
            </p:txBody>
          </p:sp>
          <p:sp>
            <p:nvSpPr>
              <p:cNvPr id="73" name="TextBox 72">
                <a:extLst>
                  <a:ext uri="{FF2B5EF4-FFF2-40B4-BE49-F238E27FC236}">
                    <a16:creationId xmlns:a16="http://schemas.microsoft.com/office/drawing/2014/main" id="{E0F4495F-5849-4B62-84E9-CC2154B90958}"/>
                  </a:ext>
                </a:extLst>
              </p:cNvPr>
              <p:cNvSpPr txBox="1"/>
              <p:nvPr/>
            </p:nvSpPr>
            <p:spPr>
              <a:xfrm>
                <a:off x="10673079" y="5300137"/>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90%</a:t>
                </a:r>
              </a:p>
            </p:txBody>
          </p:sp>
          <p:sp>
            <p:nvSpPr>
              <p:cNvPr id="32" name="TextBox 31">
                <a:extLst>
                  <a:ext uri="{FF2B5EF4-FFF2-40B4-BE49-F238E27FC236}">
                    <a16:creationId xmlns:a16="http://schemas.microsoft.com/office/drawing/2014/main" id="{CD33C6CC-1488-76C4-53DE-DC968218F180}"/>
                  </a:ext>
                </a:extLst>
              </p:cNvPr>
              <p:cNvSpPr txBox="1"/>
              <p:nvPr/>
            </p:nvSpPr>
            <p:spPr>
              <a:xfrm>
                <a:off x="10753141" y="213231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92%</a:t>
                </a:r>
              </a:p>
            </p:txBody>
          </p:sp>
          <p:sp>
            <p:nvSpPr>
              <p:cNvPr id="78" name="TextBox 77">
                <a:extLst>
                  <a:ext uri="{FF2B5EF4-FFF2-40B4-BE49-F238E27FC236}">
                    <a16:creationId xmlns:a16="http://schemas.microsoft.com/office/drawing/2014/main" id="{101E5E40-89E0-DFF4-D8D6-CA892CFB06B9}"/>
                  </a:ext>
                </a:extLst>
              </p:cNvPr>
              <p:cNvSpPr txBox="1"/>
              <p:nvPr/>
            </p:nvSpPr>
            <p:spPr>
              <a:xfrm>
                <a:off x="10500102" y="2530098"/>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85%</a:t>
                </a:r>
              </a:p>
            </p:txBody>
          </p:sp>
        </p:grpSp>
      </p:grpSp>
      <p:sp>
        <p:nvSpPr>
          <p:cNvPr id="88" name="TextBox 87">
            <a:extLst>
              <a:ext uri="{FF2B5EF4-FFF2-40B4-BE49-F238E27FC236}">
                <a16:creationId xmlns:a16="http://schemas.microsoft.com/office/drawing/2014/main" id="{72750CE9-A071-4348-A184-CF733107ACD8}"/>
              </a:ext>
            </a:extLst>
          </p:cNvPr>
          <p:cNvSpPr txBox="1"/>
          <p:nvPr/>
        </p:nvSpPr>
        <p:spPr>
          <a:xfrm>
            <a:off x="523101" y="92964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Six out of ten residents also are very satisfied with the city’s                                   commitment to removing snow …</a:t>
            </a:r>
          </a:p>
          <a:p>
            <a:pPr algn="ctr" eaLnBrk="0"/>
            <a:r>
              <a:rPr lang="en-US" sz="2450" dirty="0">
                <a:latin typeface="Segoe UI Semilight" panose="020B0402040204020203" pitchFamily="34" charset="0"/>
                <a:cs typeface="Segoe UI Semilight" panose="020B0402040204020203" pitchFamily="34" charset="0"/>
              </a:rPr>
              <a:t>… up from 2023.</a:t>
            </a:r>
          </a:p>
        </p:txBody>
      </p:sp>
      <p:grpSp>
        <p:nvGrpSpPr>
          <p:cNvPr id="5" name="Group 4">
            <a:extLst>
              <a:ext uri="{FF2B5EF4-FFF2-40B4-BE49-F238E27FC236}">
                <a16:creationId xmlns:a16="http://schemas.microsoft.com/office/drawing/2014/main" id="{EACC2409-5377-B336-CF65-C77432E6CC83}"/>
              </a:ext>
            </a:extLst>
          </p:cNvPr>
          <p:cNvGrpSpPr/>
          <p:nvPr/>
        </p:nvGrpSpPr>
        <p:grpSpPr>
          <a:xfrm>
            <a:off x="6793992" y="2133600"/>
            <a:ext cx="595237" cy="3465576"/>
            <a:chOff x="6781800" y="2136648"/>
            <a:chExt cx="595237" cy="3465576"/>
          </a:xfrm>
        </p:grpSpPr>
        <p:sp>
          <p:nvSpPr>
            <p:cNvPr id="33" name="TextBox 32">
              <a:extLst>
                <a:ext uri="{FF2B5EF4-FFF2-40B4-BE49-F238E27FC236}">
                  <a16:creationId xmlns:a16="http://schemas.microsoft.com/office/drawing/2014/main" id="{B284AEE9-0A41-4754-5FC5-B61AA2AB0D7A}"/>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4" name="TextBox 33">
              <a:extLst>
                <a:ext uri="{FF2B5EF4-FFF2-40B4-BE49-F238E27FC236}">
                  <a16:creationId xmlns:a16="http://schemas.microsoft.com/office/drawing/2014/main" id="{9B76208F-7F5C-1834-0FA5-02C5D190227D}"/>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5" name="TextBox 34">
              <a:extLst>
                <a:ext uri="{FF2B5EF4-FFF2-40B4-BE49-F238E27FC236}">
                  <a16:creationId xmlns:a16="http://schemas.microsoft.com/office/drawing/2014/main" id="{67C57EB5-F247-FF28-27DC-170ED42968AC}"/>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6" name="TextBox 35">
              <a:extLst>
                <a:ext uri="{FF2B5EF4-FFF2-40B4-BE49-F238E27FC236}">
                  <a16:creationId xmlns:a16="http://schemas.microsoft.com/office/drawing/2014/main" id="{0167947C-6765-CBE4-5A1F-22AB2CBA5F2D}"/>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37" name="TextBox 36">
              <a:extLst>
                <a:ext uri="{FF2B5EF4-FFF2-40B4-BE49-F238E27FC236}">
                  <a16:creationId xmlns:a16="http://schemas.microsoft.com/office/drawing/2014/main" id="{B51CEDF2-19A7-02DE-0D09-933CD3B5507E}"/>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38" name="TextBox 37">
              <a:extLst>
                <a:ext uri="{FF2B5EF4-FFF2-40B4-BE49-F238E27FC236}">
                  <a16:creationId xmlns:a16="http://schemas.microsoft.com/office/drawing/2014/main" id="{7A54041C-0D1C-5838-8755-6C0D208ED4F6}"/>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39" name="TextBox 38">
              <a:extLst>
                <a:ext uri="{FF2B5EF4-FFF2-40B4-BE49-F238E27FC236}">
                  <a16:creationId xmlns:a16="http://schemas.microsoft.com/office/drawing/2014/main" id="{81AE7FC9-96FD-71C4-B295-E9462BDB44B9}"/>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0" name="TextBox 39">
              <a:extLst>
                <a:ext uri="{FF2B5EF4-FFF2-40B4-BE49-F238E27FC236}">
                  <a16:creationId xmlns:a16="http://schemas.microsoft.com/office/drawing/2014/main" id="{7D6ED57C-3AD8-D185-0A4D-74B3138FF6E6}"/>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1" name="TextBox 40">
              <a:extLst>
                <a:ext uri="{FF2B5EF4-FFF2-40B4-BE49-F238E27FC236}">
                  <a16:creationId xmlns:a16="http://schemas.microsoft.com/office/drawing/2014/main" id="{2D025173-CB44-8EF5-0E0C-0FC839B0CE7F}"/>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42" name="Group 41">
            <a:extLst>
              <a:ext uri="{FF2B5EF4-FFF2-40B4-BE49-F238E27FC236}">
                <a16:creationId xmlns:a16="http://schemas.microsoft.com/office/drawing/2014/main" id="{B7ED979C-A1EC-C2D1-BCA9-60F1C5BD5BF3}"/>
              </a:ext>
            </a:extLst>
          </p:cNvPr>
          <p:cNvGrpSpPr/>
          <p:nvPr/>
        </p:nvGrpSpPr>
        <p:grpSpPr>
          <a:xfrm>
            <a:off x="6787781" y="2133600"/>
            <a:ext cx="601448" cy="3465576"/>
            <a:chOff x="6775589" y="2136648"/>
            <a:chExt cx="601448" cy="3465576"/>
          </a:xfrm>
        </p:grpSpPr>
        <p:sp>
          <p:nvSpPr>
            <p:cNvPr id="43" name="TextBox 42">
              <a:extLst>
                <a:ext uri="{FF2B5EF4-FFF2-40B4-BE49-F238E27FC236}">
                  <a16:creationId xmlns:a16="http://schemas.microsoft.com/office/drawing/2014/main" id="{1D10057E-A524-AD89-D71F-2083ED54A3DB}"/>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44" name="TextBox 43">
              <a:extLst>
                <a:ext uri="{FF2B5EF4-FFF2-40B4-BE49-F238E27FC236}">
                  <a16:creationId xmlns:a16="http://schemas.microsoft.com/office/drawing/2014/main" id="{0EDBD12F-086B-7FF6-26CD-711F8CF0B21F}"/>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45" name="TextBox 44">
              <a:extLst>
                <a:ext uri="{FF2B5EF4-FFF2-40B4-BE49-F238E27FC236}">
                  <a16:creationId xmlns:a16="http://schemas.microsoft.com/office/drawing/2014/main" id="{00363C35-E649-C6A5-58EB-A7E24DB47E7E}"/>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46" name="TextBox 45">
              <a:extLst>
                <a:ext uri="{FF2B5EF4-FFF2-40B4-BE49-F238E27FC236}">
                  <a16:creationId xmlns:a16="http://schemas.microsoft.com/office/drawing/2014/main" id="{36BA32E2-C6F1-31FC-3D2A-CE601256114D}"/>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47" name="TextBox 46">
              <a:extLst>
                <a:ext uri="{FF2B5EF4-FFF2-40B4-BE49-F238E27FC236}">
                  <a16:creationId xmlns:a16="http://schemas.microsoft.com/office/drawing/2014/main" id="{62BECF48-0528-FE8C-A9C6-B8E6A9A7C3C9}"/>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48" name="TextBox 47">
              <a:extLst>
                <a:ext uri="{FF2B5EF4-FFF2-40B4-BE49-F238E27FC236}">
                  <a16:creationId xmlns:a16="http://schemas.microsoft.com/office/drawing/2014/main" id="{83BCAE92-AF00-7AB1-DEAE-23476B44F1E1}"/>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49" name="TextBox 48">
              <a:extLst>
                <a:ext uri="{FF2B5EF4-FFF2-40B4-BE49-F238E27FC236}">
                  <a16:creationId xmlns:a16="http://schemas.microsoft.com/office/drawing/2014/main" id="{F0E994F4-91B9-0346-E328-9D381EC292E1}"/>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50" name="TextBox 49">
              <a:extLst>
                <a:ext uri="{FF2B5EF4-FFF2-40B4-BE49-F238E27FC236}">
                  <a16:creationId xmlns:a16="http://schemas.microsoft.com/office/drawing/2014/main" id="{44FC5A4E-5565-20C6-C5EB-70EE8859C85E}"/>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1" name="TextBox 50">
              <a:extLst>
                <a:ext uri="{FF2B5EF4-FFF2-40B4-BE49-F238E27FC236}">
                  <a16:creationId xmlns:a16="http://schemas.microsoft.com/office/drawing/2014/main" id="{3B7D9125-150C-8263-1019-AEA0DA01B925}"/>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
        <p:nvSpPr>
          <p:cNvPr id="52" name="TextBox 51">
            <a:extLst>
              <a:ext uri="{FF2B5EF4-FFF2-40B4-BE49-F238E27FC236}">
                <a16:creationId xmlns:a16="http://schemas.microsoft.com/office/drawing/2014/main" id="{6A9237F4-72BA-5903-4D49-6EEFF0279135}"/>
              </a:ext>
            </a:extLst>
          </p:cNvPr>
          <p:cNvSpPr txBox="1"/>
          <p:nvPr/>
        </p:nvSpPr>
        <p:spPr>
          <a:xfrm>
            <a:off x="3772864" y="5675685"/>
            <a:ext cx="101658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1%</a:t>
            </a:r>
            <a:endParaRPr lang="en-US" sz="1500" baseline="30000" dirty="0">
              <a:latin typeface="Segoe UI Semilight" panose="020B0402040204020203" pitchFamily="34" charset="0"/>
              <a:cs typeface="Segoe UI Semilight" panose="020B0402040204020203" pitchFamily="34" charset="0"/>
            </a:endParaRPr>
          </a:p>
        </p:txBody>
      </p:sp>
      <p:cxnSp>
        <p:nvCxnSpPr>
          <p:cNvPr id="63" name="Straight Connector 62">
            <a:extLst>
              <a:ext uri="{FF2B5EF4-FFF2-40B4-BE49-F238E27FC236}">
                <a16:creationId xmlns:a16="http://schemas.microsoft.com/office/drawing/2014/main" id="{49EE830D-DB4D-5E4E-70A7-3CDF5EC15A82}"/>
              </a:ext>
            </a:extLst>
          </p:cNvPr>
          <p:cNvCxnSpPr>
            <a:cxnSpLocks/>
          </p:cNvCxnSpPr>
          <p:nvPr/>
        </p:nvCxnSpPr>
        <p:spPr>
          <a:xfrm>
            <a:off x="4342133" y="5249654"/>
            <a:ext cx="0" cy="419860"/>
          </a:xfrm>
          <a:prstGeom prst="line">
            <a:avLst/>
          </a:prstGeom>
        </p:spPr>
        <p:style>
          <a:lnRef idx="1">
            <a:schemeClr val="dk1"/>
          </a:lnRef>
          <a:fillRef idx="0">
            <a:schemeClr val="dk1"/>
          </a:fillRef>
          <a:effectRef idx="0">
            <a:schemeClr val="dk1"/>
          </a:effectRef>
          <a:fontRef idx="minor">
            <a:schemeClr val="tx1"/>
          </a:fontRef>
        </p:style>
      </p:cxnSp>
      <p:sp>
        <p:nvSpPr>
          <p:cNvPr id="6" name="Arrow: Left 5">
            <a:extLst>
              <a:ext uri="{FF2B5EF4-FFF2-40B4-BE49-F238E27FC236}">
                <a16:creationId xmlns:a16="http://schemas.microsoft.com/office/drawing/2014/main" id="{AE316F41-7027-65A5-2233-5CCBE9FAA364}"/>
              </a:ext>
            </a:extLst>
          </p:cNvPr>
          <p:cNvSpPr/>
          <p:nvPr/>
        </p:nvSpPr>
        <p:spPr>
          <a:xfrm rot="1340901">
            <a:off x="11070033" y="2729670"/>
            <a:ext cx="365760" cy="18288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80CFF0-351A-99EA-622A-7CC06CA5BF05}"/>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22337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5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710C0258-888C-49C1-A45E-A951FCCE1041}"/>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8A08CE88-CB11-4FB7-9EB3-288ED1C9E1A7}"/>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18</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3775" y="85344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Most residents are satisfied, as well, with Powell’s parks and open spaces ...</a:t>
            </a:r>
          </a:p>
          <a:p>
            <a:pPr algn="ctr" eaLnBrk="0"/>
            <a:r>
              <a:rPr lang="en-US" sz="2450" dirty="0">
                <a:latin typeface="Segoe UI Semilight" panose="020B0402040204020203" pitchFamily="34" charset="0"/>
                <a:cs typeface="Segoe UI Semilight" panose="020B0402040204020203" pitchFamily="34" charset="0"/>
              </a:rPr>
              <a:t>… though fewer were </a:t>
            </a:r>
            <a:r>
              <a:rPr lang="en-US" sz="2450" i="1" dirty="0">
                <a:latin typeface="Segoe UI Semilight" panose="020B0402040204020203" pitchFamily="34" charset="0"/>
                <a:cs typeface="Segoe UI Semilight" panose="020B0402040204020203" pitchFamily="34" charset="0"/>
              </a:rPr>
              <a:t>very</a:t>
            </a:r>
            <a:r>
              <a:rPr lang="en-US" sz="2450" dirty="0">
                <a:latin typeface="Segoe UI Semilight" panose="020B0402040204020203" pitchFamily="34" charset="0"/>
                <a:cs typeface="Segoe UI Semilight" panose="020B0402040204020203" pitchFamily="34" charset="0"/>
              </a:rPr>
              <a:t> satisfied compared to past years.</a:t>
            </a:r>
          </a:p>
          <a:p>
            <a:pPr algn="ctr" eaLnBrk="0"/>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sp>
        <p:nvSpPr>
          <p:cNvPr id="3" name="TextBox 2">
            <a:extLst>
              <a:ext uri="{FF2B5EF4-FFF2-40B4-BE49-F238E27FC236}">
                <a16:creationId xmlns:a16="http://schemas.microsoft.com/office/drawing/2014/main" id="{4D57EAC5-8FEF-4529-9949-BFCB36745BCD}"/>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Q8(c): As a resident of Powell, how satisfied are you with each of the following?</a:t>
            </a: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3849470857"/>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1961787" y="5744194"/>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10%</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901405" y="2508738"/>
            <a:ext cx="19050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49%</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555898" y="1964994"/>
            <a:ext cx="3239831"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City’s Parks / Open Spaces</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013934" y="2875634"/>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39%</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609600" y="5687052"/>
            <a:ext cx="1230068"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1%</a:t>
            </a:r>
            <a:endParaRPr lang="en-US" sz="1500" baseline="30000" dirty="0">
              <a:latin typeface="Segoe UI Semilight" panose="020B0402040204020203" pitchFamily="34" charset="0"/>
              <a:cs typeface="Segoe UI Semilight" panose="020B0402040204020203" pitchFamily="34" charset="0"/>
            </a:endParaRPr>
          </a:p>
        </p:txBody>
      </p:sp>
      <p:cxnSp>
        <p:nvCxnSpPr>
          <p:cNvPr id="61" name="Straight Connector 60">
            <a:extLst>
              <a:ext uri="{FF2B5EF4-FFF2-40B4-BE49-F238E27FC236}">
                <a16:creationId xmlns:a16="http://schemas.microsoft.com/office/drawing/2014/main" id="{6436210E-714B-4A0D-A838-760DD82CD9E8}"/>
              </a:ext>
            </a:extLst>
          </p:cNvPr>
          <p:cNvCxnSpPr>
            <a:cxnSpLocks/>
          </p:cNvCxnSpPr>
          <p:nvPr/>
        </p:nvCxnSpPr>
        <p:spPr>
          <a:xfrm flipH="1">
            <a:off x="1603600" y="5455088"/>
            <a:ext cx="604382" cy="41210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E256FF59-6F01-40CC-8400-47DA9A6ADED8}"/>
              </a:ext>
            </a:extLst>
          </p:cNvPr>
          <p:cNvSpPr txBox="1"/>
          <p:nvPr/>
        </p:nvSpPr>
        <p:spPr>
          <a:xfrm>
            <a:off x="3578005" y="3224244"/>
            <a:ext cx="524503"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88%</a:t>
            </a:r>
          </a:p>
        </p:txBody>
      </p:sp>
      <p:grpSp>
        <p:nvGrpSpPr>
          <p:cNvPr id="73" name="Group 72">
            <a:extLst>
              <a:ext uri="{FF2B5EF4-FFF2-40B4-BE49-F238E27FC236}">
                <a16:creationId xmlns:a16="http://schemas.microsoft.com/office/drawing/2014/main" id="{1315750D-B394-43A3-922B-BD21CDA9DCB5}"/>
              </a:ext>
            </a:extLst>
          </p:cNvPr>
          <p:cNvGrpSpPr/>
          <p:nvPr/>
        </p:nvGrpSpPr>
        <p:grpSpPr>
          <a:xfrm>
            <a:off x="7454537" y="6012737"/>
            <a:ext cx="3253525" cy="313017"/>
            <a:chOff x="7454537" y="6012737"/>
            <a:chExt cx="3253525" cy="313017"/>
          </a:xfrm>
        </p:grpSpPr>
        <p:grpSp>
          <p:nvGrpSpPr>
            <p:cNvPr id="74" name="Group 73">
              <a:extLst>
                <a:ext uri="{FF2B5EF4-FFF2-40B4-BE49-F238E27FC236}">
                  <a16:creationId xmlns:a16="http://schemas.microsoft.com/office/drawing/2014/main" id="{35D8467C-170A-4345-9737-2C2610E0EE4F}"/>
                </a:ext>
              </a:extLst>
            </p:cNvPr>
            <p:cNvGrpSpPr/>
            <p:nvPr/>
          </p:nvGrpSpPr>
          <p:grpSpPr>
            <a:xfrm>
              <a:off x="7454537" y="6012737"/>
              <a:ext cx="1776978" cy="307777"/>
              <a:chOff x="7454537" y="6012737"/>
              <a:chExt cx="1776978" cy="307777"/>
            </a:xfrm>
          </p:grpSpPr>
          <p:sp>
            <p:nvSpPr>
              <p:cNvPr id="84" name="TextBox 83">
                <a:extLst>
                  <a:ext uri="{FF2B5EF4-FFF2-40B4-BE49-F238E27FC236}">
                    <a16:creationId xmlns:a16="http://schemas.microsoft.com/office/drawing/2014/main" id="{7C874779-15B0-46F9-933C-9816AF3503D7}"/>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85" name="Rectangle 84">
                <a:extLst>
                  <a:ext uri="{FF2B5EF4-FFF2-40B4-BE49-F238E27FC236}">
                    <a16:creationId xmlns:a16="http://schemas.microsoft.com/office/drawing/2014/main" id="{74679667-FDAB-4784-81F0-7E20BADB2898}"/>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5" name="Group 74">
              <a:extLst>
                <a:ext uri="{FF2B5EF4-FFF2-40B4-BE49-F238E27FC236}">
                  <a16:creationId xmlns:a16="http://schemas.microsoft.com/office/drawing/2014/main" id="{B02173B9-0115-42E5-9D36-71752F3DFC51}"/>
                </a:ext>
              </a:extLst>
            </p:cNvPr>
            <p:cNvGrpSpPr/>
            <p:nvPr/>
          </p:nvGrpSpPr>
          <p:grpSpPr>
            <a:xfrm>
              <a:off x="9398455" y="6017977"/>
              <a:ext cx="1309607" cy="307777"/>
              <a:chOff x="9398455" y="6017977"/>
              <a:chExt cx="1309607" cy="307777"/>
            </a:xfrm>
          </p:grpSpPr>
          <p:sp>
            <p:nvSpPr>
              <p:cNvPr id="76" name="TextBox 75">
                <a:extLst>
                  <a:ext uri="{FF2B5EF4-FFF2-40B4-BE49-F238E27FC236}">
                    <a16:creationId xmlns:a16="http://schemas.microsoft.com/office/drawing/2014/main" id="{728C66FD-562B-421C-8E44-E43AE04091B1}"/>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79" name="Rectangle 78">
                <a:extLst>
                  <a:ext uri="{FF2B5EF4-FFF2-40B4-BE49-F238E27FC236}">
                    <a16:creationId xmlns:a16="http://schemas.microsoft.com/office/drawing/2014/main" id="{435495BC-CF4C-45F4-8006-1C7E482DF75E}"/>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grpSp>
        <p:nvGrpSpPr>
          <p:cNvPr id="52" name="Group 51">
            <a:extLst>
              <a:ext uri="{FF2B5EF4-FFF2-40B4-BE49-F238E27FC236}">
                <a16:creationId xmlns:a16="http://schemas.microsoft.com/office/drawing/2014/main" id="{2EEE7E83-0A35-F66F-6088-055650231632}"/>
              </a:ext>
            </a:extLst>
          </p:cNvPr>
          <p:cNvGrpSpPr/>
          <p:nvPr/>
        </p:nvGrpSpPr>
        <p:grpSpPr>
          <a:xfrm>
            <a:off x="7313828" y="1957252"/>
            <a:ext cx="4046902" cy="3836818"/>
            <a:chOff x="7313828" y="1957252"/>
            <a:chExt cx="4046902" cy="3836818"/>
          </a:xfrm>
        </p:grpSpPr>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414075048"/>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51" name="Group 50">
              <a:extLst>
                <a:ext uri="{FF2B5EF4-FFF2-40B4-BE49-F238E27FC236}">
                  <a16:creationId xmlns:a16="http://schemas.microsoft.com/office/drawing/2014/main" id="{D0C4D343-75ED-3A9C-3618-1B1B5EBE51CD}"/>
                </a:ext>
              </a:extLst>
            </p:cNvPr>
            <p:cNvGrpSpPr/>
            <p:nvPr/>
          </p:nvGrpSpPr>
          <p:grpSpPr>
            <a:xfrm>
              <a:off x="10513957" y="2133600"/>
              <a:ext cx="846773" cy="3474204"/>
              <a:chOff x="10513957" y="2133600"/>
              <a:chExt cx="846773" cy="3474204"/>
            </a:xfrm>
          </p:grpSpPr>
          <p:sp>
            <p:nvSpPr>
              <p:cNvPr id="108" name="TextBox 107">
                <a:extLst>
                  <a:ext uri="{FF2B5EF4-FFF2-40B4-BE49-F238E27FC236}">
                    <a16:creationId xmlns:a16="http://schemas.microsoft.com/office/drawing/2014/main" id="{6E4B8AF7-070A-418F-882A-C83DCF0B1777}"/>
                  </a:ext>
                </a:extLst>
              </p:cNvPr>
              <p:cNvSpPr txBox="1"/>
              <p:nvPr/>
            </p:nvSpPr>
            <p:spPr>
              <a:xfrm>
                <a:off x="10640290" y="2923729"/>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89%</a:t>
                </a:r>
              </a:p>
            </p:txBody>
          </p:sp>
          <p:sp>
            <p:nvSpPr>
              <p:cNvPr id="115" name="TextBox 114">
                <a:extLst>
                  <a:ext uri="{FF2B5EF4-FFF2-40B4-BE49-F238E27FC236}">
                    <a16:creationId xmlns:a16="http://schemas.microsoft.com/office/drawing/2014/main" id="{8818C154-6942-445E-BE45-119991408A5B}"/>
                  </a:ext>
                </a:extLst>
              </p:cNvPr>
              <p:cNvSpPr txBox="1"/>
              <p:nvPr/>
            </p:nvSpPr>
            <p:spPr>
              <a:xfrm>
                <a:off x="10513957" y="4903639"/>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86%</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10527812" y="3304729"/>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86%</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10815388" y="3699937"/>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94%</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10735632" y="4096435"/>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92%</a:t>
                </a:r>
              </a:p>
            </p:txBody>
          </p:sp>
          <p:sp>
            <p:nvSpPr>
              <p:cNvPr id="53" name="TextBox 52">
                <a:extLst>
                  <a:ext uri="{FF2B5EF4-FFF2-40B4-BE49-F238E27FC236}">
                    <a16:creationId xmlns:a16="http://schemas.microsoft.com/office/drawing/2014/main" id="{1069AB7C-49B5-4BDB-AE43-2E5046043D79}"/>
                  </a:ext>
                </a:extLst>
              </p:cNvPr>
              <p:cNvSpPr txBox="1"/>
              <p:nvPr/>
            </p:nvSpPr>
            <p:spPr>
              <a:xfrm>
                <a:off x="10735627" y="4507141"/>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92%</a:t>
                </a:r>
              </a:p>
            </p:txBody>
          </p:sp>
          <p:sp>
            <p:nvSpPr>
              <p:cNvPr id="71" name="TextBox 70">
                <a:extLst>
                  <a:ext uri="{FF2B5EF4-FFF2-40B4-BE49-F238E27FC236}">
                    <a16:creationId xmlns:a16="http://schemas.microsoft.com/office/drawing/2014/main" id="{9839EC72-5E5C-474A-A74B-39C6C1E3348B}"/>
                  </a:ext>
                </a:extLst>
              </p:cNvPr>
              <p:cNvSpPr txBox="1"/>
              <p:nvPr/>
            </p:nvSpPr>
            <p:spPr>
              <a:xfrm>
                <a:off x="10709560" y="5284639"/>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91%</a:t>
                </a:r>
              </a:p>
            </p:txBody>
          </p:sp>
          <p:sp>
            <p:nvSpPr>
              <p:cNvPr id="32" name="TextBox 31">
                <a:extLst>
                  <a:ext uri="{FF2B5EF4-FFF2-40B4-BE49-F238E27FC236}">
                    <a16:creationId xmlns:a16="http://schemas.microsoft.com/office/drawing/2014/main" id="{00C9EB2D-15B5-AF05-F430-F5D2350AB3DE}"/>
                  </a:ext>
                </a:extLst>
              </p:cNvPr>
              <p:cNvSpPr txBox="1"/>
              <p:nvPr/>
            </p:nvSpPr>
            <p:spPr>
              <a:xfrm>
                <a:off x="10729992" y="252723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91%</a:t>
                </a:r>
              </a:p>
            </p:txBody>
          </p:sp>
          <p:sp>
            <p:nvSpPr>
              <p:cNvPr id="54" name="TextBox 53">
                <a:extLst>
                  <a:ext uri="{FF2B5EF4-FFF2-40B4-BE49-F238E27FC236}">
                    <a16:creationId xmlns:a16="http://schemas.microsoft.com/office/drawing/2014/main" id="{6C72C7E9-1FCB-0877-407F-CF06C2AB7C65}"/>
                  </a:ext>
                </a:extLst>
              </p:cNvPr>
              <p:cNvSpPr txBox="1"/>
              <p:nvPr/>
            </p:nvSpPr>
            <p:spPr>
              <a:xfrm>
                <a:off x="10622796" y="213360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88%</a:t>
                </a:r>
              </a:p>
            </p:txBody>
          </p:sp>
        </p:grpSp>
      </p:grpSp>
      <p:grpSp>
        <p:nvGrpSpPr>
          <p:cNvPr id="2" name="Group 1">
            <a:extLst>
              <a:ext uri="{FF2B5EF4-FFF2-40B4-BE49-F238E27FC236}">
                <a16:creationId xmlns:a16="http://schemas.microsoft.com/office/drawing/2014/main" id="{2532F1F3-AC88-07F7-1223-E25C5C3C2947}"/>
              </a:ext>
            </a:extLst>
          </p:cNvPr>
          <p:cNvGrpSpPr/>
          <p:nvPr/>
        </p:nvGrpSpPr>
        <p:grpSpPr>
          <a:xfrm>
            <a:off x="6793992" y="2133600"/>
            <a:ext cx="595237" cy="3465576"/>
            <a:chOff x="6781800" y="2136648"/>
            <a:chExt cx="595237" cy="3465576"/>
          </a:xfrm>
        </p:grpSpPr>
        <p:sp>
          <p:nvSpPr>
            <p:cNvPr id="30" name="TextBox 29">
              <a:extLst>
                <a:ext uri="{FF2B5EF4-FFF2-40B4-BE49-F238E27FC236}">
                  <a16:creationId xmlns:a16="http://schemas.microsoft.com/office/drawing/2014/main" id="{75479380-9AEC-E152-FE69-A964CBD05DFF}"/>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3" name="TextBox 32">
              <a:extLst>
                <a:ext uri="{FF2B5EF4-FFF2-40B4-BE49-F238E27FC236}">
                  <a16:creationId xmlns:a16="http://schemas.microsoft.com/office/drawing/2014/main" id="{89FD0951-C4CB-180C-8AA9-9A7A8D6D3A05}"/>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4" name="TextBox 33">
              <a:extLst>
                <a:ext uri="{FF2B5EF4-FFF2-40B4-BE49-F238E27FC236}">
                  <a16:creationId xmlns:a16="http://schemas.microsoft.com/office/drawing/2014/main" id="{60289B5A-5F19-23BA-F72F-F938AFC610FC}"/>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5" name="TextBox 34">
              <a:extLst>
                <a:ext uri="{FF2B5EF4-FFF2-40B4-BE49-F238E27FC236}">
                  <a16:creationId xmlns:a16="http://schemas.microsoft.com/office/drawing/2014/main" id="{3CEF37B1-38EE-002D-DBF6-5016CCB4AB98}"/>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36" name="TextBox 35">
              <a:extLst>
                <a:ext uri="{FF2B5EF4-FFF2-40B4-BE49-F238E27FC236}">
                  <a16:creationId xmlns:a16="http://schemas.microsoft.com/office/drawing/2014/main" id="{DF7EDAAE-FFB8-7359-A460-FB04C4FE69A8}"/>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37" name="TextBox 36">
              <a:extLst>
                <a:ext uri="{FF2B5EF4-FFF2-40B4-BE49-F238E27FC236}">
                  <a16:creationId xmlns:a16="http://schemas.microsoft.com/office/drawing/2014/main" id="{6539E49B-3FA7-2C8E-F128-266A6F0904A8}"/>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38" name="TextBox 37">
              <a:extLst>
                <a:ext uri="{FF2B5EF4-FFF2-40B4-BE49-F238E27FC236}">
                  <a16:creationId xmlns:a16="http://schemas.microsoft.com/office/drawing/2014/main" id="{2367CA88-A7F7-62D8-D71B-D7FFFCC105C4}"/>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39" name="TextBox 38">
              <a:extLst>
                <a:ext uri="{FF2B5EF4-FFF2-40B4-BE49-F238E27FC236}">
                  <a16:creationId xmlns:a16="http://schemas.microsoft.com/office/drawing/2014/main" id="{C77BFBA3-2B35-1CC1-A263-B5A7F29B0BC6}"/>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0" name="TextBox 39">
              <a:extLst>
                <a:ext uri="{FF2B5EF4-FFF2-40B4-BE49-F238E27FC236}">
                  <a16:creationId xmlns:a16="http://schemas.microsoft.com/office/drawing/2014/main" id="{C4B34FF0-B625-2C9B-B96F-F92EB7E8F754}"/>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41" name="Group 40">
            <a:extLst>
              <a:ext uri="{FF2B5EF4-FFF2-40B4-BE49-F238E27FC236}">
                <a16:creationId xmlns:a16="http://schemas.microsoft.com/office/drawing/2014/main" id="{1587C87C-C312-2765-59BD-3DAD350FF4DA}"/>
              </a:ext>
            </a:extLst>
          </p:cNvPr>
          <p:cNvGrpSpPr/>
          <p:nvPr/>
        </p:nvGrpSpPr>
        <p:grpSpPr>
          <a:xfrm>
            <a:off x="6787781" y="2133600"/>
            <a:ext cx="601448" cy="3465576"/>
            <a:chOff x="6775589" y="2136648"/>
            <a:chExt cx="601448" cy="3465576"/>
          </a:xfrm>
        </p:grpSpPr>
        <p:sp>
          <p:nvSpPr>
            <p:cNvPr id="42" name="TextBox 41">
              <a:extLst>
                <a:ext uri="{FF2B5EF4-FFF2-40B4-BE49-F238E27FC236}">
                  <a16:creationId xmlns:a16="http://schemas.microsoft.com/office/drawing/2014/main" id="{548FAED4-4D78-9DD3-9FCC-53D13DE8AD82}"/>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43" name="TextBox 42">
              <a:extLst>
                <a:ext uri="{FF2B5EF4-FFF2-40B4-BE49-F238E27FC236}">
                  <a16:creationId xmlns:a16="http://schemas.microsoft.com/office/drawing/2014/main" id="{112391F5-0709-E756-18AD-B332D1DB0EAF}"/>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44" name="TextBox 43">
              <a:extLst>
                <a:ext uri="{FF2B5EF4-FFF2-40B4-BE49-F238E27FC236}">
                  <a16:creationId xmlns:a16="http://schemas.microsoft.com/office/drawing/2014/main" id="{04942CD9-F2D9-8AD9-BE49-4C424EB90A81}"/>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45" name="TextBox 44">
              <a:extLst>
                <a:ext uri="{FF2B5EF4-FFF2-40B4-BE49-F238E27FC236}">
                  <a16:creationId xmlns:a16="http://schemas.microsoft.com/office/drawing/2014/main" id="{C9B083C9-590F-B8A3-B5B6-02BE60D431BD}"/>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46" name="TextBox 45">
              <a:extLst>
                <a:ext uri="{FF2B5EF4-FFF2-40B4-BE49-F238E27FC236}">
                  <a16:creationId xmlns:a16="http://schemas.microsoft.com/office/drawing/2014/main" id="{D9574E87-7646-E6E1-866F-A4978ECF9D46}"/>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47" name="TextBox 46">
              <a:extLst>
                <a:ext uri="{FF2B5EF4-FFF2-40B4-BE49-F238E27FC236}">
                  <a16:creationId xmlns:a16="http://schemas.microsoft.com/office/drawing/2014/main" id="{8EB1337F-C60B-9A5D-E408-EFFDABE62740}"/>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48" name="TextBox 47">
              <a:extLst>
                <a:ext uri="{FF2B5EF4-FFF2-40B4-BE49-F238E27FC236}">
                  <a16:creationId xmlns:a16="http://schemas.microsoft.com/office/drawing/2014/main" id="{6CF044F2-FBBF-43FB-436D-F4737A8E1B96}"/>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49" name="TextBox 48">
              <a:extLst>
                <a:ext uri="{FF2B5EF4-FFF2-40B4-BE49-F238E27FC236}">
                  <a16:creationId xmlns:a16="http://schemas.microsoft.com/office/drawing/2014/main" id="{0A17E71E-AEA8-4F5B-1BAB-6FFC3199C251}"/>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0" name="TextBox 49">
              <a:extLst>
                <a:ext uri="{FF2B5EF4-FFF2-40B4-BE49-F238E27FC236}">
                  <a16:creationId xmlns:a16="http://schemas.microsoft.com/office/drawing/2014/main" id="{4B1E203E-9F80-A889-9FD7-03F7A2EFCD39}"/>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
        <p:nvSpPr>
          <p:cNvPr id="55" name="TextBox 54">
            <a:extLst>
              <a:ext uri="{FF2B5EF4-FFF2-40B4-BE49-F238E27FC236}">
                <a16:creationId xmlns:a16="http://schemas.microsoft.com/office/drawing/2014/main" id="{4619EDD9-15E6-7968-E399-70CEF6A07441}"/>
              </a:ext>
            </a:extLst>
          </p:cNvPr>
          <p:cNvSpPr txBox="1"/>
          <p:nvPr/>
        </p:nvSpPr>
        <p:spPr>
          <a:xfrm>
            <a:off x="857646" y="5051737"/>
            <a:ext cx="101658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1%</a:t>
            </a:r>
            <a:endParaRPr lang="en-US" sz="1500" baseline="30000" dirty="0">
              <a:latin typeface="Segoe UI Semilight" panose="020B0402040204020203" pitchFamily="34" charset="0"/>
              <a:cs typeface="Segoe UI Semilight" panose="020B0402040204020203" pitchFamily="34" charset="0"/>
            </a:endParaRPr>
          </a:p>
        </p:txBody>
      </p:sp>
      <p:cxnSp>
        <p:nvCxnSpPr>
          <p:cNvPr id="58" name="Straight Connector 57">
            <a:extLst>
              <a:ext uri="{FF2B5EF4-FFF2-40B4-BE49-F238E27FC236}">
                <a16:creationId xmlns:a16="http://schemas.microsoft.com/office/drawing/2014/main" id="{5026EEFB-D18B-66EF-7C0F-00FF605FEDEC}"/>
              </a:ext>
            </a:extLst>
          </p:cNvPr>
          <p:cNvCxnSpPr>
            <a:cxnSpLocks/>
          </p:cNvCxnSpPr>
          <p:nvPr/>
        </p:nvCxnSpPr>
        <p:spPr>
          <a:xfrm flipH="1">
            <a:off x="1573381" y="5354977"/>
            <a:ext cx="484019" cy="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C55F0CD-7353-763A-A954-A056675D7CA3}"/>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grpSp>
        <p:nvGrpSpPr>
          <p:cNvPr id="5" name="Group 4">
            <a:extLst>
              <a:ext uri="{FF2B5EF4-FFF2-40B4-BE49-F238E27FC236}">
                <a16:creationId xmlns:a16="http://schemas.microsoft.com/office/drawing/2014/main" id="{C511CF01-2073-1936-E47E-E1E0916FDB5A}"/>
              </a:ext>
            </a:extLst>
          </p:cNvPr>
          <p:cNvGrpSpPr/>
          <p:nvPr/>
        </p:nvGrpSpPr>
        <p:grpSpPr>
          <a:xfrm>
            <a:off x="9418547" y="2070252"/>
            <a:ext cx="569663" cy="426575"/>
            <a:chOff x="9139125" y="1868617"/>
            <a:chExt cx="569663" cy="426575"/>
          </a:xfrm>
        </p:grpSpPr>
        <p:sp>
          <p:nvSpPr>
            <p:cNvPr id="6" name="Oval 5">
              <a:extLst>
                <a:ext uri="{FF2B5EF4-FFF2-40B4-BE49-F238E27FC236}">
                  <a16:creationId xmlns:a16="http://schemas.microsoft.com/office/drawing/2014/main" id="{CD10F17C-C816-4D53-0F17-B281864516BE}"/>
                </a:ext>
              </a:extLst>
            </p:cNvPr>
            <p:cNvSpPr/>
            <p:nvPr/>
          </p:nvSpPr>
          <p:spPr>
            <a:xfrm>
              <a:off x="9168247" y="1868617"/>
              <a:ext cx="469233" cy="426575"/>
            </a:xfrm>
            <a:prstGeom prst="ellipse">
              <a:avLst/>
            </a:prstGeom>
            <a:solidFill>
              <a:schemeClr val="bg1"/>
            </a:solidFill>
            <a:ln w="12700">
              <a:solidFill>
                <a:srgbClr val="5C89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C2B5EB-019E-45D9-8447-7CCC35EC62B0}"/>
                </a:ext>
              </a:extLst>
            </p:cNvPr>
            <p:cNvSpPr txBox="1"/>
            <p:nvPr/>
          </p:nvSpPr>
          <p:spPr>
            <a:xfrm>
              <a:off x="9139125" y="1926263"/>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49%</a:t>
              </a:r>
            </a:p>
          </p:txBody>
        </p:sp>
      </p:grpSp>
      <p:grpSp>
        <p:nvGrpSpPr>
          <p:cNvPr id="8" name="Group 7">
            <a:extLst>
              <a:ext uri="{FF2B5EF4-FFF2-40B4-BE49-F238E27FC236}">
                <a16:creationId xmlns:a16="http://schemas.microsoft.com/office/drawing/2014/main" id="{3F4F2FC9-1ABF-49C2-4499-6B7984A58B19}"/>
              </a:ext>
            </a:extLst>
          </p:cNvPr>
          <p:cNvGrpSpPr/>
          <p:nvPr/>
        </p:nvGrpSpPr>
        <p:grpSpPr>
          <a:xfrm>
            <a:off x="9055928" y="2453963"/>
            <a:ext cx="569663" cy="426575"/>
            <a:chOff x="9153413" y="1868617"/>
            <a:chExt cx="569663" cy="426575"/>
          </a:xfrm>
        </p:grpSpPr>
        <p:sp>
          <p:nvSpPr>
            <p:cNvPr id="11" name="Oval 10">
              <a:extLst>
                <a:ext uri="{FF2B5EF4-FFF2-40B4-BE49-F238E27FC236}">
                  <a16:creationId xmlns:a16="http://schemas.microsoft.com/office/drawing/2014/main" id="{E1AD723F-714E-894E-EC08-832422CF27E4}"/>
                </a:ext>
              </a:extLst>
            </p:cNvPr>
            <p:cNvSpPr/>
            <p:nvPr/>
          </p:nvSpPr>
          <p:spPr>
            <a:xfrm>
              <a:off x="9168247" y="1868617"/>
              <a:ext cx="469233" cy="426575"/>
            </a:xfrm>
            <a:prstGeom prst="ellipse">
              <a:avLst/>
            </a:prstGeom>
            <a:solidFill>
              <a:schemeClr val="bg1"/>
            </a:solidFill>
            <a:ln w="12700">
              <a:solidFill>
                <a:srgbClr val="5C89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EDFE30-FE6F-CE32-FFA4-ADCEFCEA367D}"/>
                </a:ext>
              </a:extLst>
            </p:cNvPr>
            <p:cNvSpPr txBox="1"/>
            <p:nvPr/>
          </p:nvSpPr>
          <p:spPr>
            <a:xfrm>
              <a:off x="9153413" y="1926263"/>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59%</a:t>
              </a:r>
            </a:p>
          </p:txBody>
        </p:sp>
      </p:grpSp>
      <p:grpSp>
        <p:nvGrpSpPr>
          <p:cNvPr id="13" name="Group 12">
            <a:extLst>
              <a:ext uri="{FF2B5EF4-FFF2-40B4-BE49-F238E27FC236}">
                <a16:creationId xmlns:a16="http://schemas.microsoft.com/office/drawing/2014/main" id="{8DAD255B-36EC-9D7F-94CB-DD833FDD5F56}"/>
              </a:ext>
            </a:extLst>
          </p:cNvPr>
          <p:cNvGrpSpPr/>
          <p:nvPr/>
        </p:nvGrpSpPr>
        <p:grpSpPr>
          <a:xfrm>
            <a:off x="8645560" y="2833688"/>
            <a:ext cx="569663" cy="426575"/>
            <a:chOff x="9139125" y="1868617"/>
            <a:chExt cx="569663" cy="426575"/>
          </a:xfrm>
        </p:grpSpPr>
        <p:sp>
          <p:nvSpPr>
            <p:cNvPr id="14" name="Oval 13">
              <a:extLst>
                <a:ext uri="{FF2B5EF4-FFF2-40B4-BE49-F238E27FC236}">
                  <a16:creationId xmlns:a16="http://schemas.microsoft.com/office/drawing/2014/main" id="{BDB89F6D-13DD-4938-1467-1402CCE5190C}"/>
                </a:ext>
              </a:extLst>
            </p:cNvPr>
            <p:cNvSpPr/>
            <p:nvPr/>
          </p:nvSpPr>
          <p:spPr>
            <a:xfrm>
              <a:off x="9168247" y="1868617"/>
              <a:ext cx="469233" cy="426575"/>
            </a:xfrm>
            <a:prstGeom prst="ellipse">
              <a:avLst/>
            </a:prstGeom>
            <a:solidFill>
              <a:schemeClr val="bg1"/>
            </a:solidFill>
            <a:ln w="12700">
              <a:solidFill>
                <a:srgbClr val="5C89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35E75D6-DA1F-2A4C-944B-6120199DC47A}"/>
                </a:ext>
              </a:extLst>
            </p:cNvPr>
            <p:cNvSpPr txBox="1"/>
            <p:nvPr/>
          </p:nvSpPr>
          <p:spPr>
            <a:xfrm>
              <a:off x="9139125" y="1926263"/>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64%</a:t>
              </a:r>
            </a:p>
          </p:txBody>
        </p:sp>
      </p:grpSp>
    </p:spTree>
    <p:extLst>
      <p:ext uri="{BB962C8B-B14F-4D97-AF65-F5344CB8AC3E}">
        <p14:creationId xmlns:p14="http://schemas.microsoft.com/office/powerpoint/2010/main" val="14663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5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250"/>
                                        <p:tgtEl>
                                          <p:spTgt spid="52"/>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xEl>
                                              <p:pRg st="1" end="1"/>
                                            </p:txEl>
                                          </p:spTgt>
                                        </p:tgtEl>
                                        <p:attrNameLst>
                                          <p:attrName>style.visibility</p:attrName>
                                        </p:attrNameLst>
                                      </p:cBhvr>
                                      <p:to>
                                        <p:strVal val="visible"/>
                                      </p:to>
                                    </p:set>
                                    <p:animEffect transition="in" filter="fade">
                                      <p:cBhvr>
                                        <p:cTn id="13" dur="250"/>
                                        <p:tgtEl>
                                          <p:spTgt spid="31">
                                            <p:txEl>
                                              <p:pRg st="1" end="1"/>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9E770412-F98F-40FF-BC3F-77FFB0BDC399}"/>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E416D582-47A5-48A0-BEB8-20E167AD1C78}"/>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19</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2170" y="85344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Nearly nine out of ten residents are also satisfied with Powell’s parks and </a:t>
            </a:r>
          </a:p>
          <a:p>
            <a:pPr algn="ctr" eaLnBrk="0"/>
            <a:r>
              <a:rPr lang="en-US" sz="2450" dirty="0">
                <a:latin typeface="Segoe UI Semilight" panose="020B0402040204020203" pitchFamily="34" charset="0"/>
                <a:cs typeface="Segoe UI Semilight" panose="020B0402040204020203" pitchFamily="34" charset="0"/>
              </a:rPr>
              <a:t>recreation programming, as they have been in years past.</a:t>
            </a:r>
          </a:p>
          <a:p>
            <a:pPr algn="ctr" eaLnBrk="0"/>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sp>
        <p:nvSpPr>
          <p:cNvPr id="3" name="TextBox 2">
            <a:extLst>
              <a:ext uri="{FF2B5EF4-FFF2-40B4-BE49-F238E27FC236}">
                <a16:creationId xmlns:a16="http://schemas.microsoft.com/office/drawing/2014/main" id="{4D57EAC5-8FEF-4529-9949-BFCB36745BCD}"/>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Q8(d): As a resident of Powell, how satisfied are you with each of the following?</a:t>
            </a: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1420483630"/>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3124200" y="5846040"/>
            <a:ext cx="2236388"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 dissatisfied</a:t>
            </a:r>
          </a:p>
          <a:p>
            <a:pPr algn="ctr">
              <a:lnSpc>
                <a:spcPts val="1600"/>
              </a:lnSpc>
            </a:pPr>
            <a:r>
              <a:rPr lang="en-US" sz="1500" dirty="0">
                <a:latin typeface="Segoe UI Semilight" panose="020B0402040204020203" pitchFamily="34" charset="0"/>
                <a:cs typeface="Segoe UI Semilight" panose="020B0402040204020203" pitchFamily="34" charset="0"/>
              </a:rPr>
              <a:t>7%</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6797F18-72AC-4F44-A8B1-C15BA8771A82}"/>
              </a:ext>
            </a:extLst>
          </p:cNvPr>
          <p:cNvSpPr txBox="1"/>
          <p:nvPr/>
        </p:nvSpPr>
        <p:spPr>
          <a:xfrm>
            <a:off x="986642" y="5206436"/>
            <a:ext cx="1049471"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3%</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901405" y="2508738"/>
            <a:ext cx="19050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50%</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555898" y="1964994"/>
            <a:ext cx="3239831"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Parks and Rec Programming</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013934" y="2875634"/>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37%</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962645" y="5832883"/>
            <a:ext cx="1800943"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dissatisfied</a:t>
            </a:r>
          </a:p>
          <a:p>
            <a:pPr algn="ctr">
              <a:lnSpc>
                <a:spcPts val="1600"/>
              </a:lnSpc>
            </a:pPr>
            <a:r>
              <a:rPr lang="en-US" sz="1500" dirty="0">
                <a:latin typeface="Segoe UI Semilight" panose="020B0402040204020203" pitchFamily="34" charset="0"/>
                <a:cs typeface="Segoe UI Semilight" panose="020B0402040204020203" pitchFamily="34" charset="0"/>
              </a:rPr>
              <a:t>3%</a:t>
            </a:r>
            <a:endParaRPr lang="en-US" sz="1500" baseline="30000" dirty="0">
              <a:latin typeface="Segoe UI Semilight" panose="020B0402040204020203" pitchFamily="34" charset="0"/>
              <a:cs typeface="Segoe UI Semilight" panose="020B0402040204020203" pitchFamily="34" charset="0"/>
            </a:endParaRPr>
          </a:p>
        </p:txBody>
      </p:sp>
      <p:cxnSp>
        <p:nvCxnSpPr>
          <p:cNvPr id="58" name="Straight Connector 57">
            <a:extLst>
              <a:ext uri="{FF2B5EF4-FFF2-40B4-BE49-F238E27FC236}">
                <a16:creationId xmlns:a16="http://schemas.microsoft.com/office/drawing/2014/main" id="{8DFA4C51-80D1-421E-BE17-BD4B09B8E48D}"/>
              </a:ext>
            </a:extLst>
          </p:cNvPr>
          <p:cNvCxnSpPr>
            <a:cxnSpLocks/>
          </p:cNvCxnSpPr>
          <p:nvPr/>
        </p:nvCxnSpPr>
        <p:spPr>
          <a:xfrm flipV="1">
            <a:off x="2491980" y="5702079"/>
            <a:ext cx="67824" cy="15528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6436210E-714B-4A0D-A838-760DD82CD9E8}"/>
              </a:ext>
            </a:extLst>
          </p:cNvPr>
          <p:cNvCxnSpPr>
            <a:cxnSpLocks/>
          </p:cNvCxnSpPr>
          <p:nvPr/>
        </p:nvCxnSpPr>
        <p:spPr>
          <a:xfrm>
            <a:off x="1924096" y="5471746"/>
            <a:ext cx="299308"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E256FF59-6F01-40CC-8400-47DA9A6ADED8}"/>
              </a:ext>
            </a:extLst>
          </p:cNvPr>
          <p:cNvSpPr txBox="1"/>
          <p:nvPr/>
        </p:nvSpPr>
        <p:spPr>
          <a:xfrm>
            <a:off x="3517303" y="3216125"/>
            <a:ext cx="524503"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87%</a:t>
            </a:r>
          </a:p>
        </p:txBody>
      </p:sp>
      <p:grpSp>
        <p:nvGrpSpPr>
          <p:cNvPr id="74" name="Group 73">
            <a:extLst>
              <a:ext uri="{FF2B5EF4-FFF2-40B4-BE49-F238E27FC236}">
                <a16:creationId xmlns:a16="http://schemas.microsoft.com/office/drawing/2014/main" id="{98199E61-32D2-4D41-BDF1-95DACEEEB15B}"/>
              </a:ext>
            </a:extLst>
          </p:cNvPr>
          <p:cNvGrpSpPr/>
          <p:nvPr/>
        </p:nvGrpSpPr>
        <p:grpSpPr>
          <a:xfrm>
            <a:off x="7454537" y="6012737"/>
            <a:ext cx="3253525" cy="313017"/>
            <a:chOff x="7454537" y="6012737"/>
            <a:chExt cx="3253525" cy="313017"/>
          </a:xfrm>
        </p:grpSpPr>
        <p:grpSp>
          <p:nvGrpSpPr>
            <p:cNvPr id="75" name="Group 74">
              <a:extLst>
                <a:ext uri="{FF2B5EF4-FFF2-40B4-BE49-F238E27FC236}">
                  <a16:creationId xmlns:a16="http://schemas.microsoft.com/office/drawing/2014/main" id="{356BC5D9-CDDA-4A42-8F5A-14D4B0766386}"/>
                </a:ext>
              </a:extLst>
            </p:cNvPr>
            <p:cNvGrpSpPr/>
            <p:nvPr/>
          </p:nvGrpSpPr>
          <p:grpSpPr>
            <a:xfrm>
              <a:off x="7454537" y="6012737"/>
              <a:ext cx="1776978" cy="307777"/>
              <a:chOff x="7454537" y="6012737"/>
              <a:chExt cx="1776978" cy="307777"/>
            </a:xfrm>
          </p:grpSpPr>
          <p:sp>
            <p:nvSpPr>
              <p:cNvPr id="85" name="TextBox 84">
                <a:extLst>
                  <a:ext uri="{FF2B5EF4-FFF2-40B4-BE49-F238E27FC236}">
                    <a16:creationId xmlns:a16="http://schemas.microsoft.com/office/drawing/2014/main" id="{EB6EC7B6-D017-4AA8-BEAF-FD3869018171}"/>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94" name="Rectangle 93">
                <a:extLst>
                  <a:ext uri="{FF2B5EF4-FFF2-40B4-BE49-F238E27FC236}">
                    <a16:creationId xmlns:a16="http://schemas.microsoft.com/office/drawing/2014/main" id="{E617A930-B149-48B6-87DD-250C2CCECDC5}"/>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6" name="Group 75">
              <a:extLst>
                <a:ext uri="{FF2B5EF4-FFF2-40B4-BE49-F238E27FC236}">
                  <a16:creationId xmlns:a16="http://schemas.microsoft.com/office/drawing/2014/main" id="{602F57F4-2738-4BAC-9624-20448E939F6B}"/>
                </a:ext>
              </a:extLst>
            </p:cNvPr>
            <p:cNvGrpSpPr/>
            <p:nvPr/>
          </p:nvGrpSpPr>
          <p:grpSpPr>
            <a:xfrm>
              <a:off x="9398455" y="6017977"/>
              <a:ext cx="1309607" cy="307777"/>
              <a:chOff x="9398455" y="6017977"/>
              <a:chExt cx="1309607" cy="307777"/>
            </a:xfrm>
          </p:grpSpPr>
          <p:sp>
            <p:nvSpPr>
              <p:cNvPr id="79" name="TextBox 78">
                <a:extLst>
                  <a:ext uri="{FF2B5EF4-FFF2-40B4-BE49-F238E27FC236}">
                    <a16:creationId xmlns:a16="http://schemas.microsoft.com/office/drawing/2014/main" id="{9E45D4F3-28A0-4432-86A1-BC93B070CD11}"/>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84" name="Rectangle 83">
                <a:extLst>
                  <a:ext uri="{FF2B5EF4-FFF2-40B4-BE49-F238E27FC236}">
                    <a16:creationId xmlns:a16="http://schemas.microsoft.com/office/drawing/2014/main" id="{9EB639EA-EB4B-4B9E-A8BC-F6B1E3C66A87}"/>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grpSp>
        <p:nvGrpSpPr>
          <p:cNvPr id="4" name="Group 3">
            <a:extLst>
              <a:ext uri="{FF2B5EF4-FFF2-40B4-BE49-F238E27FC236}">
                <a16:creationId xmlns:a16="http://schemas.microsoft.com/office/drawing/2014/main" id="{59B9A8F7-086E-4B64-B78E-FD56A54F7B3F}"/>
              </a:ext>
            </a:extLst>
          </p:cNvPr>
          <p:cNvGrpSpPr/>
          <p:nvPr/>
        </p:nvGrpSpPr>
        <p:grpSpPr>
          <a:xfrm>
            <a:off x="7313828" y="1957252"/>
            <a:ext cx="3896125" cy="3836818"/>
            <a:chOff x="7313828" y="1957252"/>
            <a:chExt cx="3896125" cy="3836818"/>
          </a:xfrm>
        </p:grpSpPr>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2964779219"/>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9939E8EB-3572-433D-92E0-BCFA1B50BA9F}"/>
                </a:ext>
              </a:extLst>
            </p:cNvPr>
            <p:cNvGrpSpPr/>
            <p:nvPr/>
          </p:nvGrpSpPr>
          <p:grpSpPr>
            <a:xfrm>
              <a:off x="10425545" y="2133600"/>
              <a:ext cx="784408" cy="3492281"/>
              <a:chOff x="10425545" y="2133600"/>
              <a:chExt cx="784408" cy="3492281"/>
            </a:xfrm>
          </p:grpSpPr>
          <p:sp>
            <p:nvSpPr>
              <p:cNvPr id="108" name="TextBox 107">
                <a:extLst>
                  <a:ext uri="{FF2B5EF4-FFF2-40B4-BE49-F238E27FC236}">
                    <a16:creationId xmlns:a16="http://schemas.microsoft.com/office/drawing/2014/main" id="{6E4B8AF7-070A-418F-882A-C83DCF0B1777}"/>
                  </a:ext>
                </a:extLst>
              </p:cNvPr>
              <p:cNvSpPr txBox="1"/>
              <p:nvPr/>
            </p:nvSpPr>
            <p:spPr>
              <a:xfrm>
                <a:off x="10640290" y="2923729"/>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89%</a:t>
                </a:r>
              </a:p>
            </p:txBody>
          </p:sp>
          <p:sp>
            <p:nvSpPr>
              <p:cNvPr id="115" name="TextBox 114">
                <a:extLst>
                  <a:ext uri="{FF2B5EF4-FFF2-40B4-BE49-F238E27FC236}">
                    <a16:creationId xmlns:a16="http://schemas.microsoft.com/office/drawing/2014/main" id="{8818C154-6942-445E-BE45-119991408A5B}"/>
                  </a:ext>
                </a:extLst>
              </p:cNvPr>
              <p:cNvSpPr txBox="1"/>
              <p:nvPr/>
            </p:nvSpPr>
            <p:spPr>
              <a:xfrm>
                <a:off x="10562447" y="4904929"/>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87%</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10501745" y="3318937"/>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85%</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10501745" y="3715435"/>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85%</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10484251" y="4096435"/>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84%</a:t>
                </a:r>
              </a:p>
            </p:txBody>
          </p:sp>
          <p:sp>
            <p:nvSpPr>
              <p:cNvPr id="53" name="TextBox 52">
                <a:extLst>
                  <a:ext uri="{FF2B5EF4-FFF2-40B4-BE49-F238E27FC236}">
                    <a16:creationId xmlns:a16="http://schemas.microsoft.com/office/drawing/2014/main" id="{1069AB7C-49B5-4BDB-AE43-2E5046043D79}"/>
                  </a:ext>
                </a:extLst>
              </p:cNvPr>
              <p:cNvSpPr txBox="1"/>
              <p:nvPr/>
            </p:nvSpPr>
            <p:spPr>
              <a:xfrm>
                <a:off x="10562447" y="4491643"/>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87%</a:t>
                </a:r>
              </a:p>
            </p:txBody>
          </p:sp>
          <p:sp>
            <p:nvSpPr>
              <p:cNvPr id="73" name="TextBox 72">
                <a:extLst>
                  <a:ext uri="{FF2B5EF4-FFF2-40B4-BE49-F238E27FC236}">
                    <a16:creationId xmlns:a16="http://schemas.microsoft.com/office/drawing/2014/main" id="{E0F4495F-5849-4B62-84E9-CC2154B90958}"/>
                  </a:ext>
                </a:extLst>
              </p:cNvPr>
              <p:cNvSpPr txBox="1"/>
              <p:nvPr/>
            </p:nvSpPr>
            <p:spPr>
              <a:xfrm>
                <a:off x="10425545" y="5302716"/>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83%</a:t>
                </a:r>
              </a:p>
            </p:txBody>
          </p:sp>
          <p:sp>
            <p:nvSpPr>
              <p:cNvPr id="33" name="TextBox 32">
                <a:extLst>
                  <a:ext uri="{FF2B5EF4-FFF2-40B4-BE49-F238E27FC236}">
                    <a16:creationId xmlns:a16="http://schemas.microsoft.com/office/drawing/2014/main" id="{EC7A2FA9-B4CB-D552-AFFB-DF71B9EDE672}"/>
                  </a:ext>
                </a:extLst>
              </p:cNvPr>
              <p:cNvSpPr txBox="1"/>
              <p:nvPr/>
            </p:nvSpPr>
            <p:spPr>
              <a:xfrm>
                <a:off x="10560804" y="252723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87%</a:t>
                </a:r>
              </a:p>
            </p:txBody>
          </p:sp>
          <p:sp>
            <p:nvSpPr>
              <p:cNvPr id="110" name="TextBox 109">
                <a:extLst>
                  <a:ext uri="{FF2B5EF4-FFF2-40B4-BE49-F238E27FC236}">
                    <a16:creationId xmlns:a16="http://schemas.microsoft.com/office/drawing/2014/main" id="{6CF35E36-87A4-6AB4-4D6B-072DDEE2D0F9}"/>
                  </a:ext>
                </a:extLst>
              </p:cNvPr>
              <p:cNvSpPr txBox="1"/>
              <p:nvPr/>
            </p:nvSpPr>
            <p:spPr>
              <a:xfrm>
                <a:off x="10560804" y="213360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87%</a:t>
                </a:r>
              </a:p>
            </p:txBody>
          </p:sp>
        </p:grpSp>
      </p:grpSp>
      <p:grpSp>
        <p:nvGrpSpPr>
          <p:cNvPr id="54" name="Group 53">
            <a:extLst>
              <a:ext uri="{FF2B5EF4-FFF2-40B4-BE49-F238E27FC236}">
                <a16:creationId xmlns:a16="http://schemas.microsoft.com/office/drawing/2014/main" id="{080C072E-AC7C-E0F8-51BF-95C3FEF9259D}"/>
              </a:ext>
            </a:extLst>
          </p:cNvPr>
          <p:cNvGrpSpPr/>
          <p:nvPr/>
        </p:nvGrpSpPr>
        <p:grpSpPr>
          <a:xfrm>
            <a:off x="6793992" y="2133600"/>
            <a:ext cx="595237" cy="3465576"/>
            <a:chOff x="6781800" y="2136648"/>
            <a:chExt cx="595237" cy="3465576"/>
          </a:xfrm>
        </p:grpSpPr>
        <p:sp>
          <p:nvSpPr>
            <p:cNvPr id="55" name="TextBox 54">
              <a:extLst>
                <a:ext uri="{FF2B5EF4-FFF2-40B4-BE49-F238E27FC236}">
                  <a16:creationId xmlns:a16="http://schemas.microsoft.com/office/drawing/2014/main" id="{E8295EDC-2DCA-1728-113B-1628CFB51036}"/>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60" name="TextBox 59">
              <a:extLst>
                <a:ext uri="{FF2B5EF4-FFF2-40B4-BE49-F238E27FC236}">
                  <a16:creationId xmlns:a16="http://schemas.microsoft.com/office/drawing/2014/main" id="{B9D1A84E-3F02-1079-E2D3-5C08448F5893}"/>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62" name="TextBox 61">
              <a:extLst>
                <a:ext uri="{FF2B5EF4-FFF2-40B4-BE49-F238E27FC236}">
                  <a16:creationId xmlns:a16="http://schemas.microsoft.com/office/drawing/2014/main" id="{1F98995B-097B-05FF-8996-17498A0E1F8B}"/>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71" name="TextBox 70">
              <a:extLst>
                <a:ext uri="{FF2B5EF4-FFF2-40B4-BE49-F238E27FC236}">
                  <a16:creationId xmlns:a16="http://schemas.microsoft.com/office/drawing/2014/main" id="{283C9D7D-2D15-AAF2-7BD8-3AE03EC74E0E}"/>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77" name="TextBox 76">
              <a:extLst>
                <a:ext uri="{FF2B5EF4-FFF2-40B4-BE49-F238E27FC236}">
                  <a16:creationId xmlns:a16="http://schemas.microsoft.com/office/drawing/2014/main" id="{2FC02547-9AA1-36FF-C5F6-59E5E097F597}"/>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78" name="TextBox 77">
              <a:extLst>
                <a:ext uri="{FF2B5EF4-FFF2-40B4-BE49-F238E27FC236}">
                  <a16:creationId xmlns:a16="http://schemas.microsoft.com/office/drawing/2014/main" id="{A1EC9E7E-012F-A968-01CB-2C6CB0B17343}"/>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88" name="TextBox 87">
              <a:extLst>
                <a:ext uri="{FF2B5EF4-FFF2-40B4-BE49-F238E27FC236}">
                  <a16:creationId xmlns:a16="http://schemas.microsoft.com/office/drawing/2014/main" id="{07E2B23B-7C71-FCF7-827C-A4F20C24C80C}"/>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89" name="TextBox 88">
              <a:extLst>
                <a:ext uri="{FF2B5EF4-FFF2-40B4-BE49-F238E27FC236}">
                  <a16:creationId xmlns:a16="http://schemas.microsoft.com/office/drawing/2014/main" id="{8F383006-4961-A3AA-307F-1709ED50D60A}"/>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90" name="TextBox 89">
              <a:extLst>
                <a:ext uri="{FF2B5EF4-FFF2-40B4-BE49-F238E27FC236}">
                  <a16:creationId xmlns:a16="http://schemas.microsoft.com/office/drawing/2014/main" id="{1B874B86-F22C-D9D2-D0C2-A0E85145D5EC}"/>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91" name="Group 90">
            <a:extLst>
              <a:ext uri="{FF2B5EF4-FFF2-40B4-BE49-F238E27FC236}">
                <a16:creationId xmlns:a16="http://schemas.microsoft.com/office/drawing/2014/main" id="{71965E91-6E9D-A2FB-3D4B-FA781CD4F3A0}"/>
              </a:ext>
            </a:extLst>
          </p:cNvPr>
          <p:cNvGrpSpPr/>
          <p:nvPr/>
        </p:nvGrpSpPr>
        <p:grpSpPr>
          <a:xfrm>
            <a:off x="6787781" y="2133600"/>
            <a:ext cx="601448" cy="3465576"/>
            <a:chOff x="6775589" y="2136648"/>
            <a:chExt cx="601448" cy="3465576"/>
          </a:xfrm>
        </p:grpSpPr>
        <p:sp>
          <p:nvSpPr>
            <p:cNvPr id="92" name="TextBox 91">
              <a:extLst>
                <a:ext uri="{FF2B5EF4-FFF2-40B4-BE49-F238E27FC236}">
                  <a16:creationId xmlns:a16="http://schemas.microsoft.com/office/drawing/2014/main" id="{60BD3E92-F391-5393-5C3E-CA218798E83C}"/>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93" name="TextBox 92">
              <a:extLst>
                <a:ext uri="{FF2B5EF4-FFF2-40B4-BE49-F238E27FC236}">
                  <a16:creationId xmlns:a16="http://schemas.microsoft.com/office/drawing/2014/main" id="{800EDD8B-947A-BD40-9E82-24879A74C6A7}"/>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95" name="TextBox 94">
              <a:extLst>
                <a:ext uri="{FF2B5EF4-FFF2-40B4-BE49-F238E27FC236}">
                  <a16:creationId xmlns:a16="http://schemas.microsoft.com/office/drawing/2014/main" id="{EEE4CA59-0203-D47F-4C1E-E9E33CB142FB}"/>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96" name="TextBox 95">
              <a:extLst>
                <a:ext uri="{FF2B5EF4-FFF2-40B4-BE49-F238E27FC236}">
                  <a16:creationId xmlns:a16="http://schemas.microsoft.com/office/drawing/2014/main" id="{5B7CB1DA-3991-CB89-47E1-9DF62A0EC2DA}"/>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97" name="TextBox 96">
              <a:extLst>
                <a:ext uri="{FF2B5EF4-FFF2-40B4-BE49-F238E27FC236}">
                  <a16:creationId xmlns:a16="http://schemas.microsoft.com/office/drawing/2014/main" id="{042E8C6C-6D4F-7D2D-A90B-1AB6E3098D11}"/>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98" name="TextBox 97">
              <a:extLst>
                <a:ext uri="{FF2B5EF4-FFF2-40B4-BE49-F238E27FC236}">
                  <a16:creationId xmlns:a16="http://schemas.microsoft.com/office/drawing/2014/main" id="{8817D77F-8AAA-80BD-C7FD-B8AE6A3CD47D}"/>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99" name="TextBox 98">
              <a:extLst>
                <a:ext uri="{FF2B5EF4-FFF2-40B4-BE49-F238E27FC236}">
                  <a16:creationId xmlns:a16="http://schemas.microsoft.com/office/drawing/2014/main" id="{5B9501F4-531E-31CC-4870-BE3A5271C12E}"/>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100" name="TextBox 99">
              <a:extLst>
                <a:ext uri="{FF2B5EF4-FFF2-40B4-BE49-F238E27FC236}">
                  <a16:creationId xmlns:a16="http://schemas.microsoft.com/office/drawing/2014/main" id="{7B58EF07-6A44-DFAF-254B-59CE60FF3C19}"/>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101" name="TextBox 100">
              <a:extLst>
                <a:ext uri="{FF2B5EF4-FFF2-40B4-BE49-F238E27FC236}">
                  <a16:creationId xmlns:a16="http://schemas.microsoft.com/office/drawing/2014/main" id="{C132914F-DBA6-7C63-6899-998DD4F43806}"/>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cxnSp>
        <p:nvCxnSpPr>
          <p:cNvPr id="106" name="Straight Connector 105">
            <a:extLst>
              <a:ext uri="{FF2B5EF4-FFF2-40B4-BE49-F238E27FC236}">
                <a16:creationId xmlns:a16="http://schemas.microsoft.com/office/drawing/2014/main" id="{05DDA377-FEA7-A342-7925-A15F8F77D2B3}"/>
              </a:ext>
            </a:extLst>
          </p:cNvPr>
          <p:cNvCxnSpPr>
            <a:cxnSpLocks/>
          </p:cNvCxnSpPr>
          <p:nvPr/>
        </p:nvCxnSpPr>
        <p:spPr>
          <a:xfrm flipH="1" flipV="1">
            <a:off x="3121402" y="5755632"/>
            <a:ext cx="155198" cy="21636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9F6817C6-103A-AD7F-974C-BAB5F9367837}"/>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410795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250"/>
                                        <p:tgtEl>
                                          <p:spTgt spid="9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53DE684-A050-475A-9341-72A526958275}"/>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2</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2" name="TextBox 1">
            <a:extLst>
              <a:ext uri="{FF2B5EF4-FFF2-40B4-BE49-F238E27FC236}">
                <a16:creationId xmlns:a16="http://schemas.microsoft.com/office/drawing/2014/main" id="{182E11D7-C237-4C2B-BE57-B0C854720426}"/>
              </a:ext>
            </a:extLst>
          </p:cNvPr>
          <p:cNvSpPr txBox="1"/>
          <p:nvPr/>
        </p:nvSpPr>
        <p:spPr>
          <a:xfrm>
            <a:off x="888175" y="1447800"/>
            <a:ext cx="10415650" cy="3751540"/>
          </a:xfrm>
          <a:prstGeom prst="rect">
            <a:avLst/>
          </a:prstGeom>
          <a:noFill/>
        </p:spPr>
        <p:txBody>
          <a:bodyPr wrap="square" rtlCol="0">
            <a:spAutoFit/>
          </a:bodyPr>
          <a:lstStyle/>
          <a:p>
            <a:pPr marL="0" lvl="1" algn="ctr" eaLnBrk="0">
              <a:lnSpc>
                <a:spcPts val="3600"/>
              </a:lnSpc>
            </a:pPr>
            <a:r>
              <a:rPr lang="en-US" sz="2800" dirty="0">
                <a:latin typeface="Segoe UI Semilight" panose="020B0402040204020203" pitchFamily="34" charset="0"/>
                <a:cs typeface="Segoe UI Semilight" panose="020B0402040204020203" pitchFamily="34" charset="0"/>
              </a:rPr>
              <a:t>This research gives residents of Powell a voice.</a:t>
            </a:r>
          </a:p>
          <a:p>
            <a:pPr marL="0" lvl="1" algn="ctr" eaLnBrk="0">
              <a:lnSpc>
                <a:spcPts val="3600"/>
              </a:lnSpc>
            </a:pPr>
            <a:r>
              <a:rPr lang="en-US" sz="2800" dirty="0">
                <a:latin typeface="Segoe UI Semilight" panose="020B0402040204020203" pitchFamily="34" charset="0"/>
                <a:cs typeface="Segoe UI Semilight" panose="020B0402040204020203" pitchFamily="34" charset="0"/>
              </a:rPr>
              <a:t>  It allows them to express opinions on myriad issues,                  and, in doing so, provides city officials important</a:t>
            </a:r>
          </a:p>
          <a:p>
            <a:pPr marL="0" lvl="1" algn="ctr" eaLnBrk="0">
              <a:lnSpc>
                <a:spcPts val="3600"/>
              </a:lnSpc>
            </a:pPr>
            <a:r>
              <a:rPr lang="en-US" sz="2800" dirty="0">
                <a:latin typeface="Segoe UI Semilight" panose="020B0402040204020203" pitchFamily="34" charset="0"/>
                <a:cs typeface="Segoe UI Semilight" panose="020B0402040204020203" pitchFamily="34" charset="0"/>
              </a:rPr>
              <a:t>data as planning for the future continues.</a:t>
            </a:r>
          </a:p>
          <a:p>
            <a:pPr marL="0" lvl="1" algn="ctr" eaLnBrk="0">
              <a:lnSpc>
                <a:spcPts val="3600"/>
              </a:lnSpc>
            </a:pPr>
            <a:endParaRPr lang="en-US" sz="2800" dirty="0">
              <a:latin typeface="Segoe UI Semilight" panose="020B0402040204020203" pitchFamily="34" charset="0"/>
              <a:cs typeface="Segoe UI Semilight" panose="020B0402040204020203" pitchFamily="34" charset="0"/>
            </a:endParaRPr>
          </a:p>
          <a:p>
            <a:pPr marL="0" lvl="1" algn="ctr" eaLnBrk="0">
              <a:lnSpc>
                <a:spcPts val="3600"/>
              </a:lnSpc>
            </a:pPr>
            <a:r>
              <a:rPr lang="en-US" sz="2800" dirty="0">
                <a:latin typeface="Segoe UI Semilight" panose="020B0402040204020203" pitchFamily="34" charset="0"/>
                <a:cs typeface="Segoe UI Semilight" panose="020B0402040204020203" pitchFamily="34" charset="0"/>
              </a:rPr>
              <a:t>Similar studies were conducted in</a:t>
            </a:r>
          </a:p>
          <a:p>
            <a:pPr marL="0" lvl="1" algn="ctr" eaLnBrk="0">
              <a:lnSpc>
                <a:spcPts val="3600"/>
              </a:lnSpc>
            </a:pPr>
            <a:r>
              <a:rPr lang="en-US" sz="2800" dirty="0">
                <a:latin typeface="Segoe UI Semilight" panose="020B0402040204020203" pitchFamily="34" charset="0"/>
                <a:cs typeface="Segoe UI Semilight" panose="020B0402040204020203" pitchFamily="34" charset="0"/>
              </a:rPr>
              <a:t> 2008, 2010, 2012, 2014, 2016, 2018, 2021, and 2023.</a:t>
            </a:r>
          </a:p>
          <a:p>
            <a:pPr marL="0" lvl="1" algn="ctr" eaLnBrk="0">
              <a:lnSpc>
                <a:spcPts val="3600"/>
              </a:lnSpc>
            </a:pPr>
            <a:endParaRPr lang="en-US" sz="2800" dirty="0">
              <a:latin typeface="Segoe UI Semilight" panose="020B0402040204020203" pitchFamily="34" charset="0"/>
              <a:cs typeface="Segoe UI Semilight" panose="020B0402040204020203" pitchFamily="34" charset="0"/>
            </a:endParaRPr>
          </a:p>
        </p:txBody>
      </p:sp>
      <p:sp>
        <p:nvSpPr>
          <p:cNvPr id="4" name="TextBox 3">
            <a:extLst>
              <a:ext uri="{FF2B5EF4-FFF2-40B4-BE49-F238E27FC236}">
                <a16:creationId xmlns:a16="http://schemas.microsoft.com/office/drawing/2014/main" id="{D61BE1EC-3E35-45F2-9208-C4B8640C2A36}"/>
              </a:ext>
            </a:extLst>
          </p:cNvPr>
          <p:cNvSpPr txBox="1"/>
          <p:nvPr/>
        </p:nvSpPr>
        <p:spPr>
          <a:xfrm>
            <a:off x="18049" y="-493539"/>
            <a:ext cx="317716" cy="830997"/>
          </a:xfrm>
          <a:prstGeom prst="rect">
            <a:avLst/>
          </a:prstGeom>
          <a:noFill/>
        </p:spPr>
        <p:txBody>
          <a:bodyPr wrap="none" rtlCol="0">
            <a:spAutoFit/>
          </a:bodyPr>
          <a:lstStyle/>
          <a:p>
            <a:r>
              <a:rPr lang="en-US" sz="4800"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5431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DA9A5AB-5D34-45A9-97B1-D8F7D67C880A}"/>
              </a:ext>
            </a:extLst>
          </p:cNvPr>
          <p:cNvSpPr/>
          <p:nvPr/>
        </p:nvSpPr>
        <p:spPr>
          <a:xfrm>
            <a:off x="435078" y="1780160"/>
            <a:ext cx="11321844"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graphicFrame>
        <p:nvGraphicFramePr>
          <p:cNvPr id="24" name="Chart 23">
            <a:extLst>
              <a:ext uri="{FF2B5EF4-FFF2-40B4-BE49-F238E27FC236}">
                <a16:creationId xmlns:a16="http://schemas.microsoft.com/office/drawing/2014/main" id="{A8D335B4-FBCB-4352-A676-912F9A04B80F}"/>
              </a:ext>
            </a:extLst>
          </p:cNvPr>
          <p:cNvGraphicFramePr/>
          <p:nvPr>
            <p:extLst>
              <p:ext uri="{D42A27DB-BD31-4B8C-83A1-F6EECF244321}">
                <p14:modId xmlns:p14="http://schemas.microsoft.com/office/powerpoint/2010/main" val="76511381"/>
              </p:ext>
            </p:extLst>
          </p:nvPr>
        </p:nvGraphicFramePr>
        <p:xfrm>
          <a:off x="2590800" y="2779413"/>
          <a:ext cx="7210917" cy="285938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E5210ECE-DCFA-4C99-8C77-2F9FE177EC22}"/>
              </a:ext>
            </a:extLst>
          </p:cNvPr>
          <p:cNvSpPr txBox="1"/>
          <p:nvPr/>
        </p:nvSpPr>
        <p:spPr>
          <a:xfrm>
            <a:off x="190100" y="1082040"/>
            <a:ext cx="11811000" cy="670560"/>
          </a:xfrm>
          <a:prstGeom prst="rect">
            <a:avLst/>
          </a:prstGeom>
          <a:noFill/>
        </p:spPr>
        <p:txBody>
          <a:bodyPr wrap="square" rtlCol="0" anchor="b" anchorCtr="0">
            <a:noAutofit/>
          </a:bodyPr>
          <a:lstStyle/>
          <a:p>
            <a:pPr algn="ctr">
              <a:lnSpc>
                <a:spcPts val="2600"/>
              </a:lnSpc>
            </a:pPr>
            <a:r>
              <a:rPr lang="en-US" sz="2450" dirty="0">
                <a:latin typeface="Segoe UI Semilight" panose="020B0402040204020203" pitchFamily="34" charset="0"/>
                <a:cs typeface="Segoe UI Semilight" panose="020B0402040204020203" pitchFamily="34" charset="0"/>
              </a:rPr>
              <a:t>In short, most residents are satisfied with the services and</a:t>
            </a:r>
          </a:p>
          <a:p>
            <a:pPr algn="ctr">
              <a:lnSpc>
                <a:spcPts val="2600"/>
              </a:lnSpc>
            </a:pPr>
            <a:r>
              <a:rPr lang="en-US" sz="2450" dirty="0">
                <a:latin typeface="Segoe UI Semilight" panose="020B0402040204020203" pitchFamily="34" charset="0"/>
                <a:cs typeface="Segoe UI Semilight" panose="020B0402040204020203" pitchFamily="34" charset="0"/>
              </a:rPr>
              <a:t>amenities the city provides.</a:t>
            </a:r>
          </a:p>
          <a:p>
            <a:pPr algn="ctr">
              <a:lnSpc>
                <a:spcPts val="2600"/>
              </a:lnSpc>
            </a:pPr>
            <a:endParaRPr lang="en-US" sz="2450" dirty="0">
              <a:solidFill>
                <a:srgbClr val="C00000"/>
              </a:solidFill>
              <a:latin typeface="Segoe UI Semilight" panose="020B0402040204020203" pitchFamily="34" charset="0"/>
              <a:cs typeface="Segoe UI Semilight" panose="020B0402040204020203" pitchFamily="34" charset="0"/>
            </a:endParaRPr>
          </a:p>
        </p:txBody>
      </p:sp>
      <p:sp>
        <p:nvSpPr>
          <p:cNvPr id="6" name="Slide Number Placeholder 4">
            <a:extLst>
              <a:ext uri="{FF2B5EF4-FFF2-40B4-BE49-F238E27FC236}">
                <a16:creationId xmlns:a16="http://schemas.microsoft.com/office/drawing/2014/main" id="{F2E1F98C-55DE-4E54-965C-8DF234148578}"/>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20</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41" name="TextBox 40">
            <a:extLst>
              <a:ext uri="{FF2B5EF4-FFF2-40B4-BE49-F238E27FC236}">
                <a16:creationId xmlns:a16="http://schemas.microsoft.com/office/drawing/2014/main" id="{7081DD1D-3EA8-4657-A44B-A07418F7A556}"/>
              </a:ext>
            </a:extLst>
          </p:cNvPr>
          <p:cNvSpPr txBox="1"/>
          <p:nvPr/>
        </p:nvSpPr>
        <p:spPr>
          <a:xfrm>
            <a:off x="6188242" y="5494938"/>
            <a:ext cx="1947475" cy="297517"/>
          </a:xfrm>
          <a:prstGeom prst="rect">
            <a:avLst/>
          </a:prstGeom>
          <a:noFill/>
        </p:spPr>
        <p:txBody>
          <a:bodyPr wrap="square" rtlCol="0">
            <a:spAutoFit/>
          </a:bodyPr>
          <a:lstStyle/>
          <a:p>
            <a:pPr algn="ctr">
              <a:lnSpc>
                <a:spcPts val="1600"/>
              </a:lnSpc>
            </a:pPr>
            <a:r>
              <a:rPr lang="en-US" sz="1400" dirty="0">
                <a:latin typeface="Segoe UI Semilight" panose="020B0402040204020203" pitchFamily="34" charset="0"/>
                <a:cs typeface="Segoe UI Semilight" panose="020B0402040204020203" pitchFamily="34" charset="0"/>
              </a:rPr>
              <a:t>Parks / open spaces</a:t>
            </a:r>
          </a:p>
        </p:txBody>
      </p:sp>
      <p:sp>
        <p:nvSpPr>
          <p:cNvPr id="32" name="TextBox 31">
            <a:extLst>
              <a:ext uri="{FF2B5EF4-FFF2-40B4-BE49-F238E27FC236}">
                <a16:creationId xmlns:a16="http://schemas.microsoft.com/office/drawing/2014/main" id="{3B85B24F-4B1F-449F-BCD2-3596304AFBE2}"/>
              </a:ext>
            </a:extLst>
          </p:cNvPr>
          <p:cNvSpPr txBox="1"/>
          <p:nvPr/>
        </p:nvSpPr>
        <p:spPr>
          <a:xfrm>
            <a:off x="525741" y="1981200"/>
            <a:ext cx="11140518" cy="330860"/>
          </a:xfrm>
          <a:prstGeom prst="rect">
            <a:avLst/>
          </a:prstGeom>
          <a:noFill/>
          <a:ln>
            <a:noFill/>
          </a:ln>
        </p:spPr>
        <p:txBody>
          <a:bodyPr wrap="square" rtlCol="0">
            <a:spAutoFit/>
          </a:bodyPr>
          <a:lstStyle/>
          <a:p>
            <a:pPr algn="ctr"/>
            <a:r>
              <a:rPr lang="en-US" sz="1550" dirty="0">
                <a:latin typeface="Segoe Print" panose="02000600000000000000" pitchFamily="2" charset="0"/>
                <a:cs typeface="Segoe UI Semilight" panose="020B0402040204020203" pitchFamily="34" charset="0"/>
              </a:rPr>
              <a:t>Very and Somewhat Satisfied with City-Managed Services and Amenities </a:t>
            </a:r>
          </a:p>
        </p:txBody>
      </p:sp>
      <p:sp>
        <p:nvSpPr>
          <p:cNvPr id="36" name="TextBox 35">
            <a:extLst>
              <a:ext uri="{FF2B5EF4-FFF2-40B4-BE49-F238E27FC236}">
                <a16:creationId xmlns:a16="http://schemas.microsoft.com/office/drawing/2014/main" id="{15AEAC71-C817-41B8-AB26-3B5CC41B5BBB}"/>
              </a:ext>
            </a:extLst>
          </p:cNvPr>
          <p:cNvSpPr txBox="1"/>
          <p:nvPr/>
        </p:nvSpPr>
        <p:spPr>
          <a:xfrm>
            <a:off x="8610600" y="5496381"/>
            <a:ext cx="1141350" cy="502702"/>
          </a:xfrm>
          <a:prstGeom prst="rect">
            <a:avLst/>
          </a:prstGeom>
          <a:noFill/>
        </p:spPr>
        <p:txBody>
          <a:bodyPr wrap="square" rtlCol="0">
            <a:spAutoFit/>
          </a:bodyPr>
          <a:lstStyle/>
          <a:p>
            <a:pPr algn="ctr">
              <a:lnSpc>
                <a:spcPts val="1600"/>
              </a:lnSpc>
            </a:pPr>
            <a:r>
              <a:rPr lang="en-US" sz="1400" dirty="0">
                <a:latin typeface="Segoe UI Semilight" panose="020B0402040204020203" pitchFamily="34" charset="0"/>
                <a:cs typeface="Segoe UI Semilight" panose="020B0402040204020203" pitchFamily="34" charset="0"/>
              </a:rPr>
              <a:t>Parks / rec</a:t>
            </a:r>
          </a:p>
          <a:p>
            <a:pPr algn="ctr">
              <a:lnSpc>
                <a:spcPts val="1600"/>
              </a:lnSpc>
            </a:pPr>
            <a:r>
              <a:rPr lang="en-US" sz="1400" dirty="0">
                <a:latin typeface="Segoe UI Semilight" panose="020B0402040204020203" pitchFamily="34" charset="0"/>
                <a:cs typeface="Segoe UI Semilight" panose="020B0402040204020203" pitchFamily="34" charset="0"/>
              </a:rPr>
              <a:t>programs</a:t>
            </a:r>
          </a:p>
        </p:txBody>
      </p:sp>
      <p:sp>
        <p:nvSpPr>
          <p:cNvPr id="37" name="TextBox 36">
            <a:extLst>
              <a:ext uri="{FF2B5EF4-FFF2-40B4-BE49-F238E27FC236}">
                <a16:creationId xmlns:a16="http://schemas.microsoft.com/office/drawing/2014/main" id="{357E01EA-0364-4862-AA37-969EBBED0721}"/>
              </a:ext>
            </a:extLst>
          </p:cNvPr>
          <p:cNvSpPr txBox="1"/>
          <p:nvPr/>
        </p:nvSpPr>
        <p:spPr>
          <a:xfrm>
            <a:off x="2514600" y="5487782"/>
            <a:ext cx="1357296" cy="505267"/>
          </a:xfrm>
          <a:prstGeom prst="rect">
            <a:avLst/>
          </a:prstGeom>
          <a:noFill/>
        </p:spPr>
        <p:txBody>
          <a:bodyPr wrap="none" rtlCol="0">
            <a:spAutoFit/>
          </a:bodyPr>
          <a:lstStyle/>
          <a:p>
            <a:pPr algn="ctr">
              <a:lnSpc>
                <a:spcPts val="1600"/>
              </a:lnSpc>
            </a:pPr>
            <a:r>
              <a:rPr lang="en-US" sz="1400" dirty="0">
                <a:latin typeface="Segoe UI Semilight" panose="020B0402040204020203" pitchFamily="34" charset="0"/>
                <a:cs typeface="Segoe UI Semilight" panose="020B0402040204020203" pitchFamily="34" charset="0"/>
              </a:rPr>
              <a:t>City-sponsored</a:t>
            </a:r>
          </a:p>
          <a:p>
            <a:pPr algn="ctr">
              <a:lnSpc>
                <a:spcPts val="1600"/>
              </a:lnSpc>
            </a:pPr>
            <a:r>
              <a:rPr lang="en-US" sz="1400" dirty="0">
                <a:latin typeface="Segoe UI Semilight" panose="020B0402040204020203" pitchFamily="34" charset="0"/>
                <a:cs typeface="Segoe UI Semilight" panose="020B0402040204020203" pitchFamily="34" charset="0"/>
              </a:rPr>
              <a:t>events</a:t>
            </a:r>
            <a:endParaRPr lang="en-US" sz="1400" dirty="0">
              <a:latin typeface="Segoe Print" panose="02000600000000000000" pitchFamily="2" charset="0"/>
              <a:cs typeface="Segoe UI Semilight" panose="020B0402040204020203" pitchFamily="34" charset="0"/>
            </a:endParaRPr>
          </a:p>
        </p:txBody>
      </p:sp>
      <p:sp>
        <p:nvSpPr>
          <p:cNvPr id="38" name="TextBox 37">
            <a:extLst>
              <a:ext uri="{FF2B5EF4-FFF2-40B4-BE49-F238E27FC236}">
                <a16:creationId xmlns:a16="http://schemas.microsoft.com/office/drawing/2014/main" id="{799646B8-8864-4BCA-8F00-39DF2DE225AA}"/>
              </a:ext>
            </a:extLst>
          </p:cNvPr>
          <p:cNvSpPr txBox="1"/>
          <p:nvPr/>
        </p:nvSpPr>
        <p:spPr>
          <a:xfrm>
            <a:off x="4511842" y="5490123"/>
            <a:ext cx="1381035" cy="502702"/>
          </a:xfrm>
          <a:prstGeom prst="rect">
            <a:avLst/>
          </a:prstGeom>
          <a:noFill/>
        </p:spPr>
        <p:txBody>
          <a:bodyPr wrap="square" rtlCol="0">
            <a:spAutoFit/>
          </a:bodyPr>
          <a:lstStyle/>
          <a:p>
            <a:pPr algn="ctr">
              <a:lnSpc>
                <a:spcPts val="1600"/>
              </a:lnSpc>
            </a:pPr>
            <a:r>
              <a:rPr lang="en-US" sz="1400" dirty="0">
                <a:latin typeface="Segoe UI Semilight" panose="020B0402040204020203" pitchFamily="34" charset="0"/>
                <a:cs typeface="Segoe UI Semilight" panose="020B0402040204020203" pitchFamily="34" charset="0"/>
              </a:rPr>
              <a:t>Snow removal</a:t>
            </a:r>
          </a:p>
        </p:txBody>
      </p:sp>
      <p:sp>
        <p:nvSpPr>
          <p:cNvPr id="56" name="TextBox 55">
            <a:extLst>
              <a:ext uri="{FF2B5EF4-FFF2-40B4-BE49-F238E27FC236}">
                <a16:creationId xmlns:a16="http://schemas.microsoft.com/office/drawing/2014/main" id="{1044BD77-AE5A-4BD5-8F39-BC21E63A7B51}"/>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Q8(b-d, and f): As a resident of Powell, how satisfied are you with each of the following?</a:t>
            </a:r>
          </a:p>
        </p:txBody>
      </p:sp>
      <p:sp>
        <p:nvSpPr>
          <p:cNvPr id="51" name="TextBox 50">
            <a:extLst>
              <a:ext uri="{FF2B5EF4-FFF2-40B4-BE49-F238E27FC236}">
                <a16:creationId xmlns:a16="http://schemas.microsoft.com/office/drawing/2014/main" id="{7D5177FB-80F3-4393-9438-1A3FECD8A834}"/>
              </a:ext>
            </a:extLst>
          </p:cNvPr>
          <p:cNvSpPr txBox="1"/>
          <p:nvPr/>
        </p:nvSpPr>
        <p:spPr>
          <a:xfrm>
            <a:off x="8883316" y="2842738"/>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87%</a:t>
            </a:r>
          </a:p>
        </p:txBody>
      </p:sp>
      <p:sp>
        <p:nvSpPr>
          <p:cNvPr id="53" name="TextBox 52">
            <a:extLst>
              <a:ext uri="{FF2B5EF4-FFF2-40B4-BE49-F238E27FC236}">
                <a16:creationId xmlns:a16="http://schemas.microsoft.com/office/drawing/2014/main" id="{C8A77FE5-AB71-42DC-8CEF-05D7699347FC}"/>
              </a:ext>
            </a:extLst>
          </p:cNvPr>
          <p:cNvSpPr txBox="1"/>
          <p:nvPr/>
        </p:nvSpPr>
        <p:spPr>
          <a:xfrm>
            <a:off x="4936958" y="2694400"/>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92%</a:t>
            </a:r>
          </a:p>
        </p:txBody>
      </p:sp>
      <p:sp>
        <p:nvSpPr>
          <p:cNvPr id="54" name="TextBox 53">
            <a:extLst>
              <a:ext uri="{FF2B5EF4-FFF2-40B4-BE49-F238E27FC236}">
                <a16:creationId xmlns:a16="http://schemas.microsoft.com/office/drawing/2014/main" id="{CC4977B1-F3CF-4F25-8F90-F70E2D39DD36}"/>
              </a:ext>
            </a:extLst>
          </p:cNvPr>
          <p:cNvSpPr txBox="1"/>
          <p:nvPr/>
        </p:nvSpPr>
        <p:spPr>
          <a:xfrm>
            <a:off x="2959768" y="2624876"/>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94%</a:t>
            </a:r>
          </a:p>
        </p:txBody>
      </p:sp>
      <p:sp>
        <p:nvSpPr>
          <p:cNvPr id="14" name="TextBox 13">
            <a:extLst>
              <a:ext uri="{FF2B5EF4-FFF2-40B4-BE49-F238E27FC236}">
                <a16:creationId xmlns:a16="http://schemas.microsoft.com/office/drawing/2014/main" id="{28B97A52-48D6-DAC5-1D0B-B86D4836A986}"/>
              </a:ext>
            </a:extLst>
          </p:cNvPr>
          <p:cNvSpPr txBox="1"/>
          <p:nvPr/>
        </p:nvSpPr>
        <p:spPr>
          <a:xfrm>
            <a:off x="6902116" y="2805192"/>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88%</a:t>
            </a:r>
          </a:p>
        </p:txBody>
      </p:sp>
      <p:sp>
        <p:nvSpPr>
          <p:cNvPr id="9" name="TextBox 8">
            <a:extLst>
              <a:ext uri="{FF2B5EF4-FFF2-40B4-BE49-F238E27FC236}">
                <a16:creationId xmlns:a16="http://schemas.microsoft.com/office/drawing/2014/main" id="{5F2FAC5A-E557-B07B-53EE-3405BADAC926}"/>
              </a:ext>
            </a:extLst>
          </p:cNvPr>
          <p:cNvSpPr txBox="1"/>
          <p:nvPr/>
        </p:nvSpPr>
        <p:spPr>
          <a:xfrm>
            <a:off x="4222274" y="5991557"/>
            <a:ext cx="3747452" cy="233397"/>
          </a:xfrm>
          <a:prstGeom prst="rect">
            <a:avLst/>
          </a:prstGeom>
          <a:noFill/>
        </p:spPr>
        <p:txBody>
          <a:bodyPr wrap="square" rtlCol="0">
            <a:spAutoFit/>
          </a:bodyPr>
          <a:lstStyle/>
          <a:p>
            <a:pPr algn="ctr">
              <a:lnSpc>
                <a:spcPts val="1100"/>
              </a:lnSpc>
            </a:pPr>
            <a:r>
              <a:rPr lang="en-US" sz="1050" i="1" dirty="0">
                <a:solidFill>
                  <a:schemeClr val="tx1">
                    <a:lumMod val="50000"/>
                    <a:lumOff val="50000"/>
                  </a:schemeClr>
                </a:solidFill>
                <a:latin typeface="Segoe UI Semilight" panose="020B0402040204020203" pitchFamily="34" charset="0"/>
                <a:cs typeface="Segoe UI Semilight" panose="020B0402040204020203" pitchFamily="34" charset="0"/>
              </a:rPr>
              <a:t>Sorted from most to least satisfied</a:t>
            </a:r>
          </a:p>
        </p:txBody>
      </p:sp>
    </p:spTree>
    <p:extLst>
      <p:ext uri="{BB962C8B-B14F-4D97-AF65-F5344CB8AC3E}">
        <p14:creationId xmlns:p14="http://schemas.microsoft.com/office/powerpoint/2010/main" val="1627244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AI-generated content may be incorrect.">
            <a:extLst>
              <a:ext uri="{FF2B5EF4-FFF2-40B4-BE49-F238E27FC236}">
                <a16:creationId xmlns:a16="http://schemas.microsoft.com/office/drawing/2014/main" id="{5A67D657-9C21-635E-0C87-DAA7339710E4}"/>
              </a:ext>
            </a:extLst>
          </p:cNvPr>
          <p:cNvPicPr>
            <a:picLocks noChangeAspect="1"/>
          </p:cNvPicPr>
          <p:nvPr/>
        </p:nvPicPr>
        <p:blipFill>
          <a:blip r:embed="rId3">
            <a:extLst>
              <a:ext uri="{28A0092B-C50C-407E-A947-70E740481C1C}">
                <a14:useLocalDpi xmlns:a14="http://schemas.microsoft.com/office/drawing/2010/main" val="0"/>
              </a:ext>
            </a:extLst>
          </a:blip>
          <a:srcRect b="16654"/>
          <a:stretch>
            <a:fillRect/>
          </a:stretch>
        </p:blipFill>
        <p:spPr>
          <a:xfrm>
            <a:off x="-47867" y="-457199"/>
            <a:ext cx="12287734" cy="7315200"/>
          </a:xfrm>
          <a:prstGeom prst="rect">
            <a:avLst/>
          </a:prstGeom>
        </p:spPr>
      </p:pic>
      <p:sp>
        <p:nvSpPr>
          <p:cNvPr id="5" name="Rectangle 4">
            <a:extLst>
              <a:ext uri="{FF2B5EF4-FFF2-40B4-BE49-F238E27FC236}">
                <a16:creationId xmlns:a16="http://schemas.microsoft.com/office/drawing/2014/main" id="{6A298F3B-E20E-4D7D-8430-30CB304550A4}"/>
              </a:ext>
            </a:extLst>
          </p:cNvPr>
          <p:cNvSpPr/>
          <p:nvPr/>
        </p:nvSpPr>
        <p:spPr>
          <a:xfrm>
            <a:off x="-95734" y="4953000"/>
            <a:ext cx="5886934" cy="121920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4D4B07-AAD4-4E9F-9F73-535883A54D92}"/>
              </a:ext>
            </a:extLst>
          </p:cNvPr>
          <p:cNvSpPr txBox="1"/>
          <p:nvPr/>
        </p:nvSpPr>
        <p:spPr>
          <a:xfrm>
            <a:off x="269612" y="4950942"/>
            <a:ext cx="5396029" cy="1172693"/>
          </a:xfrm>
          <a:prstGeom prst="rect">
            <a:avLst/>
          </a:prstGeom>
          <a:noFill/>
        </p:spPr>
        <p:txBody>
          <a:bodyPr wrap="none" rtlCol="0">
            <a:spAutoFit/>
          </a:bodyPr>
          <a:lstStyle/>
          <a:p>
            <a:pPr>
              <a:lnSpc>
                <a:spcPts val="4400"/>
              </a:lnSpc>
            </a:pPr>
            <a:r>
              <a:rPr lang="en-US" sz="3200" dirty="0">
                <a:solidFill>
                  <a:schemeClr val="bg1"/>
                </a:solidFill>
                <a:latin typeface="Segoe UI Semilight" panose="020B0402040204020203" pitchFamily="34" charset="0"/>
                <a:cs typeface="Segoe UI Semilight" panose="020B0402040204020203" pitchFamily="34" charset="0"/>
              </a:rPr>
              <a:t>Satisfaction with City Officials:</a:t>
            </a:r>
          </a:p>
          <a:p>
            <a:pPr>
              <a:lnSpc>
                <a:spcPts val="4400"/>
              </a:lnSpc>
            </a:pPr>
            <a:r>
              <a:rPr lang="en-US" sz="3200" dirty="0">
                <a:solidFill>
                  <a:schemeClr val="bg1"/>
                </a:solidFill>
                <a:latin typeface="Segoe UI Semilight" panose="020B0402040204020203" pitchFamily="34" charset="0"/>
                <a:cs typeface="Segoe UI Semilight" panose="020B0402040204020203" pitchFamily="34" charset="0"/>
              </a:rPr>
              <a:t>Managing and Planning</a:t>
            </a:r>
          </a:p>
        </p:txBody>
      </p:sp>
    </p:spTree>
    <p:extLst>
      <p:ext uri="{BB962C8B-B14F-4D97-AF65-F5344CB8AC3E}">
        <p14:creationId xmlns:p14="http://schemas.microsoft.com/office/powerpoint/2010/main" val="2875650689"/>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22A84-2733-AF34-D4BD-C26CCCF3331C}"/>
            </a:ext>
          </a:extLst>
        </p:cNvPr>
        <p:cNvGrpSpPr/>
        <p:nvPr/>
      </p:nvGrpSpPr>
      <p:grpSpPr>
        <a:xfrm>
          <a:off x="0" y="0"/>
          <a:ext cx="0" cy="0"/>
          <a:chOff x="0" y="0"/>
          <a:chExt cx="0" cy="0"/>
        </a:xfrm>
      </p:grpSpPr>
      <p:sp>
        <p:nvSpPr>
          <p:cNvPr id="86" name="Rectangle 85">
            <a:extLst>
              <a:ext uri="{FF2B5EF4-FFF2-40B4-BE49-F238E27FC236}">
                <a16:creationId xmlns:a16="http://schemas.microsoft.com/office/drawing/2014/main" id="{56BB0707-21CC-79EA-67EB-B3A202AA7764}"/>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35A695AB-9121-6476-E7C9-AB5C5AA8E87E}"/>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12DA7C9B-47B6-4535-2B0D-216E1889BD5F}"/>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22</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3469D4AA-7CD0-D4CB-622F-F78FB394574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BDFB9872-801F-03C4-D82A-69B3160E40D4}"/>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54A8FCA3-9668-5B9C-FB8D-0F4B276CF58A}"/>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BF182333-7327-818C-2DBB-9B57796A152A}"/>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95FC84B3-28A3-A234-C335-6A6115CC9C0D}"/>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357183E8-4B52-A647-0381-D2758DB7F977}"/>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112B1D9B-54B1-501D-879E-A83EB0DA79CE}"/>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412E9045-B9C8-2C26-23EB-C7F6EF8A8AB3}"/>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6A109FAA-FE99-5D2B-1EF2-502D760CBC3C}"/>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922D95B8-1C44-B2F4-5B6C-4C3B6C595EBC}"/>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67F7779-8215-F6AC-AAE5-3497AD235458}"/>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914BBEF-5819-188F-532C-86238090B82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DD4C623-34C2-A620-020F-755ABA0CB861}"/>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8EB0F4-341D-2B59-677E-D808EF081418}"/>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3CE604F7-1E73-8215-88AD-85FB5403ED93}"/>
              </a:ext>
            </a:extLst>
          </p:cNvPr>
          <p:cNvGraphicFramePr/>
          <p:nvPr>
            <p:extLst>
              <p:ext uri="{D42A27DB-BD31-4B8C-83A1-F6EECF244321}">
                <p14:modId xmlns:p14="http://schemas.microsoft.com/office/powerpoint/2010/main" val="1884669921"/>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72" name="TextBox 71">
            <a:extLst>
              <a:ext uri="{FF2B5EF4-FFF2-40B4-BE49-F238E27FC236}">
                <a16:creationId xmlns:a16="http://schemas.microsoft.com/office/drawing/2014/main" id="{161556BF-D1A8-BB44-DD0D-59C99FCBDEFB}"/>
              </a:ext>
            </a:extLst>
          </p:cNvPr>
          <p:cNvSpPr txBox="1"/>
          <p:nvPr/>
        </p:nvSpPr>
        <p:spPr>
          <a:xfrm>
            <a:off x="1555898" y="1964994"/>
            <a:ext cx="3239831"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Trust and Confidence</a:t>
            </a:r>
          </a:p>
        </p:txBody>
      </p:sp>
      <p:sp>
        <p:nvSpPr>
          <p:cNvPr id="65" name="TextBox 64">
            <a:extLst>
              <a:ext uri="{FF2B5EF4-FFF2-40B4-BE49-F238E27FC236}">
                <a16:creationId xmlns:a16="http://schemas.microsoft.com/office/drawing/2014/main" id="{A1890E1A-8B08-F962-790F-EE8E3F4AC823}"/>
              </a:ext>
            </a:extLst>
          </p:cNvPr>
          <p:cNvSpPr txBox="1"/>
          <p:nvPr/>
        </p:nvSpPr>
        <p:spPr>
          <a:xfrm>
            <a:off x="2667000" y="3118338"/>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82%</a:t>
            </a:r>
          </a:p>
        </p:txBody>
      </p:sp>
      <p:cxnSp>
        <p:nvCxnSpPr>
          <p:cNvPr id="6" name="Straight Connector 5">
            <a:extLst>
              <a:ext uri="{FF2B5EF4-FFF2-40B4-BE49-F238E27FC236}">
                <a16:creationId xmlns:a16="http://schemas.microsoft.com/office/drawing/2014/main" id="{8F22EF41-15CC-DA0A-505D-E62E65C5171D}"/>
              </a:ext>
            </a:extLst>
          </p:cNvPr>
          <p:cNvCxnSpPr>
            <a:cxnSpLocks/>
          </p:cNvCxnSpPr>
          <p:nvPr/>
        </p:nvCxnSpPr>
        <p:spPr>
          <a:xfrm>
            <a:off x="1219200" y="3919055"/>
            <a:ext cx="381617" cy="49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D94243F9-8518-0F27-4555-F105DB12A8A0}"/>
              </a:ext>
            </a:extLst>
          </p:cNvPr>
          <p:cNvGrpSpPr/>
          <p:nvPr/>
        </p:nvGrpSpPr>
        <p:grpSpPr>
          <a:xfrm>
            <a:off x="7454537" y="6012737"/>
            <a:ext cx="3176709" cy="313017"/>
            <a:chOff x="7454537" y="6012737"/>
            <a:chExt cx="3176709" cy="313017"/>
          </a:xfrm>
        </p:grpSpPr>
        <p:grpSp>
          <p:nvGrpSpPr>
            <p:cNvPr id="74" name="Group 73">
              <a:extLst>
                <a:ext uri="{FF2B5EF4-FFF2-40B4-BE49-F238E27FC236}">
                  <a16:creationId xmlns:a16="http://schemas.microsoft.com/office/drawing/2014/main" id="{5CCA47EF-0984-CFAE-479D-B4989DAF254A}"/>
                </a:ext>
              </a:extLst>
            </p:cNvPr>
            <p:cNvGrpSpPr/>
            <p:nvPr/>
          </p:nvGrpSpPr>
          <p:grpSpPr>
            <a:xfrm>
              <a:off x="7454537" y="6012737"/>
              <a:ext cx="1210862" cy="307777"/>
              <a:chOff x="7454537" y="6012737"/>
              <a:chExt cx="1210862" cy="307777"/>
            </a:xfrm>
          </p:grpSpPr>
          <p:sp>
            <p:nvSpPr>
              <p:cNvPr id="84" name="TextBox 83">
                <a:extLst>
                  <a:ext uri="{FF2B5EF4-FFF2-40B4-BE49-F238E27FC236}">
                    <a16:creationId xmlns:a16="http://schemas.microsoft.com/office/drawing/2014/main" id="{B23370EE-9E29-A9BF-82C1-34F8A04D5FE2}"/>
                  </a:ext>
                </a:extLst>
              </p:cNvPr>
              <p:cNvSpPr txBox="1"/>
              <p:nvPr/>
            </p:nvSpPr>
            <p:spPr>
              <a:xfrm>
                <a:off x="7562468" y="6012737"/>
                <a:ext cx="1102931"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Fair amount</a:t>
                </a:r>
              </a:p>
            </p:txBody>
          </p:sp>
          <p:sp>
            <p:nvSpPr>
              <p:cNvPr id="85" name="Rectangle 84">
                <a:extLst>
                  <a:ext uri="{FF2B5EF4-FFF2-40B4-BE49-F238E27FC236}">
                    <a16:creationId xmlns:a16="http://schemas.microsoft.com/office/drawing/2014/main" id="{3D36E085-84BB-91C0-8565-E9D9DA080655}"/>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5" name="Group 74">
              <a:extLst>
                <a:ext uri="{FF2B5EF4-FFF2-40B4-BE49-F238E27FC236}">
                  <a16:creationId xmlns:a16="http://schemas.microsoft.com/office/drawing/2014/main" id="{99AF90FC-74E0-619E-2461-92328289DBC9}"/>
                </a:ext>
              </a:extLst>
            </p:cNvPr>
            <p:cNvGrpSpPr/>
            <p:nvPr/>
          </p:nvGrpSpPr>
          <p:grpSpPr>
            <a:xfrm>
              <a:off x="9398455" y="6017977"/>
              <a:ext cx="1232791" cy="307777"/>
              <a:chOff x="9398455" y="6017977"/>
              <a:chExt cx="1232791" cy="307777"/>
            </a:xfrm>
          </p:grpSpPr>
          <p:sp>
            <p:nvSpPr>
              <p:cNvPr id="76" name="TextBox 75">
                <a:extLst>
                  <a:ext uri="{FF2B5EF4-FFF2-40B4-BE49-F238E27FC236}">
                    <a16:creationId xmlns:a16="http://schemas.microsoft.com/office/drawing/2014/main" id="{AF6C05A7-F34E-1194-2DA7-EEFF4A1A035E}"/>
                  </a:ext>
                </a:extLst>
              </p:cNvPr>
              <p:cNvSpPr txBox="1"/>
              <p:nvPr/>
            </p:nvSpPr>
            <p:spPr>
              <a:xfrm>
                <a:off x="9506386" y="6017977"/>
                <a:ext cx="1124860"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A great deal</a:t>
                </a:r>
              </a:p>
            </p:txBody>
          </p:sp>
          <p:sp>
            <p:nvSpPr>
              <p:cNvPr id="79" name="Rectangle 78">
                <a:extLst>
                  <a:ext uri="{FF2B5EF4-FFF2-40B4-BE49-F238E27FC236}">
                    <a16:creationId xmlns:a16="http://schemas.microsoft.com/office/drawing/2014/main" id="{CD1E7282-403E-6174-9C0D-EE86375797A4}"/>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grpSp>
        <p:nvGrpSpPr>
          <p:cNvPr id="3" name="Group 2">
            <a:extLst>
              <a:ext uri="{FF2B5EF4-FFF2-40B4-BE49-F238E27FC236}">
                <a16:creationId xmlns:a16="http://schemas.microsoft.com/office/drawing/2014/main" id="{A4071FF2-CD71-8B27-29C0-4EBF718E370A}"/>
              </a:ext>
            </a:extLst>
          </p:cNvPr>
          <p:cNvGrpSpPr/>
          <p:nvPr/>
        </p:nvGrpSpPr>
        <p:grpSpPr>
          <a:xfrm>
            <a:off x="7313828" y="1957252"/>
            <a:ext cx="3833782" cy="3836818"/>
            <a:chOff x="7313828" y="1957252"/>
            <a:chExt cx="3833782" cy="3836818"/>
          </a:xfrm>
        </p:grpSpPr>
        <p:graphicFrame>
          <p:nvGraphicFramePr>
            <p:cNvPr id="64" name="Chart 63">
              <a:extLst>
                <a:ext uri="{FF2B5EF4-FFF2-40B4-BE49-F238E27FC236}">
                  <a16:creationId xmlns:a16="http://schemas.microsoft.com/office/drawing/2014/main" id="{7F4775EE-2C62-A549-EF5C-2270DC97C15C}"/>
                </a:ext>
              </a:extLst>
            </p:cNvPr>
            <p:cNvGraphicFramePr/>
            <p:nvPr>
              <p:extLst>
                <p:ext uri="{D42A27DB-BD31-4B8C-83A1-F6EECF244321}">
                  <p14:modId xmlns:p14="http://schemas.microsoft.com/office/powerpoint/2010/main" val="1897125988"/>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5A69CAAF-2C8E-2A4A-F3E0-728B85857566}"/>
                </a:ext>
              </a:extLst>
            </p:cNvPr>
            <p:cNvGrpSpPr/>
            <p:nvPr/>
          </p:nvGrpSpPr>
          <p:grpSpPr>
            <a:xfrm>
              <a:off x="10298668" y="2116812"/>
              <a:ext cx="630016" cy="1128792"/>
              <a:chOff x="10298668" y="2116812"/>
              <a:chExt cx="630016" cy="1128792"/>
            </a:xfrm>
          </p:grpSpPr>
          <p:sp>
            <p:nvSpPr>
              <p:cNvPr id="108" name="TextBox 107">
                <a:extLst>
                  <a:ext uri="{FF2B5EF4-FFF2-40B4-BE49-F238E27FC236}">
                    <a16:creationId xmlns:a16="http://schemas.microsoft.com/office/drawing/2014/main" id="{84C4436D-D9DA-5350-D560-550437E48904}"/>
                  </a:ext>
                </a:extLst>
              </p:cNvPr>
              <p:cNvSpPr txBox="1"/>
              <p:nvPr/>
            </p:nvSpPr>
            <p:spPr>
              <a:xfrm>
                <a:off x="10298668" y="2922439"/>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80%</a:t>
                </a:r>
              </a:p>
            </p:txBody>
          </p:sp>
          <p:sp>
            <p:nvSpPr>
              <p:cNvPr id="33" name="TextBox 32">
                <a:extLst>
                  <a:ext uri="{FF2B5EF4-FFF2-40B4-BE49-F238E27FC236}">
                    <a16:creationId xmlns:a16="http://schemas.microsoft.com/office/drawing/2014/main" id="{D755A77E-AD56-C9F4-5B71-FC8EDA5F1957}"/>
                  </a:ext>
                </a:extLst>
              </p:cNvPr>
              <p:cNvSpPr txBox="1"/>
              <p:nvPr/>
            </p:nvSpPr>
            <p:spPr>
              <a:xfrm>
                <a:off x="10359021" y="2116812"/>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82%</a:t>
                </a:r>
              </a:p>
            </p:txBody>
          </p:sp>
          <p:sp>
            <p:nvSpPr>
              <p:cNvPr id="4" name="TextBox 3">
                <a:extLst>
                  <a:ext uri="{FF2B5EF4-FFF2-40B4-BE49-F238E27FC236}">
                    <a16:creationId xmlns:a16="http://schemas.microsoft.com/office/drawing/2014/main" id="{84555E70-BE3B-0EED-19C5-0D30514A063F}"/>
                  </a:ext>
                </a:extLst>
              </p:cNvPr>
              <p:cNvSpPr txBox="1"/>
              <p:nvPr/>
            </p:nvSpPr>
            <p:spPr>
              <a:xfrm>
                <a:off x="10327481" y="2511733"/>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81%</a:t>
                </a:r>
              </a:p>
            </p:txBody>
          </p:sp>
        </p:grpSp>
      </p:grpSp>
      <p:sp>
        <p:nvSpPr>
          <p:cNvPr id="88" name="TextBox 87">
            <a:extLst>
              <a:ext uri="{FF2B5EF4-FFF2-40B4-BE49-F238E27FC236}">
                <a16:creationId xmlns:a16="http://schemas.microsoft.com/office/drawing/2014/main" id="{E9C748AB-785C-E937-5284-D6B926548609}"/>
              </a:ext>
            </a:extLst>
          </p:cNvPr>
          <p:cNvSpPr txBox="1"/>
          <p:nvPr/>
        </p:nvSpPr>
        <p:spPr>
          <a:xfrm>
            <a:off x="523101" y="114300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One resident in five has a “great deal” of trust and                                      confidence in city officials.</a:t>
            </a:r>
          </a:p>
          <a:p>
            <a:pPr algn="ctr" eaLnBrk="0"/>
            <a:r>
              <a:rPr lang="en-US" sz="2450" dirty="0">
                <a:latin typeface="Segoe UI Semilight" panose="020B0402040204020203" pitchFamily="34" charset="0"/>
                <a:cs typeface="Segoe UI Semilight" panose="020B0402040204020203" pitchFamily="34" charset="0"/>
              </a:rPr>
              <a:t>Little has changed since 2021.</a:t>
            </a:r>
          </a:p>
          <a:p>
            <a:pPr algn="ctr" eaLnBrk="0"/>
            <a:endParaRPr lang="en-US" sz="2450" baseline="30000" dirty="0">
              <a:latin typeface="Segoe UI Semilight" panose="020B0402040204020203" pitchFamily="34" charset="0"/>
              <a:cs typeface="Segoe UI Semilight" panose="020B0402040204020203" pitchFamily="34" charset="0"/>
            </a:endParaRPr>
          </a:p>
        </p:txBody>
      </p:sp>
      <p:sp>
        <p:nvSpPr>
          <p:cNvPr id="89" name="TextBox 88">
            <a:extLst>
              <a:ext uri="{FF2B5EF4-FFF2-40B4-BE49-F238E27FC236}">
                <a16:creationId xmlns:a16="http://schemas.microsoft.com/office/drawing/2014/main" id="{E4D54CE1-F403-34FE-BAFB-3EF580A3DDC7}"/>
              </a:ext>
            </a:extLst>
          </p:cNvPr>
          <p:cNvSpPr txBox="1"/>
          <p:nvPr/>
        </p:nvSpPr>
        <p:spPr>
          <a:xfrm>
            <a:off x="60731" y="-242219"/>
            <a:ext cx="548869" cy="577979"/>
          </a:xfrm>
          <a:prstGeom prst="rect">
            <a:avLst/>
          </a:prstGeom>
          <a:noFill/>
        </p:spPr>
        <p:txBody>
          <a:bodyPr wrap="square" rtlCol="0">
            <a:spAutoFit/>
          </a:bodyPr>
          <a:lstStyle/>
          <a:p>
            <a:pPr marL="0" lvl="1" algn="ctr"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r>
              <a:rPr lang="en-US" sz="4800" dirty="0">
                <a:solidFill>
                  <a:srgbClr val="547FA4"/>
                </a:solidFill>
                <a:latin typeface="Segoe UI Semilight" panose="020B0402040204020203" pitchFamily="34" charset="0"/>
                <a:cs typeface="Segoe UI Semilight" panose="020B0402040204020203" pitchFamily="34" charset="0"/>
              </a:rPr>
              <a:t>.</a:t>
            </a:r>
          </a:p>
        </p:txBody>
      </p:sp>
      <p:sp>
        <p:nvSpPr>
          <p:cNvPr id="8" name="TextBox 7">
            <a:extLst>
              <a:ext uri="{FF2B5EF4-FFF2-40B4-BE49-F238E27FC236}">
                <a16:creationId xmlns:a16="http://schemas.microsoft.com/office/drawing/2014/main" id="{5DECA2A5-0A75-E803-7082-57C8761F0AAE}"/>
              </a:ext>
            </a:extLst>
          </p:cNvPr>
          <p:cNvSpPr txBox="1"/>
          <p:nvPr/>
        </p:nvSpPr>
        <p:spPr>
          <a:xfrm>
            <a:off x="445782" y="3575538"/>
            <a:ext cx="1154418" cy="502702"/>
          </a:xfrm>
          <a:prstGeom prst="rect">
            <a:avLst/>
          </a:prstGeom>
          <a:noFill/>
        </p:spPr>
        <p:txBody>
          <a:bodyPr wrap="square" rtlCol="0">
            <a:spAutoFit/>
          </a:bodyPr>
          <a:lstStyle/>
          <a:p>
            <a:pPr algn="ctr">
              <a:lnSpc>
                <a:spcPts val="1600"/>
              </a:lnSpc>
            </a:pPr>
            <a:r>
              <a:rPr lang="en-US" sz="1600" dirty="0">
                <a:latin typeface="Segoe UI Semilight" panose="020B0402040204020203" pitchFamily="34" charset="0"/>
                <a:cs typeface="Segoe UI Semilight" panose="020B0402040204020203" pitchFamily="34" charset="0"/>
              </a:rPr>
              <a:t>Not sure</a:t>
            </a:r>
          </a:p>
          <a:p>
            <a:pPr algn="ctr">
              <a:lnSpc>
                <a:spcPts val="1600"/>
              </a:lnSpc>
            </a:pPr>
            <a:r>
              <a:rPr lang="en-US" sz="1600" dirty="0">
                <a:latin typeface="Segoe UI Semilight" panose="020B0402040204020203" pitchFamily="34" charset="0"/>
                <a:cs typeface="Segoe UI Semilight" panose="020B0402040204020203" pitchFamily="34" charset="0"/>
              </a:rPr>
              <a:t>2%</a:t>
            </a:r>
            <a:endParaRPr lang="en-US" sz="1600" baseline="30000"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714C9D4D-255D-7742-3DC8-DD055EC7BE63}"/>
              </a:ext>
            </a:extLst>
          </p:cNvPr>
          <p:cNvSpPr txBox="1"/>
          <p:nvPr/>
        </p:nvSpPr>
        <p:spPr>
          <a:xfrm>
            <a:off x="706237" y="4930914"/>
            <a:ext cx="1118244" cy="707886"/>
          </a:xfrm>
          <a:prstGeom prst="rect">
            <a:avLst/>
          </a:prstGeom>
          <a:noFill/>
        </p:spPr>
        <p:txBody>
          <a:bodyPr wrap="square" rtlCol="0">
            <a:spAutoFit/>
          </a:bodyPr>
          <a:lstStyle/>
          <a:p>
            <a:pPr algn="ctr">
              <a:lnSpc>
                <a:spcPts val="1600"/>
              </a:lnSpc>
            </a:pPr>
            <a:r>
              <a:rPr lang="en-US" sz="1600" dirty="0">
                <a:latin typeface="Segoe UI Semilight" panose="020B0402040204020203" pitchFamily="34" charset="0"/>
                <a:cs typeface="Segoe UI Semilight" panose="020B0402040204020203" pitchFamily="34" charset="0"/>
              </a:rPr>
              <a:t>Not very much</a:t>
            </a:r>
          </a:p>
          <a:p>
            <a:pPr algn="ctr">
              <a:lnSpc>
                <a:spcPts val="1600"/>
              </a:lnSpc>
            </a:pPr>
            <a:r>
              <a:rPr lang="en-US" sz="1600" dirty="0">
                <a:latin typeface="Segoe UI Semilight" panose="020B0402040204020203" pitchFamily="34" charset="0"/>
                <a:cs typeface="Segoe UI Semilight" panose="020B0402040204020203" pitchFamily="34" charset="0"/>
              </a:rPr>
              <a:t>13%</a:t>
            </a:r>
            <a:endParaRPr lang="en-US" sz="1600" baseline="30000" dirty="0">
              <a:latin typeface="Segoe UI Semilight" panose="020B0402040204020203" pitchFamily="34" charset="0"/>
              <a:cs typeface="Segoe UI Semilight" panose="020B0402040204020203" pitchFamily="34" charset="0"/>
            </a:endParaRPr>
          </a:p>
        </p:txBody>
      </p:sp>
      <p:sp>
        <p:nvSpPr>
          <p:cNvPr id="11" name="TextBox 10">
            <a:extLst>
              <a:ext uri="{FF2B5EF4-FFF2-40B4-BE49-F238E27FC236}">
                <a16:creationId xmlns:a16="http://schemas.microsoft.com/office/drawing/2014/main" id="{B24ACA32-B7C1-2B1B-2314-A7E68239F234}"/>
              </a:ext>
            </a:extLst>
          </p:cNvPr>
          <p:cNvSpPr txBox="1"/>
          <p:nvPr/>
        </p:nvSpPr>
        <p:spPr>
          <a:xfrm>
            <a:off x="647766" y="2661138"/>
            <a:ext cx="1905000" cy="502702"/>
          </a:xfrm>
          <a:prstGeom prst="rect">
            <a:avLst/>
          </a:prstGeom>
          <a:noFill/>
        </p:spPr>
        <p:txBody>
          <a:bodyPr wrap="square" rtlCol="0">
            <a:spAutoFit/>
          </a:bodyPr>
          <a:lstStyle/>
          <a:p>
            <a:pPr algn="ctr">
              <a:lnSpc>
                <a:spcPts val="1600"/>
              </a:lnSpc>
            </a:pPr>
            <a:r>
              <a:rPr lang="en-US" sz="1600" dirty="0">
                <a:latin typeface="Segoe UI Semilight" panose="020B0402040204020203" pitchFamily="34" charset="0"/>
                <a:cs typeface="Segoe UI Semilight" panose="020B0402040204020203" pitchFamily="34" charset="0"/>
              </a:rPr>
              <a:t>A great deal</a:t>
            </a:r>
          </a:p>
          <a:p>
            <a:pPr algn="ctr">
              <a:lnSpc>
                <a:spcPts val="1600"/>
              </a:lnSpc>
            </a:pPr>
            <a:r>
              <a:rPr lang="en-US" sz="1600" dirty="0">
                <a:latin typeface="Segoe UI Semilight" panose="020B0402040204020203" pitchFamily="34" charset="0"/>
                <a:cs typeface="Segoe UI Semilight" panose="020B0402040204020203" pitchFamily="34" charset="0"/>
              </a:rPr>
              <a:t>19%</a:t>
            </a:r>
            <a:endParaRPr lang="en-US" sz="1600" baseline="30000" dirty="0">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AD9A2FE-11BD-600C-15CA-C39B410C1176}"/>
              </a:ext>
            </a:extLst>
          </p:cNvPr>
          <p:cNvSpPr txBox="1"/>
          <p:nvPr/>
        </p:nvSpPr>
        <p:spPr>
          <a:xfrm>
            <a:off x="4283745" y="2889738"/>
            <a:ext cx="1431255" cy="502702"/>
          </a:xfrm>
          <a:prstGeom prst="rect">
            <a:avLst/>
          </a:prstGeom>
          <a:noFill/>
        </p:spPr>
        <p:txBody>
          <a:bodyPr wrap="square" rtlCol="0">
            <a:spAutoFit/>
          </a:bodyPr>
          <a:lstStyle/>
          <a:p>
            <a:pPr algn="ctr">
              <a:lnSpc>
                <a:spcPts val="1600"/>
              </a:lnSpc>
            </a:pPr>
            <a:r>
              <a:rPr lang="en-US" sz="1600" dirty="0">
                <a:latin typeface="Segoe UI Semilight" panose="020B0402040204020203" pitchFamily="34" charset="0"/>
                <a:cs typeface="Segoe UI Semilight" panose="020B0402040204020203" pitchFamily="34" charset="0"/>
              </a:rPr>
              <a:t>Fair amount</a:t>
            </a:r>
          </a:p>
          <a:p>
            <a:pPr algn="ctr">
              <a:lnSpc>
                <a:spcPts val="1600"/>
              </a:lnSpc>
            </a:pPr>
            <a:r>
              <a:rPr lang="en-US" sz="1600" dirty="0">
                <a:latin typeface="Segoe UI Semilight" panose="020B0402040204020203" pitchFamily="34" charset="0"/>
                <a:cs typeface="Segoe UI Semilight" panose="020B0402040204020203" pitchFamily="34" charset="0"/>
              </a:rPr>
              <a:t>63%</a:t>
            </a:r>
            <a:endParaRPr lang="en-US" sz="1600" baseline="30000" dirty="0">
              <a:latin typeface="Segoe UI Semilight" panose="020B0402040204020203" pitchFamily="34" charset="0"/>
              <a:cs typeface="Segoe UI Semilight" panose="020B0402040204020203" pitchFamily="34" charset="0"/>
            </a:endParaRPr>
          </a:p>
        </p:txBody>
      </p:sp>
      <p:sp>
        <p:nvSpPr>
          <p:cNvPr id="13" name="TextBox 12">
            <a:extLst>
              <a:ext uri="{FF2B5EF4-FFF2-40B4-BE49-F238E27FC236}">
                <a16:creationId xmlns:a16="http://schemas.microsoft.com/office/drawing/2014/main" id="{1FFF69C5-5870-4A62-C18F-0B3D0A7B9D77}"/>
              </a:ext>
            </a:extLst>
          </p:cNvPr>
          <p:cNvSpPr txBox="1"/>
          <p:nvPr/>
        </p:nvSpPr>
        <p:spPr>
          <a:xfrm>
            <a:off x="335048" y="4138246"/>
            <a:ext cx="1353075" cy="707886"/>
          </a:xfrm>
          <a:prstGeom prst="rect">
            <a:avLst/>
          </a:prstGeom>
          <a:noFill/>
        </p:spPr>
        <p:txBody>
          <a:bodyPr wrap="square" rtlCol="0">
            <a:spAutoFit/>
          </a:bodyPr>
          <a:lstStyle/>
          <a:p>
            <a:pPr algn="ctr">
              <a:lnSpc>
                <a:spcPts val="1600"/>
              </a:lnSpc>
            </a:pPr>
            <a:r>
              <a:rPr lang="en-US" sz="1600" dirty="0">
                <a:latin typeface="Segoe UI Semilight" panose="020B0402040204020203" pitchFamily="34" charset="0"/>
                <a:cs typeface="Segoe UI Semilight" panose="020B0402040204020203" pitchFamily="34" charset="0"/>
              </a:rPr>
              <a:t>None </a:t>
            </a:r>
          </a:p>
          <a:p>
            <a:pPr algn="ctr">
              <a:lnSpc>
                <a:spcPts val="1600"/>
              </a:lnSpc>
            </a:pPr>
            <a:r>
              <a:rPr lang="en-US" sz="1600" dirty="0">
                <a:latin typeface="Segoe UI Semilight" panose="020B0402040204020203" pitchFamily="34" charset="0"/>
                <a:cs typeface="Segoe UI Semilight" panose="020B0402040204020203" pitchFamily="34" charset="0"/>
              </a:rPr>
              <a:t>at all</a:t>
            </a:r>
          </a:p>
          <a:p>
            <a:pPr algn="ctr">
              <a:lnSpc>
                <a:spcPts val="1600"/>
              </a:lnSpc>
            </a:pPr>
            <a:r>
              <a:rPr lang="en-US" sz="1600" dirty="0">
                <a:latin typeface="Segoe UI Semilight" panose="020B0402040204020203" pitchFamily="34" charset="0"/>
                <a:cs typeface="Segoe UI Semilight" panose="020B0402040204020203" pitchFamily="34" charset="0"/>
              </a:rPr>
              <a:t>3%</a:t>
            </a:r>
            <a:endParaRPr lang="en-US" sz="1600" baseline="30000" dirty="0">
              <a:latin typeface="Segoe UI Semilight" panose="020B0402040204020203" pitchFamily="34" charset="0"/>
              <a:cs typeface="Segoe UI Semilight" panose="020B0402040204020203" pitchFamily="34" charset="0"/>
            </a:endParaRPr>
          </a:p>
        </p:txBody>
      </p:sp>
      <p:cxnSp>
        <p:nvCxnSpPr>
          <p:cNvPr id="21" name="Straight Connector 20">
            <a:extLst>
              <a:ext uri="{FF2B5EF4-FFF2-40B4-BE49-F238E27FC236}">
                <a16:creationId xmlns:a16="http://schemas.microsoft.com/office/drawing/2014/main" id="{C5BCC39C-68FE-D782-9001-BE821D770F8B}"/>
              </a:ext>
            </a:extLst>
          </p:cNvPr>
          <p:cNvCxnSpPr>
            <a:cxnSpLocks/>
          </p:cNvCxnSpPr>
          <p:nvPr/>
        </p:nvCxnSpPr>
        <p:spPr>
          <a:xfrm flipV="1">
            <a:off x="1353075" y="4312362"/>
            <a:ext cx="210077" cy="47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BCE531B-8DF3-9C87-70CA-2C4E23FE5F54}"/>
              </a:ext>
            </a:extLst>
          </p:cNvPr>
          <p:cNvSpPr txBox="1"/>
          <p:nvPr/>
        </p:nvSpPr>
        <p:spPr>
          <a:xfrm>
            <a:off x="7369345" y="3264129"/>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26" name="TextBox 25">
            <a:extLst>
              <a:ext uri="{FF2B5EF4-FFF2-40B4-BE49-F238E27FC236}">
                <a16:creationId xmlns:a16="http://schemas.microsoft.com/office/drawing/2014/main" id="{05EBED50-46B2-0327-D993-5DCAF347C99E}"/>
              </a:ext>
            </a:extLst>
          </p:cNvPr>
          <p:cNvSpPr txBox="1"/>
          <p:nvPr/>
        </p:nvSpPr>
        <p:spPr>
          <a:xfrm>
            <a:off x="7369345" y="3640972"/>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31" name="TextBox 30">
            <a:extLst>
              <a:ext uri="{FF2B5EF4-FFF2-40B4-BE49-F238E27FC236}">
                <a16:creationId xmlns:a16="http://schemas.microsoft.com/office/drawing/2014/main" id="{2EA09E67-BC84-44D6-D119-908CEBF83262}"/>
              </a:ext>
            </a:extLst>
          </p:cNvPr>
          <p:cNvSpPr txBox="1"/>
          <p:nvPr/>
        </p:nvSpPr>
        <p:spPr>
          <a:xfrm>
            <a:off x="7369345" y="4017815"/>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32" name="TextBox 31">
            <a:extLst>
              <a:ext uri="{FF2B5EF4-FFF2-40B4-BE49-F238E27FC236}">
                <a16:creationId xmlns:a16="http://schemas.microsoft.com/office/drawing/2014/main" id="{650C0C93-5FF0-87F4-5EB0-9ADB3C3E6BD8}"/>
              </a:ext>
            </a:extLst>
          </p:cNvPr>
          <p:cNvSpPr txBox="1"/>
          <p:nvPr/>
        </p:nvSpPr>
        <p:spPr>
          <a:xfrm>
            <a:off x="7369345" y="4394658"/>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5" name="TextBox 54">
            <a:extLst>
              <a:ext uri="{FF2B5EF4-FFF2-40B4-BE49-F238E27FC236}">
                <a16:creationId xmlns:a16="http://schemas.microsoft.com/office/drawing/2014/main" id="{121C52EF-567D-26A2-2C3D-5003B268A761}"/>
              </a:ext>
            </a:extLst>
          </p:cNvPr>
          <p:cNvSpPr txBox="1"/>
          <p:nvPr/>
        </p:nvSpPr>
        <p:spPr>
          <a:xfrm>
            <a:off x="7369345" y="4771501"/>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8" name="TextBox 57">
            <a:extLst>
              <a:ext uri="{FF2B5EF4-FFF2-40B4-BE49-F238E27FC236}">
                <a16:creationId xmlns:a16="http://schemas.microsoft.com/office/drawing/2014/main" id="{A143EED9-61DF-73FB-5372-4AE62A159432}"/>
              </a:ext>
            </a:extLst>
          </p:cNvPr>
          <p:cNvSpPr txBox="1"/>
          <p:nvPr/>
        </p:nvSpPr>
        <p:spPr>
          <a:xfrm>
            <a:off x="7369345" y="5148344"/>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grpSp>
        <p:nvGrpSpPr>
          <p:cNvPr id="60" name="Group 59">
            <a:extLst>
              <a:ext uri="{FF2B5EF4-FFF2-40B4-BE49-F238E27FC236}">
                <a16:creationId xmlns:a16="http://schemas.microsoft.com/office/drawing/2014/main" id="{E7F3A04E-F553-B87D-3FB7-C5384972FCE5}"/>
              </a:ext>
            </a:extLst>
          </p:cNvPr>
          <p:cNvGrpSpPr/>
          <p:nvPr/>
        </p:nvGrpSpPr>
        <p:grpSpPr>
          <a:xfrm>
            <a:off x="6793992" y="2133600"/>
            <a:ext cx="595237" cy="3465576"/>
            <a:chOff x="6781800" y="2136648"/>
            <a:chExt cx="595237" cy="3465576"/>
          </a:xfrm>
        </p:grpSpPr>
        <p:sp>
          <p:nvSpPr>
            <p:cNvPr id="62" name="TextBox 61">
              <a:extLst>
                <a:ext uri="{FF2B5EF4-FFF2-40B4-BE49-F238E27FC236}">
                  <a16:creationId xmlns:a16="http://schemas.microsoft.com/office/drawing/2014/main" id="{91B7C3B2-A84F-B756-7DB4-03A50BC7E9D5}"/>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73" name="TextBox 72">
              <a:extLst>
                <a:ext uri="{FF2B5EF4-FFF2-40B4-BE49-F238E27FC236}">
                  <a16:creationId xmlns:a16="http://schemas.microsoft.com/office/drawing/2014/main" id="{E7F99642-D990-0ECA-8A60-22047A612D65}"/>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77" name="TextBox 76">
              <a:extLst>
                <a:ext uri="{FF2B5EF4-FFF2-40B4-BE49-F238E27FC236}">
                  <a16:creationId xmlns:a16="http://schemas.microsoft.com/office/drawing/2014/main" id="{D4402C56-3C63-FA17-C5F1-FEBFDDE4B7B3}"/>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78" name="TextBox 77">
              <a:extLst>
                <a:ext uri="{FF2B5EF4-FFF2-40B4-BE49-F238E27FC236}">
                  <a16:creationId xmlns:a16="http://schemas.microsoft.com/office/drawing/2014/main" id="{E94CFCF6-FB16-BD59-B2A0-4D56E2761667}"/>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90" name="TextBox 89">
              <a:extLst>
                <a:ext uri="{FF2B5EF4-FFF2-40B4-BE49-F238E27FC236}">
                  <a16:creationId xmlns:a16="http://schemas.microsoft.com/office/drawing/2014/main" id="{8FB708C7-B9E1-78D1-9DBA-5273DA69819F}"/>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91" name="TextBox 90">
              <a:extLst>
                <a:ext uri="{FF2B5EF4-FFF2-40B4-BE49-F238E27FC236}">
                  <a16:creationId xmlns:a16="http://schemas.microsoft.com/office/drawing/2014/main" id="{07A6E932-4663-C32F-58BA-55ACD5DDFE01}"/>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92" name="TextBox 91">
              <a:extLst>
                <a:ext uri="{FF2B5EF4-FFF2-40B4-BE49-F238E27FC236}">
                  <a16:creationId xmlns:a16="http://schemas.microsoft.com/office/drawing/2014/main" id="{6D532454-B967-A858-C5EE-4A9731631DBB}"/>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93" name="TextBox 92">
              <a:extLst>
                <a:ext uri="{FF2B5EF4-FFF2-40B4-BE49-F238E27FC236}">
                  <a16:creationId xmlns:a16="http://schemas.microsoft.com/office/drawing/2014/main" id="{CBDCCD77-EFE2-5108-84EB-4314DFA1B051}"/>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94" name="TextBox 93">
              <a:extLst>
                <a:ext uri="{FF2B5EF4-FFF2-40B4-BE49-F238E27FC236}">
                  <a16:creationId xmlns:a16="http://schemas.microsoft.com/office/drawing/2014/main" id="{5C6A36EF-A6B3-142D-B26E-9064AEBEF9A6}"/>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95" name="Group 94">
            <a:extLst>
              <a:ext uri="{FF2B5EF4-FFF2-40B4-BE49-F238E27FC236}">
                <a16:creationId xmlns:a16="http://schemas.microsoft.com/office/drawing/2014/main" id="{7A64BBE5-2853-E8B4-FC65-071496FC756E}"/>
              </a:ext>
            </a:extLst>
          </p:cNvPr>
          <p:cNvGrpSpPr/>
          <p:nvPr/>
        </p:nvGrpSpPr>
        <p:grpSpPr>
          <a:xfrm>
            <a:off x="6787781" y="2133600"/>
            <a:ext cx="601448" cy="1097796"/>
            <a:chOff x="6775589" y="2136648"/>
            <a:chExt cx="601448" cy="1097796"/>
          </a:xfrm>
        </p:grpSpPr>
        <p:sp>
          <p:nvSpPr>
            <p:cNvPr id="96" name="TextBox 95">
              <a:extLst>
                <a:ext uri="{FF2B5EF4-FFF2-40B4-BE49-F238E27FC236}">
                  <a16:creationId xmlns:a16="http://schemas.microsoft.com/office/drawing/2014/main" id="{3C6D3E2A-B238-9BC9-2F30-B51846E3C039}"/>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103" name="TextBox 102">
              <a:extLst>
                <a:ext uri="{FF2B5EF4-FFF2-40B4-BE49-F238E27FC236}">
                  <a16:creationId xmlns:a16="http://schemas.microsoft.com/office/drawing/2014/main" id="{27A68846-3A58-7216-85B2-DF7C52467F50}"/>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104" name="TextBox 103">
              <a:extLst>
                <a:ext uri="{FF2B5EF4-FFF2-40B4-BE49-F238E27FC236}">
                  <a16:creationId xmlns:a16="http://schemas.microsoft.com/office/drawing/2014/main" id="{367655D9-4039-7123-9FFD-B58D746FA471}"/>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
        <p:nvSpPr>
          <p:cNvPr id="105" name="TextBox 104">
            <a:extLst>
              <a:ext uri="{FF2B5EF4-FFF2-40B4-BE49-F238E27FC236}">
                <a16:creationId xmlns:a16="http://schemas.microsoft.com/office/drawing/2014/main" id="{C4BE2371-C931-97CD-8F6B-C8A50F4DFE3F}"/>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Q10: How much trust and confidence do you have in Powell’s city officials when it comes to handling important local issues? </a:t>
            </a:r>
          </a:p>
        </p:txBody>
      </p:sp>
    </p:spTree>
    <p:extLst>
      <p:ext uri="{BB962C8B-B14F-4D97-AF65-F5344CB8AC3E}">
        <p14:creationId xmlns:p14="http://schemas.microsoft.com/office/powerpoint/2010/main" val="17938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25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par>
                                <p:cTn id="11" presetID="1" presetClass="entr" presetSubtype="0" fill="hold" nodeType="withEffect">
                                  <p:stCondLst>
                                    <p:cond delay="0"/>
                                  </p:stCondLst>
                                  <p:childTnLst>
                                    <p:set>
                                      <p:cBhvr>
                                        <p:cTn id="12"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A8BB009-86CB-48F3-B607-BB62ACCBDA2B}"/>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1D041857-5368-4D3B-8309-389168B76296}"/>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23</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 name="TextBox 2">
            <a:extLst>
              <a:ext uri="{FF2B5EF4-FFF2-40B4-BE49-F238E27FC236}">
                <a16:creationId xmlns:a16="http://schemas.microsoft.com/office/drawing/2014/main" id="{4D57EAC5-8FEF-4529-9949-BFCB36745BCD}"/>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Q8(e): As a resident of Powell, how satisfied are you with each of the following?</a:t>
            </a: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1679867853"/>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777498" y="5099538"/>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13%</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6797F18-72AC-4F44-A8B1-C15BA8771A82}"/>
              </a:ext>
            </a:extLst>
          </p:cNvPr>
          <p:cNvSpPr txBox="1"/>
          <p:nvPr/>
        </p:nvSpPr>
        <p:spPr>
          <a:xfrm>
            <a:off x="598044" y="3727938"/>
            <a:ext cx="954065" cy="55297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8%</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762000" y="2615636"/>
            <a:ext cx="19050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22%</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555898" y="1964994"/>
            <a:ext cx="3239831"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Powell City Council</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013934" y="2875634"/>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55%</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481956" y="4261338"/>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2%</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E256FF59-6F01-40CC-8400-47DA9A6ADED8}"/>
              </a:ext>
            </a:extLst>
          </p:cNvPr>
          <p:cNvSpPr txBox="1"/>
          <p:nvPr/>
        </p:nvSpPr>
        <p:spPr>
          <a:xfrm>
            <a:off x="3043191" y="3042138"/>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77%</a:t>
            </a:r>
          </a:p>
        </p:txBody>
      </p:sp>
      <p:grpSp>
        <p:nvGrpSpPr>
          <p:cNvPr id="84" name="Group 83">
            <a:extLst>
              <a:ext uri="{FF2B5EF4-FFF2-40B4-BE49-F238E27FC236}">
                <a16:creationId xmlns:a16="http://schemas.microsoft.com/office/drawing/2014/main" id="{7F3695AB-0DDB-43FB-BBFD-DCEBE4F8AF47}"/>
              </a:ext>
            </a:extLst>
          </p:cNvPr>
          <p:cNvGrpSpPr/>
          <p:nvPr/>
        </p:nvGrpSpPr>
        <p:grpSpPr>
          <a:xfrm>
            <a:off x="7454537" y="6012737"/>
            <a:ext cx="3253525" cy="313017"/>
            <a:chOff x="7454537" y="6012737"/>
            <a:chExt cx="3253525" cy="313017"/>
          </a:xfrm>
        </p:grpSpPr>
        <p:grpSp>
          <p:nvGrpSpPr>
            <p:cNvPr id="85" name="Group 84">
              <a:extLst>
                <a:ext uri="{FF2B5EF4-FFF2-40B4-BE49-F238E27FC236}">
                  <a16:creationId xmlns:a16="http://schemas.microsoft.com/office/drawing/2014/main" id="{F7DFA703-2A24-480F-B18C-D1DF12B1A897}"/>
                </a:ext>
              </a:extLst>
            </p:cNvPr>
            <p:cNvGrpSpPr/>
            <p:nvPr/>
          </p:nvGrpSpPr>
          <p:grpSpPr>
            <a:xfrm>
              <a:off x="7454537" y="6012737"/>
              <a:ext cx="1776978" cy="307777"/>
              <a:chOff x="7454537" y="6012737"/>
              <a:chExt cx="1776978" cy="307777"/>
            </a:xfrm>
          </p:grpSpPr>
          <p:sp>
            <p:nvSpPr>
              <p:cNvPr id="97" name="TextBox 96">
                <a:extLst>
                  <a:ext uri="{FF2B5EF4-FFF2-40B4-BE49-F238E27FC236}">
                    <a16:creationId xmlns:a16="http://schemas.microsoft.com/office/drawing/2014/main" id="{3B0A4234-680C-4B57-96FB-6F948DD84217}"/>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98" name="Rectangle 97">
                <a:extLst>
                  <a:ext uri="{FF2B5EF4-FFF2-40B4-BE49-F238E27FC236}">
                    <a16:creationId xmlns:a16="http://schemas.microsoft.com/office/drawing/2014/main" id="{0B48D43D-5691-4480-9096-81799DE78085}"/>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94" name="Group 93">
              <a:extLst>
                <a:ext uri="{FF2B5EF4-FFF2-40B4-BE49-F238E27FC236}">
                  <a16:creationId xmlns:a16="http://schemas.microsoft.com/office/drawing/2014/main" id="{7A0711D6-057E-42D8-B789-3CCD19382471}"/>
                </a:ext>
              </a:extLst>
            </p:cNvPr>
            <p:cNvGrpSpPr/>
            <p:nvPr/>
          </p:nvGrpSpPr>
          <p:grpSpPr>
            <a:xfrm>
              <a:off x="9398455" y="6017977"/>
              <a:ext cx="1309607" cy="307777"/>
              <a:chOff x="9398455" y="6017977"/>
              <a:chExt cx="1309607" cy="307777"/>
            </a:xfrm>
          </p:grpSpPr>
          <p:sp>
            <p:nvSpPr>
              <p:cNvPr id="95" name="TextBox 94">
                <a:extLst>
                  <a:ext uri="{FF2B5EF4-FFF2-40B4-BE49-F238E27FC236}">
                    <a16:creationId xmlns:a16="http://schemas.microsoft.com/office/drawing/2014/main" id="{4971E7E8-E002-4F45-9196-1B433347BDBC}"/>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96" name="Rectangle 95">
                <a:extLst>
                  <a:ext uri="{FF2B5EF4-FFF2-40B4-BE49-F238E27FC236}">
                    <a16:creationId xmlns:a16="http://schemas.microsoft.com/office/drawing/2014/main" id="{49B485BD-383B-4620-B683-3BF88D9FE7F9}"/>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1211741460"/>
              </p:ext>
            </p:extLst>
          </p:nvPr>
        </p:nvGraphicFramePr>
        <p:xfrm>
          <a:off x="7312766"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C47455A9-D4ED-44C6-BF68-73E8B7FAD9E4}"/>
              </a:ext>
            </a:extLst>
          </p:cNvPr>
          <p:cNvGrpSpPr/>
          <p:nvPr/>
        </p:nvGrpSpPr>
        <p:grpSpPr>
          <a:xfrm>
            <a:off x="9759463" y="2133600"/>
            <a:ext cx="1005502" cy="3476783"/>
            <a:chOff x="9760525" y="2102604"/>
            <a:chExt cx="1005502" cy="3476783"/>
          </a:xfrm>
        </p:grpSpPr>
        <p:sp>
          <p:nvSpPr>
            <p:cNvPr id="108" name="TextBox 107">
              <a:extLst>
                <a:ext uri="{FF2B5EF4-FFF2-40B4-BE49-F238E27FC236}">
                  <a16:creationId xmlns:a16="http://schemas.microsoft.com/office/drawing/2014/main" id="{6E4B8AF7-070A-418F-882A-C83DCF0B1777}"/>
                </a:ext>
              </a:extLst>
            </p:cNvPr>
            <p:cNvSpPr txBox="1"/>
            <p:nvPr/>
          </p:nvSpPr>
          <p:spPr>
            <a:xfrm>
              <a:off x="10141525" y="2891443"/>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75%</a:t>
              </a:r>
            </a:p>
          </p:txBody>
        </p:sp>
        <p:sp>
          <p:nvSpPr>
            <p:cNvPr id="115" name="TextBox 114">
              <a:extLst>
                <a:ext uri="{FF2B5EF4-FFF2-40B4-BE49-F238E27FC236}">
                  <a16:creationId xmlns:a16="http://schemas.microsoft.com/office/drawing/2014/main" id="{8818C154-6942-445E-BE45-119991408A5B}"/>
                </a:ext>
              </a:extLst>
            </p:cNvPr>
            <p:cNvSpPr txBox="1"/>
            <p:nvPr/>
          </p:nvSpPr>
          <p:spPr>
            <a:xfrm>
              <a:off x="9814302" y="4873933"/>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66%</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9814302" y="3289231"/>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66%</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9779667" y="3685729"/>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65%</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9918207" y="4080937"/>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69%</a:t>
              </a:r>
            </a:p>
          </p:txBody>
        </p:sp>
        <p:sp>
          <p:nvSpPr>
            <p:cNvPr id="53" name="TextBox 52">
              <a:extLst>
                <a:ext uri="{FF2B5EF4-FFF2-40B4-BE49-F238E27FC236}">
                  <a16:creationId xmlns:a16="http://schemas.microsoft.com/office/drawing/2014/main" id="{1069AB7C-49B5-4BDB-AE43-2E5046043D79}"/>
                </a:ext>
              </a:extLst>
            </p:cNvPr>
            <p:cNvSpPr txBox="1"/>
            <p:nvPr/>
          </p:nvSpPr>
          <p:spPr>
            <a:xfrm>
              <a:off x="10035972" y="4463227"/>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72%</a:t>
              </a:r>
            </a:p>
          </p:txBody>
        </p:sp>
        <p:sp>
          <p:nvSpPr>
            <p:cNvPr id="73" name="TextBox 72">
              <a:extLst>
                <a:ext uri="{FF2B5EF4-FFF2-40B4-BE49-F238E27FC236}">
                  <a16:creationId xmlns:a16="http://schemas.microsoft.com/office/drawing/2014/main" id="{E0F4495F-5849-4B62-84E9-CC2154B90958}"/>
                </a:ext>
              </a:extLst>
            </p:cNvPr>
            <p:cNvSpPr txBox="1"/>
            <p:nvPr/>
          </p:nvSpPr>
          <p:spPr>
            <a:xfrm>
              <a:off x="9760525" y="5256222"/>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64%</a:t>
              </a:r>
            </a:p>
          </p:txBody>
        </p:sp>
        <p:sp>
          <p:nvSpPr>
            <p:cNvPr id="31" name="TextBox 30">
              <a:extLst>
                <a:ext uri="{FF2B5EF4-FFF2-40B4-BE49-F238E27FC236}">
                  <a16:creationId xmlns:a16="http://schemas.microsoft.com/office/drawing/2014/main" id="{2CE2A764-A806-6E1F-85F6-86C69AC95A57}"/>
                </a:ext>
              </a:extLst>
            </p:cNvPr>
            <p:cNvSpPr txBox="1"/>
            <p:nvPr/>
          </p:nvSpPr>
          <p:spPr>
            <a:xfrm>
              <a:off x="10074960" y="2482027"/>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73%</a:t>
              </a:r>
            </a:p>
          </p:txBody>
        </p:sp>
        <p:sp>
          <p:nvSpPr>
            <p:cNvPr id="34" name="TextBox 33">
              <a:extLst>
                <a:ext uri="{FF2B5EF4-FFF2-40B4-BE49-F238E27FC236}">
                  <a16:creationId xmlns:a16="http://schemas.microsoft.com/office/drawing/2014/main" id="{971CE711-8806-558E-6B4D-6FCFC3978D6D}"/>
                </a:ext>
              </a:extLst>
            </p:cNvPr>
            <p:cNvSpPr txBox="1"/>
            <p:nvPr/>
          </p:nvSpPr>
          <p:spPr>
            <a:xfrm>
              <a:off x="10196364" y="2102604"/>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77%</a:t>
              </a:r>
            </a:p>
          </p:txBody>
        </p:sp>
      </p:grpSp>
      <p:sp>
        <p:nvSpPr>
          <p:cNvPr id="88" name="TextBox 87">
            <a:extLst>
              <a:ext uri="{FF2B5EF4-FFF2-40B4-BE49-F238E27FC236}">
                <a16:creationId xmlns:a16="http://schemas.microsoft.com/office/drawing/2014/main" id="{A64114A7-2992-4500-826A-1A8CDFB5C997}"/>
              </a:ext>
            </a:extLst>
          </p:cNvPr>
          <p:cNvSpPr txBox="1"/>
          <p:nvPr/>
        </p:nvSpPr>
        <p:spPr>
          <a:xfrm>
            <a:off x="523101" y="902677"/>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Though most residents are satisfied with Powell’s city council,</a:t>
            </a:r>
          </a:p>
          <a:p>
            <a:pPr algn="ctr" eaLnBrk="0"/>
            <a:r>
              <a:rPr lang="en-US" sz="2450" dirty="0">
                <a:latin typeface="Segoe UI Semilight" panose="020B0402040204020203" pitchFamily="34" charset="0"/>
                <a:cs typeface="Segoe UI Semilight" panose="020B0402040204020203" pitchFamily="34" charset="0"/>
              </a:rPr>
              <a:t>only one in five is very satisfied.  </a:t>
            </a:r>
          </a:p>
          <a:p>
            <a:pPr algn="ctr" eaLnBrk="0"/>
            <a:r>
              <a:rPr lang="en-US" sz="2450" dirty="0">
                <a:latin typeface="Segoe UI Semilight" panose="020B0402040204020203" pitchFamily="34" charset="0"/>
                <a:cs typeface="Segoe UI Semilight" panose="020B0402040204020203" pitchFamily="34" charset="0"/>
              </a:rPr>
              <a:t>That said, satisfaction, overall, has never been higher.</a:t>
            </a:r>
          </a:p>
        </p:txBody>
      </p:sp>
      <p:sp>
        <p:nvSpPr>
          <p:cNvPr id="89" name="TextBox 88">
            <a:extLst>
              <a:ext uri="{FF2B5EF4-FFF2-40B4-BE49-F238E27FC236}">
                <a16:creationId xmlns:a16="http://schemas.microsoft.com/office/drawing/2014/main" id="{3BF66FF3-BA12-4100-B1B4-815F06191045}"/>
              </a:ext>
            </a:extLst>
          </p:cNvPr>
          <p:cNvSpPr txBox="1"/>
          <p:nvPr/>
        </p:nvSpPr>
        <p:spPr>
          <a:xfrm>
            <a:off x="60702" y="-242219"/>
            <a:ext cx="777498"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grpSp>
        <p:nvGrpSpPr>
          <p:cNvPr id="35" name="Group 34">
            <a:extLst>
              <a:ext uri="{FF2B5EF4-FFF2-40B4-BE49-F238E27FC236}">
                <a16:creationId xmlns:a16="http://schemas.microsoft.com/office/drawing/2014/main" id="{1B9BCC36-74AB-893B-584E-60A44ED811D2}"/>
              </a:ext>
            </a:extLst>
          </p:cNvPr>
          <p:cNvGrpSpPr/>
          <p:nvPr/>
        </p:nvGrpSpPr>
        <p:grpSpPr>
          <a:xfrm>
            <a:off x="6793992" y="2133600"/>
            <a:ext cx="595237" cy="3465576"/>
            <a:chOff x="6781800" y="2136648"/>
            <a:chExt cx="595237" cy="3465576"/>
          </a:xfrm>
        </p:grpSpPr>
        <p:sp>
          <p:nvSpPr>
            <p:cNvPr id="36" name="TextBox 35">
              <a:extLst>
                <a:ext uri="{FF2B5EF4-FFF2-40B4-BE49-F238E27FC236}">
                  <a16:creationId xmlns:a16="http://schemas.microsoft.com/office/drawing/2014/main" id="{4B38BB81-4F59-CF71-7102-707B44630A3E}"/>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7" name="TextBox 36">
              <a:extLst>
                <a:ext uri="{FF2B5EF4-FFF2-40B4-BE49-F238E27FC236}">
                  <a16:creationId xmlns:a16="http://schemas.microsoft.com/office/drawing/2014/main" id="{BDB6D510-2D72-F765-A1EE-98C442D379AD}"/>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8" name="TextBox 37">
              <a:extLst>
                <a:ext uri="{FF2B5EF4-FFF2-40B4-BE49-F238E27FC236}">
                  <a16:creationId xmlns:a16="http://schemas.microsoft.com/office/drawing/2014/main" id="{57B68D2A-E685-3043-4793-07266C6BA3B1}"/>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9" name="TextBox 38">
              <a:extLst>
                <a:ext uri="{FF2B5EF4-FFF2-40B4-BE49-F238E27FC236}">
                  <a16:creationId xmlns:a16="http://schemas.microsoft.com/office/drawing/2014/main" id="{1A8A710B-3F7A-48A7-6931-4295FF408441}"/>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40" name="TextBox 39">
              <a:extLst>
                <a:ext uri="{FF2B5EF4-FFF2-40B4-BE49-F238E27FC236}">
                  <a16:creationId xmlns:a16="http://schemas.microsoft.com/office/drawing/2014/main" id="{5E653E30-F45F-D137-8B83-2F791CC6AD13}"/>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41" name="TextBox 40">
              <a:extLst>
                <a:ext uri="{FF2B5EF4-FFF2-40B4-BE49-F238E27FC236}">
                  <a16:creationId xmlns:a16="http://schemas.microsoft.com/office/drawing/2014/main" id="{DF774523-92E1-462E-73FB-E1EDC1EA8DA9}"/>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2" name="TextBox 41">
              <a:extLst>
                <a:ext uri="{FF2B5EF4-FFF2-40B4-BE49-F238E27FC236}">
                  <a16:creationId xmlns:a16="http://schemas.microsoft.com/office/drawing/2014/main" id="{109151E9-4063-207F-0280-B5C066DF168A}"/>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3" name="TextBox 42">
              <a:extLst>
                <a:ext uri="{FF2B5EF4-FFF2-40B4-BE49-F238E27FC236}">
                  <a16:creationId xmlns:a16="http://schemas.microsoft.com/office/drawing/2014/main" id="{8DC95D5E-635B-1351-6925-A7FE5A97DC11}"/>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4" name="TextBox 43">
              <a:extLst>
                <a:ext uri="{FF2B5EF4-FFF2-40B4-BE49-F238E27FC236}">
                  <a16:creationId xmlns:a16="http://schemas.microsoft.com/office/drawing/2014/main" id="{415835E5-410C-4295-17E8-C65A70800C3E}"/>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45" name="Group 44">
            <a:extLst>
              <a:ext uri="{FF2B5EF4-FFF2-40B4-BE49-F238E27FC236}">
                <a16:creationId xmlns:a16="http://schemas.microsoft.com/office/drawing/2014/main" id="{E3B44870-2C72-E5AE-5C21-B1E20E5BA2FA}"/>
              </a:ext>
            </a:extLst>
          </p:cNvPr>
          <p:cNvGrpSpPr/>
          <p:nvPr/>
        </p:nvGrpSpPr>
        <p:grpSpPr>
          <a:xfrm>
            <a:off x="6787781" y="2133600"/>
            <a:ext cx="601448" cy="3465576"/>
            <a:chOff x="6775589" y="2136648"/>
            <a:chExt cx="601448" cy="3465576"/>
          </a:xfrm>
        </p:grpSpPr>
        <p:sp>
          <p:nvSpPr>
            <p:cNvPr id="46" name="TextBox 45">
              <a:extLst>
                <a:ext uri="{FF2B5EF4-FFF2-40B4-BE49-F238E27FC236}">
                  <a16:creationId xmlns:a16="http://schemas.microsoft.com/office/drawing/2014/main" id="{85467E9F-38F5-FE97-4BF6-D7B069CDFD57}"/>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47" name="TextBox 46">
              <a:extLst>
                <a:ext uri="{FF2B5EF4-FFF2-40B4-BE49-F238E27FC236}">
                  <a16:creationId xmlns:a16="http://schemas.microsoft.com/office/drawing/2014/main" id="{A9F36C0C-14DF-2159-9B74-E4F9B12D322E}"/>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48" name="TextBox 47">
              <a:extLst>
                <a:ext uri="{FF2B5EF4-FFF2-40B4-BE49-F238E27FC236}">
                  <a16:creationId xmlns:a16="http://schemas.microsoft.com/office/drawing/2014/main" id="{FB4047E7-7FD3-18DD-7713-B2FD0A2D15D9}"/>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49" name="TextBox 48">
              <a:extLst>
                <a:ext uri="{FF2B5EF4-FFF2-40B4-BE49-F238E27FC236}">
                  <a16:creationId xmlns:a16="http://schemas.microsoft.com/office/drawing/2014/main" id="{6AC85BAF-0845-C1A7-3678-6A1AFFFCF224}"/>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50" name="TextBox 49">
              <a:extLst>
                <a:ext uri="{FF2B5EF4-FFF2-40B4-BE49-F238E27FC236}">
                  <a16:creationId xmlns:a16="http://schemas.microsoft.com/office/drawing/2014/main" id="{265EBDBA-7B75-8DF5-FC0E-8DB24CC77F10}"/>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51" name="TextBox 50">
              <a:extLst>
                <a:ext uri="{FF2B5EF4-FFF2-40B4-BE49-F238E27FC236}">
                  <a16:creationId xmlns:a16="http://schemas.microsoft.com/office/drawing/2014/main" id="{1AA825AB-49E3-7B73-E091-DA14DB94D5E6}"/>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52" name="TextBox 51">
              <a:extLst>
                <a:ext uri="{FF2B5EF4-FFF2-40B4-BE49-F238E27FC236}">
                  <a16:creationId xmlns:a16="http://schemas.microsoft.com/office/drawing/2014/main" id="{254BD977-53B4-642A-5597-F0050A2E877B}"/>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54" name="TextBox 53">
              <a:extLst>
                <a:ext uri="{FF2B5EF4-FFF2-40B4-BE49-F238E27FC236}">
                  <a16:creationId xmlns:a16="http://schemas.microsoft.com/office/drawing/2014/main" id="{4210C53C-64F1-2EDE-25B4-0B049E4671AC}"/>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5" name="TextBox 54">
              <a:extLst>
                <a:ext uri="{FF2B5EF4-FFF2-40B4-BE49-F238E27FC236}">
                  <a16:creationId xmlns:a16="http://schemas.microsoft.com/office/drawing/2014/main" id="{73DD3D87-8040-2935-5726-BBB63FFFC722}"/>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Tree>
    <p:extLst>
      <p:ext uri="{BB962C8B-B14F-4D97-AF65-F5344CB8AC3E}">
        <p14:creationId xmlns:p14="http://schemas.microsoft.com/office/powerpoint/2010/main" val="297786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25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25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88">
                                            <p:txEl>
                                              <p:pRg st="2" end="2"/>
                                            </p:txEl>
                                          </p:spTgt>
                                        </p:tgtEl>
                                        <p:attrNameLst>
                                          <p:attrName>style.visibility</p:attrName>
                                        </p:attrNameLst>
                                      </p:cBhvr>
                                      <p:to>
                                        <p:strVal val="visible"/>
                                      </p:to>
                                    </p:set>
                                    <p:animEffect transition="in" filter="fade">
                                      <p:cBhvr>
                                        <p:cTn id="16" dur="250"/>
                                        <p:tgtEl>
                                          <p:spTgt spid="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B45EB86-C2BD-4C70-AD24-90E468AC277B}"/>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CADCC738-322F-4E4D-B9D8-D21BFBDC7B2D}"/>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24</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2073843654"/>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1219200" y="5534652"/>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11%</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762000" y="2615636"/>
            <a:ext cx="19050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18%</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555898" y="1863969"/>
            <a:ext cx="3239831" cy="584775"/>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City-Sponsored Economic Development Activities</a:t>
            </a:r>
            <a:r>
              <a:rPr lang="en-US" sz="1600" baseline="40000" dirty="0">
                <a:latin typeface="Segoe Print" panose="02000600000000000000" pitchFamily="2" charset="0"/>
                <a:cs typeface="Segoe UI Semilight" panose="020B0402040204020203" pitchFamily="34" charset="0"/>
              </a:rPr>
              <a:t>*</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013934" y="2875634"/>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58%</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670302" y="4763742"/>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2%</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E256FF59-6F01-40CC-8400-47DA9A6ADED8}"/>
              </a:ext>
            </a:extLst>
          </p:cNvPr>
          <p:cNvSpPr txBox="1"/>
          <p:nvPr/>
        </p:nvSpPr>
        <p:spPr>
          <a:xfrm>
            <a:off x="2667000" y="3039161"/>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76%</a:t>
            </a:r>
          </a:p>
        </p:txBody>
      </p:sp>
      <p:grpSp>
        <p:nvGrpSpPr>
          <p:cNvPr id="61" name="Group 60">
            <a:extLst>
              <a:ext uri="{FF2B5EF4-FFF2-40B4-BE49-F238E27FC236}">
                <a16:creationId xmlns:a16="http://schemas.microsoft.com/office/drawing/2014/main" id="{B1763D01-DB14-43BC-ABA1-64F2EEF26C17}"/>
              </a:ext>
            </a:extLst>
          </p:cNvPr>
          <p:cNvGrpSpPr/>
          <p:nvPr/>
        </p:nvGrpSpPr>
        <p:grpSpPr>
          <a:xfrm>
            <a:off x="7454537" y="6012737"/>
            <a:ext cx="3253525" cy="313017"/>
            <a:chOff x="7454537" y="6012737"/>
            <a:chExt cx="3253525" cy="313017"/>
          </a:xfrm>
        </p:grpSpPr>
        <p:grpSp>
          <p:nvGrpSpPr>
            <p:cNvPr id="71" name="Group 70">
              <a:extLst>
                <a:ext uri="{FF2B5EF4-FFF2-40B4-BE49-F238E27FC236}">
                  <a16:creationId xmlns:a16="http://schemas.microsoft.com/office/drawing/2014/main" id="{49037D18-C7F8-442F-B952-D50AD1C7853C}"/>
                </a:ext>
              </a:extLst>
            </p:cNvPr>
            <p:cNvGrpSpPr/>
            <p:nvPr/>
          </p:nvGrpSpPr>
          <p:grpSpPr>
            <a:xfrm>
              <a:off x="7454537" y="6012737"/>
              <a:ext cx="1776978" cy="307777"/>
              <a:chOff x="7454537" y="6012737"/>
              <a:chExt cx="1776978" cy="307777"/>
            </a:xfrm>
          </p:grpSpPr>
          <p:sp>
            <p:nvSpPr>
              <p:cNvPr id="79" name="TextBox 78">
                <a:extLst>
                  <a:ext uri="{FF2B5EF4-FFF2-40B4-BE49-F238E27FC236}">
                    <a16:creationId xmlns:a16="http://schemas.microsoft.com/office/drawing/2014/main" id="{6E5CD1BA-7DDA-4324-915D-223559B2CD41}"/>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84" name="Rectangle 83">
                <a:extLst>
                  <a:ext uri="{FF2B5EF4-FFF2-40B4-BE49-F238E27FC236}">
                    <a16:creationId xmlns:a16="http://schemas.microsoft.com/office/drawing/2014/main" id="{E9E811E3-9263-4018-9E0A-1DEFED514276}"/>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4" name="Group 73">
              <a:extLst>
                <a:ext uri="{FF2B5EF4-FFF2-40B4-BE49-F238E27FC236}">
                  <a16:creationId xmlns:a16="http://schemas.microsoft.com/office/drawing/2014/main" id="{D296B6BF-D916-47C3-B954-AC1D0511876A}"/>
                </a:ext>
              </a:extLst>
            </p:cNvPr>
            <p:cNvGrpSpPr/>
            <p:nvPr/>
          </p:nvGrpSpPr>
          <p:grpSpPr>
            <a:xfrm>
              <a:off x="9398455" y="6017977"/>
              <a:ext cx="1309607" cy="307777"/>
              <a:chOff x="9398455" y="6017977"/>
              <a:chExt cx="1309607" cy="307777"/>
            </a:xfrm>
          </p:grpSpPr>
          <p:sp>
            <p:nvSpPr>
              <p:cNvPr id="75" name="TextBox 74">
                <a:extLst>
                  <a:ext uri="{FF2B5EF4-FFF2-40B4-BE49-F238E27FC236}">
                    <a16:creationId xmlns:a16="http://schemas.microsoft.com/office/drawing/2014/main" id="{D59B86AA-6035-4200-A071-A223EAA71A9B}"/>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76" name="Rectangle 75">
                <a:extLst>
                  <a:ext uri="{FF2B5EF4-FFF2-40B4-BE49-F238E27FC236}">
                    <a16:creationId xmlns:a16="http://schemas.microsoft.com/office/drawing/2014/main" id="{14A0E133-1882-4D89-AFFD-BD2F47D0DE86}"/>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sp>
        <p:nvSpPr>
          <p:cNvPr id="88" name="TextBox 87">
            <a:extLst>
              <a:ext uri="{FF2B5EF4-FFF2-40B4-BE49-F238E27FC236}">
                <a16:creationId xmlns:a16="http://schemas.microsoft.com/office/drawing/2014/main" id="{C0230996-1604-4F07-BC8C-134E893D10FC}"/>
              </a:ext>
            </a:extLst>
          </p:cNvPr>
          <p:cNvSpPr txBox="1"/>
          <p:nvPr/>
        </p:nvSpPr>
        <p:spPr>
          <a:xfrm>
            <a:off x="523101" y="68580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Three out of four residents are satisfied with city-sponsored economic development activities, but only one in five is very satisfied.</a:t>
            </a:r>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sp>
        <p:nvSpPr>
          <p:cNvPr id="5" name="TextBox 4">
            <a:extLst>
              <a:ext uri="{FF2B5EF4-FFF2-40B4-BE49-F238E27FC236}">
                <a16:creationId xmlns:a16="http://schemas.microsoft.com/office/drawing/2014/main" id="{B8ADC535-F554-88F5-AA14-3C725E414E9A}"/>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Q8(g): As a resident of Powell, how satisfied are you with each of the following?</a:t>
            </a:r>
          </a:p>
        </p:txBody>
      </p:sp>
      <p:graphicFrame>
        <p:nvGraphicFramePr>
          <p:cNvPr id="34" name="Chart 33">
            <a:extLst>
              <a:ext uri="{FF2B5EF4-FFF2-40B4-BE49-F238E27FC236}">
                <a16:creationId xmlns:a16="http://schemas.microsoft.com/office/drawing/2014/main" id="{A333D161-1237-27D0-CE9F-FA76818CA175}"/>
              </a:ext>
            </a:extLst>
          </p:cNvPr>
          <p:cNvGraphicFramePr/>
          <p:nvPr>
            <p:extLst>
              <p:ext uri="{D42A27DB-BD31-4B8C-83A1-F6EECF244321}">
                <p14:modId xmlns:p14="http://schemas.microsoft.com/office/powerpoint/2010/main" val="2577179026"/>
              </p:ext>
            </p:extLst>
          </p:nvPr>
        </p:nvGraphicFramePr>
        <p:xfrm>
          <a:off x="7312766"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13861D71-8BDD-B541-DE03-6C916D12B79E}"/>
              </a:ext>
            </a:extLst>
          </p:cNvPr>
          <p:cNvSpPr txBox="1"/>
          <p:nvPr/>
        </p:nvSpPr>
        <p:spPr>
          <a:xfrm>
            <a:off x="10195302" y="213360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76%</a:t>
            </a:r>
          </a:p>
        </p:txBody>
      </p:sp>
      <p:grpSp>
        <p:nvGrpSpPr>
          <p:cNvPr id="45" name="Group 44">
            <a:extLst>
              <a:ext uri="{FF2B5EF4-FFF2-40B4-BE49-F238E27FC236}">
                <a16:creationId xmlns:a16="http://schemas.microsoft.com/office/drawing/2014/main" id="{C3AD4469-FF8B-9E59-FBEA-EDC3B04E0B0A}"/>
              </a:ext>
            </a:extLst>
          </p:cNvPr>
          <p:cNvGrpSpPr/>
          <p:nvPr/>
        </p:nvGrpSpPr>
        <p:grpSpPr>
          <a:xfrm>
            <a:off x="6793992" y="2133600"/>
            <a:ext cx="595237" cy="3465576"/>
            <a:chOff x="6781800" y="2136648"/>
            <a:chExt cx="595237" cy="3465576"/>
          </a:xfrm>
        </p:grpSpPr>
        <p:sp>
          <p:nvSpPr>
            <p:cNvPr id="46" name="TextBox 45">
              <a:extLst>
                <a:ext uri="{FF2B5EF4-FFF2-40B4-BE49-F238E27FC236}">
                  <a16:creationId xmlns:a16="http://schemas.microsoft.com/office/drawing/2014/main" id="{BAEABE02-333C-0AC1-99F5-F4BC67D0947F}"/>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47" name="TextBox 46">
              <a:extLst>
                <a:ext uri="{FF2B5EF4-FFF2-40B4-BE49-F238E27FC236}">
                  <a16:creationId xmlns:a16="http://schemas.microsoft.com/office/drawing/2014/main" id="{7752ADC7-94DC-F38F-EE88-14401F91FE2B}"/>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48" name="TextBox 47">
              <a:extLst>
                <a:ext uri="{FF2B5EF4-FFF2-40B4-BE49-F238E27FC236}">
                  <a16:creationId xmlns:a16="http://schemas.microsoft.com/office/drawing/2014/main" id="{33F91F1B-2953-18A2-71FD-0E415287D6BA}"/>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49" name="TextBox 48">
              <a:extLst>
                <a:ext uri="{FF2B5EF4-FFF2-40B4-BE49-F238E27FC236}">
                  <a16:creationId xmlns:a16="http://schemas.microsoft.com/office/drawing/2014/main" id="{F66ED96D-CE6C-9489-3F85-100593477FD2}"/>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50" name="TextBox 49">
              <a:extLst>
                <a:ext uri="{FF2B5EF4-FFF2-40B4-BE49-F238E27FC236}">
                  <a16:creationId xmlns:a16="http://schemas.microsoft.com/office/drawing/2014/main" id="{8AAE15EB-6079-6CC0-36A1-B5F03F6A2C89}"/>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51" name="TextBox 50">
              <a:extLst>
                <a:ext uri="{FF2B5EF4-FFF2-40B4-BE49-F238E27FC236}">
                  <a16:creationId xmlns:a16="http://schemas.microsoft.com/office/drawing/2014/main" id="{532406E9-44C3-0860-5FA6-565B81059184}"/>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52" name="TextBox 51">
              <a:extLst>
                <a:ext uri="{FF2B5EF4-FFF2-40B4-BE49-F238E27FC236}">
                  <a16:creationId xmlns:a16="http://schemas.microsoft.com/office/drawing/2014/main" id="{52FC6DF5-406B-5A30-662A-E327D1ADEE6E}"/>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54" name="TextBox 53">
              <a:extLst>
                <a:ext uri="{FF2B5EF4-FFF2-40B4-BE49-F238E27FC236}">
                  <a16:creationId xmlns:a16="http://schemas.microsoft.com/office/drawing/2014/main" id="{753259B6-C482-DA47-D2C4-000A4903038B}"/>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55" name="TextBox 54">
              <a:extLst>
                <a:ext uri="{FF2B5EF4-FFF2-40B4-BE49-F238E27FC236}">
                  <a16:creationId xmlns:a16="http://schemas.microsoft.com/office/drawing/2014/main" id="{9406915D-DDA5-32B2-65F8-D6D5D30F9079}"/>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sp>
        <p:nvSpPr>
          <p:cNvPr id="92" name="TextBox 91">
            <a:extLst>
              <a:ext uri="{FF2B5EF4-FFF2-40B4-BE49-F238E27FC236}">
                <a16:creationId xmlns:a16="http://schemas.microsoft.com/office/drawing/2014/main" id="{2ED209B6-678F-7CCB-FA0C-8099C36FFD61}"/>
              </a:ext>
            </a:extLst>
          </p:cNvPr>
          <p:cNvSpPr txBox="1"/>
          <p:nvPr/>
        </p:nvSpPr>
        <p:spPr>
          <a:xfrm>
            <a:off x="6787781" y="2133600"/>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sp>
        <p:nvSpPr>
          <p:cNvPr id="93" name="TextBox 92">
            <a:extLst>
              <a:ext uri="{FF2B5EF4-FFF2-40B4-BE49-F238E27FC236}">
                <a16:creationId xmlns:a16="http://schemas.microsoft.com/office/drawing/2014/main" id="{4374DA49-6F70-EC4E-8205-B83DCC97E30F}"/>
              </a:ext>
            </a:extLst>
          </p:cNvPr>
          <p:cNvSpPr txBox="1"/>
          <p:nvPr/>
        </p:nvSpPr>
        <p:spPr>
          <a:xfrm>
            <a:off x="7369345" y="2510443"/>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94" name="TextBox 93">
            <a:extLst>
              <a:ext uri="{FF2B5EF4-FFF2-40B4-BE49-F238E27FC236}">
                <a16:creationId xmlns:a16="http://schemas.microsoft.com/office/drawing/2014/main" id="{343AEFC6-E331-61CD-A135-DA9F54D857AF}"/>
              </a:ext>
            </a:extLst>
          </p:cNvPr>
          <p:cNvSpPr txBox="1"/>
          <p:nvPr/>
        </p:nvSpPr>
        <p:spPr>
          <a:xfrm>
            <a:off x="7369345" y="2887286"/>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95" name="TextBox 94">
            <a:extLst>
              <a:ext uri="{FF2B5EF4-FFF2-40B4-BE49-F238E27FC236}">
                <a16:creationId xmlns:a16="http://schemas.microsoft.com/office/drawing/2014/main" id="{F404F4B3-F066-E4D6-E471-3D11EB208521}"/>
              </a:ext>
            </a:extLst>
          </p:cNvPr>
          <p:cNvSpPr txBox="1"/>
          <p:nvPr/>
        </p:nvSpPr>
        <p:spPr>
          <a:xfrm>
            <a:off x="7369345" y="3264129"/>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96" name="TextBox 95">
            <a:extLst>
              <a:ext uri="{FF2B5EF4-FFF2-40B4-BE49-F238E27FC236}">
                <a16:creationId xmlns:a16="http://schemas.microsoft.com/office/drawing/2014/main" id="{B34FE583-112C-2955-6950-64037FA65D44}"/>
              </a:ext>
            </a:extLst>
          </p:cNvPr>
          <p:cNvSpPr txBox="1"/>
          <p:nvPr/>
        </p:nvSpPr>
        <p:spPr>
          <a:xfrm>
            <a:off x="7369345" y="3640972"/>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97" name="TextBox 96">
            <a:extLst>
              <a:ext uri="{FF2B5EF4-FFF2-40B4-BE49-F238E27FC236}">
                <a16:creationId xmlns:a16="http://schemas.microsoft.com/office/drawing/2014/main" id="{55A22287-BA35-D278-24B2-ECCEFD509EFD}"/>
              </a:ext>
            </a:extLst>
          </p:cNvPr>
          <p:cNvSpPr txBox="1"/>
          <p:nvPr/>
        </p:nvSpPr>
        <p:spPr>
          <a:xfrm>
            <a:off x="7369345" y="4017815"/>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98" name="TextBox 97">
            <a:extLst>
              <a:ext uri="{FF2B5EF4-FFF2-40B4-BE49-F238E27FC236}">
                <a16:creationId xmlns:a16="http://schemas.microsoft.com/office/drawing/2014/main" id="{8BD6AFBC-9196-62E6-798F-B55A15A13817}"/>
              </a:ext>
            </a:extLst>
          </p:cNvPr>
          <p:cNvSpPr txBox="1"/>
          <p:nvPr/>
        </p:nvSpPr>
        <p:spPr>
          <a:xfrm>
            <a:off x="7369345" y="4394658"/>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99" name="TextBox 98">
            <a:extLst>
              <a:ext uri="{FF2B5EF4-FFF2-40B4-BE49-F238E27FC236}">
                <a16:creationId xmlns:a16="http://schemas.microsoft.com/office/drawing/2014/main" id="{189A566F-3B57-B5A3-BE63-6F780FB409B5}"/>
              </a:ext>
            </a:extLst>
          </p:cNvPr>
          <p:cNvSpPr txBox="1"/>
          <p:nvPr/>
        </p:nvSpPr>
        <p:spPr>
          <a:xfrm>
            <a:off x="7369345" y="4771501"/>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100" name="TextBox 99">
            <a:extLst>
              <a:ext uri="{FF2B5EF4-FFF2-40B4-BE49-F238E27FC236}">
                <a16:creationId xmlns:a16="http://schemas.microsoft.com/office/drawing/2014/main" id="{D0F3E8F8-A836-3DB6-AB1F-1EBCB4DE22B4}"/>
              </a:ext>
            </a:extLst>
          </p:cNvPr>
          <p:cNvSpPr txBox="1"/>
          <p:nvPr/>
        </p:nvSpPr>
        <p:spPr>
          <a:xfrm>
            <a:off x="7369345" y="5148344"/>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101" name="TextBox 100">
            <a:extLst>
              <a:ext uri="{FF2B5EF4-FFF2-40B4-BE49-F238E27FC236}">
                <a16:creationId xmlns:a16="http://schemas.microsoft.com/office/drawing/2014/main" id="{D56FA0A5-7CBA-DC1D-CE3B-E140B669A465}"/>
              </a:ext>
            </a:extLst>
          </p:cNvPr>
          <p:cNvSpPr txBox="1"/>
          <p:nvPr/>
        </p:nvSpPr>
        <p:spPr>
          <a:xfrm>
            <a:off x="550729" y="4032738"/>
            <a:ext cx="1049471"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11%</a:t>
            </a:r>
            <a:endParaRPr lang="en-US" sz="1500" baseline="30000" dirty="0">
              <a:latin typeface="Segoe UI Semilight" panose="020B0402040204020203" pitchFamily="34" charset="0"/>
              <a:cs typeface="Segoe UI Semilight" panose="020B0402040204020203" pitchFamily="34" charset="0"/>
            </a:endParaRPr>
          </a:p>
        </p:txBody>
      </p:sp>
      <p:sp>
        <p:nvSpPr>
          <p:cNvPr id="102" name="TextBox 101">
            <a:extLst>
              <a:ext uri="{FF2B5EF4-FFF2-40B4-BE49-F238E27FC236}">
                <a16:creationId xmlns:a16="http://schemas.microsoft.com/office/drawing/2014/main" id="{CBF6C0FC-15DE-E1BA-6204-4BF070B083D5}"/>
              </a:ext>
            </a:extLst>
          </p:cNvPr>
          <p:cNvSpPr txBox="1"/>
          <p:nvPr/>
        </p:nvSpPr>
        <p:spPr>
          <a:xfrm>
            <a:off x="320298" y="6414681"/>
            <a:ext cx="1356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*New in 2025</a:t>
            </a:r>
          </a:p>
        </p:txBody>
      </p:sp>
    </p:spTree>
    <p:extLst>
      <p:ext uri="{BB962C8B-B14F-4D97-AF65-F5344CB8AC3E}">
        <p14:creationId xmlns:p14="http://schemas.microsoft.com/office/powerpoint/2010/main" val="3714929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7A75B00D-6B62-4CB1-80FE-7E30050B5FE5}"/>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ADFBF85C-5F3B-4FAB-84EA-ED3214806FFF}"/>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25</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3815066397"/>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1294783" y="5561978"/>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19%</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6797F18-72AC-4F44-A8B1-C15BA8771A82}"/>
              </a:ext>
            </a:extLst>
          </p:cNvPr>
          <p:cNvSpPr txBox="1"/>
          <p:nvPr/>
        </p:nvSpPr>
        <p:spPr>
          <a:xfrm>
            <a:off x="533400" y="3987236"/>
            <a:ext cx="95406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2%</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998873" y="2615636"/>
            <a:ext cx="143125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28%</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555898" y="1969683"/>
            <a:ext cx="3239831"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Keeping Residents Informed</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013934" y="2875634"/>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47%</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559871" y="4620252"/>
            <a:ext cx="1230068"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4%</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E256FF59-6F01-40CC-8400-47DA9A6ADED8}"/>
              </a:ext>
            </a:extLst>
          </p:cNvPr>
          <p:cNvSpPr txBox="1"/>
          <p:nvPr/>
        </p:nvSpPr>
        <p:spPr>
          <a:xfrm>
            <a:off x="2890791" y="3194538"/>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75%</a:t>
            </a:r>
          </a:p>
        </p:txBody>
      </p:sp>
      <p:sp>
        <p:nvSpPr>
          <p:cNvPr id="61" name="TextBox 60">
            <a:extLst>
              <a:ext uri="{FF2B5EF4-FFF2-40B4-BE49-F238E27FC236}">
                <a16:creationId xmlns:a16="http://schemas.microsoft.com/office/drawing/2014/main" id="{323CA5FF-61DA-45FD-97CB-0D43209D5BC4}"/>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Q9(e): How satisfied are you with the overall performance of city officials in each of these areas?</a:t>
            </a:r>
          </a:p>
        </p:txBody>
      </p:sp>
      <p:cxnSp>
        <p:nvCxnSpPr>
          <p:cNvPr id="6" name="Straight Connector 5">
            <a:extLst>
              <a:ext uri="{FF2B5EF4-FFF2-40B4-BE49-F238E27FC236}">
                <a16:creationId xmlns:a16="http://schemas.microsoft.com/office/drawing/2014/main" id="{CBAEAB17-6582-481E-AE27-86799391609A}"/>
              </a:ext>
            </a:extLst>
          </p:cNvPr>
          <p:cNvCxnSpPr>
            <a:cxnSpLocks/>
          </p:cNvCxnSpPr>
          <p:nvPr/>
        </p:nvCxnSpPr>
        <p:spPr>
          <a:xfrm>
            <a:off x="1219200" y="4337538"/>
            <a:ext cx="381617" cy="2068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EA6FE685-9238-4F2E-9965-2C4811B719C6}"/>
              </a:ext>
            </a:extLst>
          </p:cNvPr>
          <p:cNvGrpSpPr/>
          <p:nvPr/>
        </p:nvGrpSpPr>
        <p:grpSpPr>
          <a:xfrm>
            <a:off x="7454537" y="6012737"/>
            <a:ext cx="3253525" cy="313017"/>
            <a:chOff x="7454537" y="6012737"/>
            <a:chExt cx="3253525" cy="313017"/>
          </a:xfrm>
        </p:grpSpPr>
        <p:grpSp>
          <p:nvGrpSpPr>
            <p:cNvPr id="74" name="Group 73">
              <a:extLst>
                <a:ext uri="{FF2B5EF4-FFF2-40B4-BE49-F238E27FC236}">
                  <a16:creationId xmlns:a16="http://schemas.microsoft.com/office/drawing/2014/main" id="{EDCECEBB-3207-463E-B0FA-DB19F2247740}"/>
                </a:ext>
              </a:extLst>
            </p:cNvPr>
            <p:cNvGrpSpPr/>
            <p:nvPr/>
          </p:nvGrpSpPr>
          <p:grpSpPr>
            <a:xfrm>
              <a:off x="7454537" y="6012737"/>
              <a:ext cx="1776978" cy="307777"/>
              <a:chOff x="7454537" y="6012737"/>
              <a:chExt cx="1776978" cy="307777"/>
            </a:xfrm>
          </p:grpSpPr>
          <p:sp>
            <p:nvSpPr>
              <p:cNvPr id="84" name="TextBox 83">
                <a:extLst>
                  <a:ext uri="{FF2B5EF4-FFF2-40B4-BE49-F238E27FC236}">
                    <a16:creationId xmlns:a16="http://schemas.microsoft.com/office/drawing/2014/main" id="{FF312CC5-2C5D-45D3-A2E4-1C93B686C9B3}"/>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85" name="Rectangle 84">
                <a:extLst>
                  <a:ext uri="{FF2B5EF4-FFF2-40B4-BE49-F238E27FC236}">
                    <a16:creationId xmlns:a16="http://schemas.microsoft.com/office/drawing/2014/main" id="{5EFFD9DB-CAB3-464F-907C-3F98A51509CE}"/>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5" name="Group 74">
              <a:extLst>
                <a:ext uri="{FF2B5EF4-FFF2-40B4-BE49-F238E27FC236}">
                  <a16:creationId xmlns:a16="http://schemas.microsoft.com/office/drawing/2014/main" id="{152F6E26-3195-4666-BFE6-67BBFE1E64DB}"/>
                </a:ext>
              </a:extLst>
            </p:cNvPr>
            <p:cNvGrpSpPr/>
            <p:nvPr/>
          </p:nvGrpSpPr>
          <p:grpSpPr>
            <a:xfrm>
              <a:off x="9398455" y="6017977"/>
              <a:ext cx="1309607" cy="307777"/>
              <a:chOff x="9398455" y="6017977"/>
              <a:chExt cx="1309607" cy="307777"/>
            </a:xfrm>
          </p:grpSpPr>
          <p:sp>
            <p:nvSpPr>
              <p:cNvPr id="76" name="TextBox 75">
                <a:extLst>
                  <a:ext uri="{FF2B5EF4-FFF2-40B4-BE49-F238E27FC236}">
                    <a16:creationId xmlns:a16="http://schemas.microsoft.com/office/drawing/2014/main" id="{E4DDCF01-57AE-4FD6-A06E-FC1E6F105F5C}"/>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79" name="Rectangle 78">
                <a:extLst>
                  <a:ext uri="{FF2B5EF4-FFF2-40B4-BE49-F238E27FC236}">
                    <a16:creationId xmlns:a16="http://schemas.microsoft.com/office/drawing/2014/main" id="{DD0A6FDB-5363-4ECF-935B-82E2A6B179F5}"/>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grpSp>
        <p:nvGrpSpPr>
          <p:cNvPr id="7" name="Group 6">
            <a:extLst>
              <a:ext uri="{FF2B5EF4-FFF2-40B4-BE49-F238E27FC236}">
                <a16:creationId xmlns:a16="http://schemas.microsoft.com/office/drawing/2014/main" id="{456FBF86-8A1B-4916-CABC-56B2C6883619}"/>
              </a:ext>
            </a:extLst>
          </p:cNvPr>
          <p:cNvGrpSpPr/>
          <p:nvPr/>
        </p:nvGrpSpPr>
        <p:grpSpPr>
          <a:xfrm>
            <a:off x="7313828" y="1957252"/>
            <a:ext cx="3833782" cy="3836818"/>
            <a:chOff x="7313828" y="1957252"/>
            <a:chExt cx="3833782" cy="3836818"/>
          </a:xfrm>
        </p:grpSpPr>
        <p:sp>
          <p:nvSpPr>
            <p:cNvPr id="113" name="TextBox 112">
              <a:extLst>
                <a:ext uri="{FF2B5EF4-FFF2-40B4-BE49-F238E27FC236}">
                  <a16:creationId xmlns:a16="http://schemas.microsoft.com/office/drawing/2014/main" id="{39E732F8-8B8B-47E7-A10C-1084746C150F}"/>
                </a:ext>
              </a:extLst>
            </p:cNvPr>
            <p:cNvSpPr txBox="1"/>
            <p:nvPr/>
          </p:nvSpPr>
          <p:spPr>
            <a:xfrm>
              <a:off x="7363690" y="5256222"/>
              <a:ext cx="261610" cy="323165"/>
            </a:xfrm>
            <a:prstGeom prst="rect">
              <a:avLst/>
            </a:prstGeom>
            <a:noFill/>
          </p:spPr>
          <p:txBody>
            <a:bodyPr wrap="none" rtlCol="0">
              <a:spAutoFit/>
            </a:bodyPr>
            <a:lstStyle/>
            <a:p>
              <a:r>
                <a:rPr lang="en-US" sz="1500" dirty="0">
                  <a:solidFill>
                    <a:schemeClr val="bg1">
                      <a:lumMod val="75000"/>
                    </a:schemeClr>
                  </a:solidFill>
                  <a:latin typeface="Segoe UI Semilight" panose="020B0402040204020203" pitchFamily="34" charset="0"/>
                  <a:cs typeface="Segoe UI Semilight" panose="020B0402040204020203" pitchFamily="34" charset="0"/>
                </a:rPr>
                <a:t>-</a:t>
              </a:r>
            </a:p>
          </p:txBody>
        </p:sp>
        <p:sp>
          <p:nvSpPr>
            <p:cNvPr id="115" name="TextBox 114">
              <a:extLst>
                <a:ext uri="{FF2B5EF4-FFF2-40B4-BE49-F238E27FC236}">
                  <a16:creationId xmlns:a16="http://schemas.microsoft.com/office/drawing/2014/main" id="{8818C154-6942-445E-BE45-119991408A5B}"/>
                </a:ext>
              </a:extLst>
            </p:cNvPr>
            <p:cNvSpPr txBox="1"/>
            <p:nvPr/>
          </p:nvSpPr>
          <p:spPr>
            <a:xfrm>
              <a:off x="7363690" y="4804760"/>
              <a:ext cx="261610" cy="323165"/>
            </a:xfrm>
            <a:prstGeom prst="rect">
              <a:avLst/>
            </a:prstGeom>
            <a:noFill/>
          </p:spPr>
          <p:txBody>
            <a:bodyPr wrap="none" rtlCol="0">
              <a:spAutoFit/>
            </a:bodyPr>
            <a:lstStyle/>
            <a:p>
              <a:r>
                <a:rPr lang="en-US" sz="1500" dirty="0">
                  <a:solidFill>
                    <a:schemeClr val="bg1">
                      <a:lumMod val="75000"/>
                    </a:schemeClr>
                  </a:solidFill>
                  <a:latin typeface="Segoe UI Semilight" panose="020B0402040204020203" pitchFamily="34" charset="0"/>
                  <a:cs typeface="Segoe UI Semilight" panose="020B0402040204020203" pitchFamily="34" charset="0"/>
                </a:rPr>
                <a:t>-</a:t>
              </a:r>
            </a:p>
          </p:txBody>
        </p:sp>
        <p:grpSp>
          <p:nvGrpSpPr>
            <p:cNvPr id="3" name="Group 2">
              <a:extLst>
                <a:ext uri="{FF2B5EF4-FFF2-40B4-BE49-F238E27FC236}">
                  <a16:creationId xmlns:a16="http://schemas.microsoft.com/office/drawing/2014/main" id="{82DEAD7B-3961-4FEE-99C9-3DD43D39DE47}"/>
                </a:ext>
              </a:extLst>
            </p:cNvPr>
            <p:cNvGrpSpPr/>
            <p:nvPr/>
          </p:nvGrpSpPr>
          <p:grpSpPr>
            <a:xfrm>
              <a:off x="7313828" y="1957252"/>
              <a:ext cx="3833782" cy="3836818"/>
              <a:chOff x="7313828" y="1957252"/>
              <a:chExt cx="3833782" cy="3836818"/>
            </a:xfrm>
          </p:grpSpPr>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3036102223"/>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6A751A36-257E-4106-9D13-C18561CF3399}"/>
                  </a:ext>
                </a:extLst>
              </p:cNvPr>
              <p:cNvGrpSpPr/>
              <p:nvPr/>
            </p:nvGrpSpPr>
            <p:grpSpPr>
              <a:xfrm>
                <a:off x="10150098" y="2116812"/>
                <a:ext cx="892180" cy="2714784"/>
                <a:chOff x="10150098" y="2116812"/>
                <a:chExt cx="892180" cy="2714784"/>
              </a:xfrm>
            </p:grpSpPr>
            <p:sp>
              <p:nvSpPr>
                <p:cNvPr id="108" name="TextBox 107">
                  <a:extLst>
                    <a:ext uri="{FF2B5EF4-FFF2-40B4-BE49-F238E27FC236}">
                      <a16:creationId xmlns:a16="http://schemas.microsoft.com/office/drawing/2014/main" id="{6E4B8AF7-070A-418F-882A-C83DCF0B1777}"/>
                    </a:ext>
                  </a:extLst>
                </p:cNvPr>
                <p:cNvSpPr txBox="1"/>
                <p:nvPr/>
              </p:nvSpPr>
              <p:spPr>
                <a:xfrm>
                  <a:off x="10314710" y="2922439"/>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80%</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10390702" y="3318937"/>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82%</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10415126" y="3730933"/>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83%</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10183090" y="4111933"/>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76%</a:t>
                  </a:r>
                </a:p>
              </p:txBody>
            </p:sp>
            <p:sp>
              <p:nvSpPr>
                <p:cNvPr id="53" name="TextBox 52">
                  <a:extLst>
                    <a:ext uri="{FF2B5EF4-FFF2-40B4-BE49-F238E27FC236}">
                      <a16:creationId xmlns:a16="http://schemas.microsoft.com/office/drawing/2014/main" id="{1069AB7C-49B5-4BDB-AE43-2E5046043D79}"/>
                    </a:ext>
                  </a:extLst>
                </p:cNvPr>
                <p:cNvSpPr txBox="1"/>
                <p:nvPr/>
              </p:nvSpPr>
              <p:spPr>
                <a:xfrm>
                  <a:off x="10501745" y="4508431"/>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85%</a:t>
                  </a:r>
                </a:p>
              </p:txBody>
            </p:sp>
            <p:sp>
              <p:nvSpPr>
                <p:cNvPr id="33" name="TextBox 32">
                  <a:extLst>
                    <a:ext uri="{FF2B5EF4-FFF2-40B4-BE49-F238E27FC236}">
                      <a16:creationId xmlns:a16="http://schemas.microsoft.com/office/drawing/2014/main" id="{857590CD-FA3D-A530-29DA-8A78B6B353A4}"/>
                    </a:ext>
                  </a:extLst>
                </p:cNvPr>
                <p:cNvSpPr txBox="1"/>
                <p:nvPr/>
              </p:nvSpPr>
              <p:spPr>
                <a:xfrm>
                  <a:off x="10150098" y="2116812"/>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75%</a:t>
                  </a:r>
                </a:p>
              </p:txBody>
            </p:sp>
            <p:sp>
              <p:nvSpPr>
                <p:cNvPr id="4" name="TextBox 3">
                  <a:extLst>
                    <a:ext uri="{FF2B5EF4-FFF2-40B4-BE49-F238E27FC236}">
                      <a16:creationId xmlns:a16="http://schemas.microsoft.com/office/drawing/2014/main" id="{3AB99DA8-17A9-C8D3-19F4-B2488E0968C9}"/>
                    </a:ext>
                  </a:extLst>
                </p:cNvPr>
                <p:cNvSpPr txBox="1"/>
                <p:nvPr/>
              </p:nvSpPr>
              <p:spPr>
                <a:xfrm>
                  <a:off x="10311439" y="2511733"/>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80%</a:t>
                  </a:r>
                </a:p>
              </p:txBody>
            </p:sp>
          </p:grpSp>
        </p:grpSp>
      </p:grpSp>
      <p:sp>
        <p:nvSpPr>
          <p:cNvPr id="88" name="TextBox 87">
            <a:extLst>
              <a:ext uri="{FF2B5EF4-FFF2-40B4-BE49-F238E27FC236}">
                <a16:creationId xmlns:a16="http://schemas.microsoft.com/office/drawing/2014/main" id="{922502B8-A343-4A3E-A453-CCB8ECAA3C8A}"/>
              </a:ext>
            </a:extLst>
          </p:cNvPr>
          <p:cNvSpPr txBox="1"/>
          <p:nvPr/>
        </p:nvSpPr>
        <p:spPr>
          <a:xfrm>
            <a:off x="523101" y="914892"/>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Three out of four residents are satisfied with the efforts of city</a:t>
            </a:r>
          </a:p>
          <a:p>
            <a:pPr algn="ctr" eaLnBrk="0"/>
            <a:r>
              <a:rPr lang="en-US" sz="2450" dirty="0">
                <a:latin typeface="Segoe UI Semilight" panose="020B0402040204020203" pitchFamily="34" charset="0"/>
                <a:cs typeface="Segoe UI Semilight" panose="020B0402040204020203" pitchFamily="34" charset="0"/>
              </a:rPr>
              <a:t>officials to keep them informed … </a:t>
            </a:r>
          </a:p>
          <a:p>
            <a:pPr algn="ctr" eaLnBrk="0"/>
            <a:r>
              <a:rPr lang="en-US" sz="2450" dirty="0">
                <a:latin typeface="Segoe UI Semilight" panose="020B0402040204020203" pitchFamily="34" charset="0"/>
                <a:cs typeface="Segoe UI Semilight" panose="020B0402040204020203" pitchFamily="34" charset="0"/>
              </a:rPr>
              <a:t>… down slightly from previous years.</a:t>
            </a:r>
            <a:endParaRPr lang="en-US" sz="2450" baseline="30000" dirty="0">
              <a:latin typeface="Segoe UI Semilight" panose="020B0402040204020203" pitchFamily="34" charset="0"/>
              <a:cs typeface="Segoe UI Semilight" panose="020B0402040204020203" pitchFamily="34" charset="0"/>
            </a:endParaRPr>
          </a:p>
        </p:txBody>
      </p:sp>
      <p:sp>
        <p:nvSpPr>
          <p:cNvPr id="89" name="TextBox 88">
            <a:extLst>
              <a:ext uri="{FF2B5EF4-FFF2-40B4-BE49-F238E27FC236}">
                <a16:creationId xmlns:a16="http://schemas.microsoft.com/office/drawing/2014/main" id="{3A781783-83B7-4418-9E2C-5BE71F409ECB}"/>
              </a:ext>
            </a:extLst>
          </p:cNvPr>
          <p:cNvSpPr txBox="1"/>
          <p:nvPr/>
        </p:nvSpPr>
        <p:spPr>
          <a:xfrm>
            <a:off x="60731" y="-242219"/>
            <a:ext cx="548869" cy="577979"/>
          </a:xfrm>
          <a:prstGeom prst="rect">
            <a:avLst/>
          </a:prstGeom>
          <a:noFill/>
        </p:spPr>
        <p:txBody>
          <a:bodyPr wrap="square" rtlCol="0">
            <a:spAutoFit/>
          </a:bodyPr>
          <a:lstStyle/>
          <a:p>
            <a:pPr marL="0" lvl="1" algn="ctr"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r>
              <a:rPr lang="en-US" sz="4800" dirty="0">
                <a:solidFill>
                  <a:srgbClr val="547FA4"/>
                </a:solidFill>
                <a:latin typeface="Segoe UI Semilight" panose="020B0402040204020203" pitchFamily="34" charset="0"/>
                <a:cs typeface="Segoe UI Semilight" panose="020B0402040204020203" pitchFamily="34" charset="0"/>
              </a:rPr>
              <a:t>.</a:t>
            </a:r>
          </a:p>
        </p:txBody>
      </p:sp>
      <p:grpSp>
        <p:nvGrpSpPr>
          <p:cNvPr id="5" name="Group 4">
            <a:extLst>
              <a:ext uri="{FF2B5EF4-FFF2-40B4-BE49-F238E27FC236}">
                <a16:creationId xmlns:a16="http://schemas.microsoft.com/office/drawing/2014/main" id="{E8B2F8D4-FF0D-2B8E-2FDF-CBAFBA07752B}"/>
              </a:ext>
            </a:extLst>
          </p:cNvPr>
          <p:cNvGrpSpPr/>
          <p:nvPr/>
        </p:nvGrpSpPr>
        <p:grpSpPr>
          <a:xfrm>
            <a:off x="6793992" y="2133600"/>
            <a:ext cx="595237" cy="3465576"/>
            <a:chOff x="6781800" y="2136648"/>
            <a:chExt cx="595237" cy="3465576"/>
          </a:xfrm>
        </p:grpSpPr>
        <p:sp>
          <p:nvSpPr>
            <p:cNvPr id="35" name="TextBox 34">
              <a:extLst>
                <a:ext uri="{FF2B5EF4-FFF2-40B4-BE49-F238E27FC236}">
                  <a16:creationId xmlns:a16="http://schemas.microsoft.com/office/drawing/2014/main" id="{648C46A7-F849-9016-12F8-382FEB0C8722}"/>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6" name="TextBox 35">
              <a:extLst>
                <a:ext uri="{FF2B5EF4-FFF2-40B4-BE49-F238E27FC236}">
                  <a16:creationId xmlns:a16="http://schemas.microsoft.com/office/drawing/2014/main" id="{CE388B7C-D2EB-500D-A8F7-CB627D5D50DA}"/>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7" name="TextBox 36">
              <a:extLst>
                <a:ext uri="{FF2B5EF4-FFF2-40B4-BE49-F238E27FC236}">
                  <a16:creationId xmlns:a16="http://schemas.microsoft.com/office/drawing/2014/main" id="{5D23C43F-2F44-2B3C-5355-C607EA64AB13}"/>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8" name="TextBox 37">
              <a:extLst>
                <a:ext uri="{FF2B5EF4-FFF2-40B4-BE49-F238E27FC236}">
                  <a16:creationId xmlns:a16="http://schemas.microsoft.com/office/drawing/2014/main" id="{FEEF0734-F165-A26F-91D1-16C2C2EFE4E1}"/>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39" name="TextBox 38">
              <a:extLst>
                <a:ext uri="{FF2B5EF4-FFF2-40B4-BE49-F238E27FC236}">
                  <a16:creationId xmlns:a16="http://schemas.microsoft.com/office/drawing/2014/main" id="{671F2412-6E5F-DB9A-AB6F-E44EDDDC0E03}"/>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40" name="TextBox 39">
              <a:extLst>
                <a:ext uri="{FF2B5EF4-FFF2-40B4-BE49-F238E27FC236}">
                  <a16:creationId xmlns:a16="http://schemas.microsoft.com/office/drawing/2014/main" id="{4C27F622-B3EF-A9CF-DB23-32E48DE5A210}"/>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1" name="TextBox 40">
              <a:extLst>
                <a:ext uri="{FF2B5EF4-FFF2-40B4-BE49-F238E27FC236}">
                  <a16:creationId xmlns:a16="http://schemas.microsoft.com/office/drawing/2014/main" id="{F6E8B6A3-D809-67FA-B283-E4459D490A20}"/>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2" name="TextBox 41">
              <a:extLst>
                <a:ext uri="{FF2B5EF4-FFF2-40B4-BE49-F238E27FC236}">
                  <a16:creationId xmlns:a16="http://schemas.microsoft.com/office/drawing/2014/main" id="{371DEB24-17A3-D4B1-63CE-3C6D79F43F02}"/>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3" name="TextBox 42">
              <a:extLst>
                <a:ext uri="{FF2B5EF4-FFF2-40B4-BE49-F238E27FC236}">
                  <a16:creationId xmlns:a16="http://schemas.microsoft.com/office/drawing/2014/main" id="{8AA290CC-BF24-EBF7-DA87-68053415CD2B}"/>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44" name="Group 43">
            <a:extLst>
              <a:ext uri="{FF2B5EF4-FFF2-40B4-BE49-F238E27FC236}">
                <a16:creationId xmlns:a16="http://schemas.microsoft.com/office/drawing/2014/main" id="{2D4A879A-08D1-7EF8-07B0-63B1D97C0540}"/>
              </a:ext>
            </a:extLst>
          </p:cNvPr>
          <p:cNvGrpSpPr/>
          <p:nvPr/>
        </p:nvGrpSpPr>
        <p:grpSpPr>
          <a:xfrm>
            <a:off x="6787781" y="2133600"/>
            <a:ext cx="601448" cy="2681208"/>
            <a:chOff x="6775589" y="2136648"/>
            <a:chExt cx="601448" cy="2681208"/>
          </a:xfrm>
        </p:grpSpPr>
        <p:sp>
          <p:nvSpPr>
            <p:cNvPr id="45" name="TextBox 44">
              <a:extLst>
                <a:ext uri="{FF2B5EF4-FFF2-40B4-BE49-F238E27FC236}">
                  <a16:creationId xmlns:a16="http://schemas.microsoft.com/office/drawing/2014/main" id="{28E26BCC-03BE-5403-06FE-3F83BE39BD06}"/>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46" name="TextBox 45">
              <a:extLst>
                <a:ext uri="{FF2B5EF4-FFF2-40B4-BE49-F238E27FC236}">
                  <a16:creationId xmlns:a16="http://schemas.microsoft.com/office/drawing/2014/main" id="{3F8E559C-573E-0B8F-1BDA-916E0A30CB4F}"/>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47" name="TextBox 46">
              <a:extLst>
                <a:ext uri="{FF2B5EF4-FFF2-40B4-BE49-F238E27FC236}">
                  <a16:creationId xmlns:a16="http://schemas.microsoft.com/office/drawing/2014/main" id="{FFF7E105-3337-1D80-9CD7-8CDF371FEB0A}"/>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49" name="TextBox 48">
              <a:extLst>
                <a:ext uri="{FF2B5EF4-FFF2-40B4-BE49-F238E27FC236}">
                  <a16:creationId xmlns:a16="http://schemas.microsoft.com/office/drawing/2014/main" id="{60558503-1523-2721-58E2-69277A201065}"/>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50" name="TextBox 49">
              <a:extLst>
                <a:ext uri="{FF2B5EF4-FFF2-40B4-BE49-F238E27FC236}">
                  <a16:creationId xmlns:a16="http://schemas.microsoft.com/office/drawing/2014/main" id="{447CDB44-7588-EB0F-35C4-E77A82F6207C}"/>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52" name="TextBox 51">
              <a:extLst>
                <a:ext uri="{FF2B5EF4-FFF2-40B4-BE49-F238E27FC236}">
                  <a16:creationId xmlns:a16="http://schemas.microsoft.com/office/drawing/2014/main" id="{DF6865C3-DFA4-9952-E487-CA7CA677ECF3}"/>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4" name="TextBox 53">
              <a:extLst>
                <a:ext uri="{FF2B5EF4-FFF2-40B4-BE49-F238E27FC236}">
                  <a16:creationId xmlns:a16="http://schemas.microsoft.com/office/drawing/2014/main" id="{A4ABE3A9-BCCA-3BF6-3EB3-BD10F1BF622B}"/>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Tree>
    <p:extLst>
      <p:ext uri="{BB962C8B-B14F-4D97-AF65-F5344CB8AC3E}">
        <p14:creationId xmlns:p14="http://schemas.microsoft.com/office/powerpoint/2010/main" val="87440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8">
                                            <p:txEl>
                                              <p:pRg st="2" end="2"/>
                                            </p:txEl>
                                          </p:spTgt>
                                        </p:tgtEl>
                                        <p:attrNameLst>
                                          <p:attrName>style.visibility</p:attrName>
                                        </p:attrNameLst>
                                      </p:cBhvr>
                                      <p:to>
                                        <p:strVal val="visible"/>
                                      </p:to>
                                    </p:set>
                                    <p:animEffect transition="in" filter="fade">
                                      <p:cBhvr>
                                        <p:cTn id="13" dur="500"/>
                                        <p:tgtEl>
                                          <p:spTgt spid="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8D6C88CA-C318-43A1-8986-AA88BBC46497}"/>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436FBD9E-53FD-4FAF-B829-48DCDF9396D1}"/>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26</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1053540375"/>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3987156" y="5561978"/>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20%</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6797F18-72AC-4F44-A8B1-C15BA8771A82}"/>
              </a:ext>
            </a:extLst>
          </p:cNvPr>
          <p:cNvSpPr txBox="1"/>
          <p:nvPr/>
        </p:nvSpPr>
        <p:spPr>
          <a:xfrm>
            <a:off x="519939" y="4520636"/>
            <a:ext cx="1049471"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1%</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998873" y="2615636"/>
            <a:ext cx="143125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24%</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393906" y="1964994"/>
            <a:ext cx="3563814"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Revitalizing Downtown</a:t>
            </a:r>
            <a:endParaRPr lang="en-US" sz="1600" baseline="40000" dirty="0">
              <a:latin typeface="Segoe Print" panose="02000600000000000000" pitchFamily="2" charset="0"/>
              <a:cs typeface="Segoe UI Semilight" panose="020B0402040204020203" pitchFamily="34" charset="0"/>
            </a:endParaRPr>
          </a:p>
        </p:txBody>
      </p:sp>
      <p:sp>
        <p:nvSpPr>
          <p:cNvPr id="56" name="TextBox 55">
            <a:extLst>
              <a:ext uri="{FF2B5EF4-FFF2-40B4-BE49-F238E27FC236}">
                <a16:creationId xmlns:a16="http://schemas.microsoft.com/office/drawing/2014/main" id="{FC368B94-5B57-40B8-A68E-288E95DD63EC}"/>
              </a:ext>
            </a:extLst>
          </p:cNvPr>
          <p:cNvSpPr txBox="1"/>
          <p:nvPr/>
        </p:nvSpPr>
        <p:spPr>
          <a:xfrm>
            <a:off x="4013934" y="2875634"/>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48%</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914400" y="5153652"/>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7%</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E256FF59-6F01-40CC-8400-47DA9A6ADED8}"/>
              </a:ext>
            </a:extLst>
          </p:cNvPr>
          <p:cNvSpPr txBox="1"/>
          <p:nvPr/>
        </p:nvSpPr>
        <p:spPr>
          <a:xfrm>
            <a:off x="2590800" y="3220103"/>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72%</a:t>
            </a:r>
          </a:p>
        </p:txBody>
      </p:sp>
      <p:sp>
        <p:nvSpPr>
          <p:cNvPr id="61" name="TextBox 60">
            <a:extLst>
              <a:ext uri="{FF2B5EF4-FFF2-40B4-BE49-F238E27FC236}">
                <a16:creationId xmlns:a16="http://schemas.microsoft.com/office/drawing/2014/main" id="{323CA5FF-61DA-45FD-97CB-0D43209D5BC4}"/>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Q9(d): How satisfied are you with the overall performance of city officials in each of these areas?</a:t>
            </a:r>
          </a:p>
        </p:txBody>
      </p:sp>
      <p:grpSp>
        <p:nvGrpSpPr>
          <p:cNvPr id="74" name="Group 73">
            <a:extLst>
              <a:ext uri="{FF2B5EF4-FFF2-40B4-BE49-F238E27FC236}">
                <a16:creationId xmlns:a16="http://schemas.microsoft.com/office/drawing/2014/main" id="{BB92AF55-4A37-4447-A1A1-59C1B9E5F5E7}"/>
              </a:ext>
            </a:extLst>
          </p:cNvPr>
          <p:cNvGrpSpPr/>
          <p:nvPr/>
        </p:nvGrpSpPr>
        <p:grpSpPr>
          <a:xfrm>
            <a:off x="7454537" y="6012737"/>
            <a:ext cx="3253525" cy="313017"/>
            <a:chOff x="7454537" y="6012737"/>
            <a:chExt cx="3253525" cy="313017"/>
          </a:xfrm>
        </p:grpSpPr>
        <p:grpSp>
          <p:nvGrpSpPr>
            <p:cNvPr id="75" name="Group 74">
              <a:extLst>
                <a:ext uri="{FF2B5EF4-FFF2-40B4-BE49-F238E27FC236}">
                  <a16:creationId xmlns:a16="http://schemas.microsoft.com/office/drawing/2014/main" id="{8B68487E-27DD-4E87-B26D-089222B46E1F}"/>
                </a:ext>
              </a:extLst>
            </p:cNvPr>
            <p:cNvGrpSpPr/>
            <p:nvPr/>
          </p:nvGrpSpPr>
          <p:grpSpPr>
            <a:xfrm>
              <a:off x="7454537" y="6012737"/>
              <a:ext cx="1776978" cy="307777"/>
              <a:chOff x="7454537" y="6012737"/>
              <a:chExt cx="1776978" cy="307777"/>
            </a:xfrm>
          </p:grpSpPr>
          <p:sp>
            <p:nvSpPr>
              <p:cNvPr id="85" name="TextBox 84">
                <a:extLst>
                  <a:ext uri="{FF2B5EF4-FFF2-40B4-BE49-F238E27FC236}">
                    <a16:creationId xmlns:a16="http://schemas.microsoft.com/office/drawing/2014/main" id="{5DB8E680-86D1-4639-9D69-2778580B5ED4}"/>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94" name="Rectangle 93">
                <a:extLst>
                  <a:ext uri="{FF2B5EF4-FFF2-40B4-BE49-F238E27FC236}">
                    <a16:creationId xmlns:a16="http://schemas.microsoft.com/office/drawing/2014/main" id="{E00779FF-FAD3-4483-BF8F-FE3082C142B7}"/>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6" name="Group 75">
              <a:extLst>
                <a:ext uri="{FF2B5EF4-FFF2-40B4-BE49-F238E27FC236}">
                  <a16:creationId xmlns:a16="http://schemas.microsoft.com/office/drawing/2014/main" id="{9A7D5A96-2E33-4DBE-B2FF-00AFEE8984F9}"/>
                </a:ext>
              </a:extLst>
            </p:cNvPr>
            <p:cNvGrpSpPr/>
            <p:nvPr/>
          </p:nvGrpSpPr>
          <p:grpSpPr>
            <a:xfrm>
              <a:off x="9398455" y="6017977"/>
              <a:ext cx="1309607" cy="307777"/>
              <a:chOff x="9398455" y="6017977"/>
              <a:chExt cx="1309607" cy="307777"/>
            </a:xfrm>
          </p:grpSpPr>
          <p:sp>
            <p:nvSpPr>
              <p:cNvPr id="79" name="TextBox 78">
                <a:extLst>
                  <a:ext uri="{FF2B5EF4-FFF2-40B4-BE49-F238E27FC236}">
                    <a16:creationId xmlns:a16="http://schemas.microsoft.com/office/drawing/2014/main" id="{32985C66-4E46-42B9-9552-115E798B1354}"/>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84" name="Rectangle 83">
                <a:extLst>
                  <a:ext uri="{FF2B5EF4-FFF2-40B4-BE49-F238E27FC236}">
                    <a16:creationId xmlns:a16="http://schemas.microsoft.com/office/drawing/2014/main" id="{3835D724-CFB1-4FA1-8E39-35C22B19F51E}"/>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graphicFrame>
        <p:nvGraphicFramePr>
          <p:cNvPr id="33" name="Chart 32">
            <a:extLst>
              <a:ext uri="{FF2B5EF4-FFF2-40B4-BE49-F238E27FC236}">
                <a16:creationId xmlns:a16="http://schemas.microsoft.com/office/drawing/2014/main" id="{09C5B429-AF82-8ACF-CD4E-EE1C770F3C42}"/>
              </a:ext>
            </a:extLst>
          </p:cNvPr>
          <p:cNvGraphicFramePr/>
          <p:nvPr>
            <p:extLst>
              <p:ext uri="{D42A27DB-BD31-4B8C-83A1-F6EECF244321}">
                <p14:modId xmlns:p14="http://schemas.microsoft.com/office/powerpoint/2010/main" val="1194686854"/>
              </p:ext>
            </p:extLst>
          </p:nvPr>
        </p:nvGraphicFramePr>
        <p:xfrm>
          <a:off x="7312766"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33">
            <a:extLst>
              <a:ext uri="{FF2B5EF4-FFF2-40B4-BE49-F238E27FC236}">
                <a16:creationId xmlns:a16="http://schemas.microsoft.com/office/drawing/2014/main" id="{2607CF8A-D09E-517A-B9B6-C4D6B5AC88DA}"/>
              </a:ext>
            </a:extLst>
          </p:cNvPr>
          <p:cNvSpPr txBox="1"/>
          <p:nvPr/>
        </p:nvSpPr>
        <p:spPr>
          <a:xfrm>
            <a:off x="10044192" y="213360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72%</a:t>
            </a:r>
          </a:p>
        </p:txBody>
      </p:sp>
      <p:sp>
        <p:nvSpPr>
          <p:cNvPr id="55" name="TextBox 54">
            <a:extLst>
              <a:ext uri="{FF2B5EF4-FFF2-40B4-BE49-F238E27FC236}">
                <a16:creationId xmlns:a16="http://schemas.microsoft.com/office/drawing/2014/main" id="{152AEF1E-470F-0FB0-2D0C-3C16341A3C84}"/>
              </a:ext>
            </a:extLst>
          </p:cNvPr>
          <p:cNvSpPr txBox="1"/>
          <p:nvPr/>
        </p:nvSpPr>
        <p:spPr>
          <a:xfrm>
            <a:off x="523101" y="68580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Satisfaction with the city’s efforts to revitalize downtown, though high …</a:t>
            </a:r>
          </a:p>
          <a:p>
            <a:pPr algn="ctr" eaLnBrk="0"/>
            <a:r>
              <a:rPr lang="en-US" sz="2450" dirty="0">
                <a:latin typeface="Segoe UI Semilight" panose="020B0402040204020203" pitchFamily="34" charset="0"/>
                <a:cs typeface="Segoe UI Semilight" panose="020B0402040204020203" pitchFamily="34" charset="0"/>
              </a:rPr>
              <a:t>… has declined modestly since 2021.</a:t>
            </a:r>
            <a:endParaRPr lang="en-US" sz="2450" baseline="30000" dirty="0">
              <a:latin typeface="Segoe UI Semilight" panose="020B0402040204020203" pitchFamily="34" charset="0"/>
              <a:cs typeface="Segoe UI Semilight" panose="020B0402040204020203" pitchFamily="34" charset="0"/>
            </a:endParaRPr>
          </a:p>
        </p:txBody>
      </p:sp>
      <p:grpSp>
        <p:nvGrpSpPr>
          <p:cNvPr id="2" name="Group 1">
            <a:extLst>
              <a:ext uri="{FF2B5EF4-FFF2-40B4-BE49-F238E27FC236}">
                <a16:creationId xmlns:a16="http://schemas.microsoft.com/office/drawing/2014/main" id="{00D77F28-4BBA-47EE-2128-E20027B9600E}"/>
              </a:ext>
            </a:extLst>
          </p:cNvPr>
          <p:cNvGrpSpPr/>
          <p:nvPr/>
        </p:nvGrpSpPr>
        <p:grpSpPr>
          <a:xfrm>
            <a:off x="6793992" y="2133600"/>
            <a:ext cx="595237" cy="3465576"/>
            <a:chOff x="6781800" y="2136648"/>
            <a:chExt cx="595237" cy="3465576"/>
          </a:xfrm>
        </p:grpSpPr>
        <p:sp>
          <p:nvSpPr>
            <p:cNvPr id="3" name="TextBox 2">
              <a:extLst>
                <a:ext uri="{FF2B5EF4-FFF2-40B4-BE49-F238E27FC236}">
                  <a16:creationId xmlns:a16="http://schemas.microsoft.com/office/drawing/2014/main" id="{5B294026-76C4-B7C7-A3D0-A5A60DE84888}"/>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4" name="TextBox 3">
              <a:extLst>
                <a:ext uri="{FF2B5EF4-FFF2-40B4-BE49-F238E27FC236}">
                  <a16:creationId xmlns:a16="http://schemas.microsoft.com/office/drawing/2014/main" id="{CADEF9D6-A43D-A702-5004-2E86CFB77658}"/>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5" name="TextBox 4">
              <a:extLst>
                <a:ext uri="{FF2B5EF4-FFF2-40B4-BE49-F238E27FC236}">
                  <a16:creationId xmlns:a16="http://schemas.microsoft.com/office/drawing/2014/main" id="{E685D340-A3BF-3107-B35E-6E3D1934B9B1}"/>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6" name="TextBox 5">
              <a:extLst>
                <a:ext uri="{FF2B5EF4-FFF2-40B4-BE49-F238E27FC236}">
                  <a16:creationId xmlns:a16="http://schemas.microsoft.com/office/drawing/2014/main" id="{D2826884-91E0-49A5-06AB-2496671EB3F3}"/>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7" name="TextBox 6">
              <a:extLst>
                <a:ext uri="{FF2B5EF4-FFF2-40B4-BE49-F238E27FC236}">
                  <a16:creationId xmlns:a16="http://schemas.microsoft.com/office/drawing/2014/main" id="{32E51D08-DDDA-2A41-CF67-E62347871281}"/>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8" name="TextBox 7">
              <a:extLst>
                <a:ext uri="{FF2B5EF4-FFF2-40B4-BE49-F238E27FC236}">
                  <a16:creationId xmlns:a16="http://schemas.microsoft.com/office/drawing/2014/main" id="{9A9B5407-7AA6-9796-F58F-6190105EBCBC}"/>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11" name="TextBox 10">
              <a:extLst>
                <a:ext uri="{FF2B5EF4-FFF2-40B4-BE49-F238E27FC236}">
                  <a16:creationId xmlns:a16="http://schemas.microsoft.com/office/drawing/2014/main" id="{CDDB4C47-FF35-235D-A604-69D02AC55AAD}"/>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12" name="TextBox 11">
              <a:extLst>
                <a:ext uri="{FF2B5EF4-FFF2-40B4-BE49-F238E27FC236}">
                  <a16:creationId xmlns:a16="http://schemas.microsoft.com/office/drawing/2014/main" id="{D0A9177C-39D3-D6F6-7024-CEB783361F3A}"/>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13" name="TextBox 12">
              <a:extLst>
                <a:ext uri="{FF2B5EF4-FFF2-40B4-BE49-F238E27FC236}">
                  <a16:creationId xmlns:a16="http://schemas.microsoft.com/office/drawing/2014/main" id="{227FBEAB-B23F-999D-04E8-D27082C40343}"/>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14" name="Group 13">
            <a:extLst>
              <a:ext uri="{FF2B5EF4-FFF2-40B4-BE49-F238E27FC236}">
                <a16:creationId xmlns:a16="http://schemas.microsoft.com/office/drawing/2014/main" id="{B07976A4-3973-9AF9-4F2B-493A1A54D883}"/>
              </a:ext>
            </a:extLst>
          </p:cNvPr>
          <p:cNvGrpSpPr/>
          <p:nvPr/>
        </p:nvGrpSpPr>
        <p:grpSpPr>
          <a:xfrm>
            <a:off x="6787781" y="2133600"/>
            <a:ext cx="601448" cy="3465576"/>
            <a:chOff x="6775589" y="2136648"/>
            <a:chExt cx="601448" cy="3465576"/>
          </a:xfrm>
        </p:grpSpPr>
        <p:sp>
          <p:nvSpPr>
            <p:cNvPr id="16" name="TextBox 15">
              <a:extLst>
                <a:ext uri="{FF2B5EF4-FFF2-40B4-BE49-F238E27FC236}">
                  <a16:creationId xmlns:a16="http://schemas.microsoft.com/office/drawing/2014/main" id="{FE2A6BF5-9090-4F05-3A2B-D6B860CF7198}"/>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21" name="TextBox 20">
              <a:extLst>
                <a:ext uri="{FF2B5EF4-FFF2-40B4-BE49-F238E27FC236}">
                  <a16:creationId xmlns:a16="http://schemas.microsoft.com/office/drawing/2014/main" id="{654B766D-8A10-5E35-EACC-54D548408CD0}"/>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23" name="TextBox 22">
              <a:extLst>
                <a:ext uri="{FF2B5EF4-FFF2-40B4-BE49-F238E27FC236}">
                  <a16:creationId xmlns:a16="http://schemas.microsoft.com/office/drawing/2014/main" id="{19E14667-9D20-538A-3755-5455E49D7A0B}"/>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24" name="TextBox 23">
              <a:extLst>
                <a:ext uri="{FF2B5EF4-FFF2-40B4-BE49-F238E27FC236}">
                  <a16:creationId xmlns:a16="http://schemas.microsoft.com/office/drawing/2014/main" id="{C9E16800-5C0F-A69F-6A63-8F945A029D53}"/>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25" name="TextBox 24">
              <a:extLst>
                <a:ext uri="{FF2B5EF4-FFF2-40B4-BE49-F238E27FC236}">
                  <a16:creationId xmlns:a16="http://schemas.microsoft.com/office/drawing/2014/main" id="{2C85776F-F955-8AB9-C490-ADE1069904AD}"/>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26" name="TextBox 25">
              <a:extLst>
                <a:ext uri="{FF2B5EF4-FFF2-40B4-BE49-F238E27FC236}">
                  <a16:creationId xmlns:a16="http://schemas.microsoft.com/office/drawing/2014/main" id="{7619020F-0109-11AB-FAED-46C414830538}"/>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27" name="TextBox 26">
              <a:extLst>
                <a:ext uri="{FF2B5EF4-FFF2-40B4-BE49-F238E27FC236}">
                  <a16:creationId xmlns:a16="http://schemas.microsoft.com/office/drawing/2014/main" id="{D06AD388-F238-DE61-1F39-6B46EBB7D4EF}"/>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28" name="TextBox 27">
              <a:extLst>
                <a:ext uri="{FF2B5EF4-FFF2-40B4-BE49-F238E27FC236}">
                  <a16:creationId xmlns:a16="http://schemas.microsoft.com/office/drawing/2014/main" id="{53FDDA22-6C84-CFBB-14CD-3D9FC2268CA7}"/>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29" name="TextBox 28">
              <a:extLst>
                <a:ext uri="{FF2B5EF4-FFF2-40B4-BE49-F238E27FC236}">
                  <a16:creationId xmlns:a16="http://schemas.microsoft.com/office/drawing/2014/main" id="{3E924E4E-C649-1BC7-C858-CEC62E9CD5AF}"/>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grpSp>
        <p:nvGrpSpPr>
          <p:cNvPr id="30" name="Group 29">
            <a:extLst>
              <a:ext uri="{FF2B5EF4-FFF2-40B4-BE49-F238E27FC236}">
                <a16:creationId xmlns:a16="http://schemas.microsoft.com/office/drawing/2014/main" id="{135EB8E2-E7D9-8056-2B7C-3C71EFA5C6A7}"/>
              </a:ext>
            </a:extLst>
          </p:cNvPr>
          <p:cNvGrpSpPr/>
          <p:nvPr/>
        </p:nvGrpSpPr>
        <p:grpSpPr>
          <a:xfrm>
            <a:off x="10051267" y="2525941"/>
            <a:ext cx="1012971" cy="3096817"/>
            <a:chOff x="10051267" y="2525941"/>
            <a:chExt cx="1012971" cy="3096817"/>
          </a:xfrm>
        </p:grpSpPr>
        <p:sp>
          <p:nvSpPr>
            <p:cNvPr id="31" name="TextBox 30">
              <a:extLst>
                <a:ext uri="{FF2B5EF4-FFF2-40B4-BE49-F238E27FC236}">
                  <a16:creationId xmlns:a16="http://schemas.microsoft.com/office/drawing/2014/main" id="{A645CBBE-D92F-206A-64D9-DF4A1B21AD44}"/>
                </a:ext>
              </a:extLst>
            </p:cNvPr>
            <p:cNvSpPr txBox="1"/>
            <p:nvPr/>
          </p:nvSpPr>
          <p:spPr>
            <a:xfrm>
              <a:off x="10463295" y="2922439"/>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84%</a:t>
              </a:r>
            </a:p>
          </p:txBody>
        </p:sp>
        <p:sp>
          <p:nvSpPr>
            <p:cNvPr id="32" name="TextBox 31">
              <a:extLst>
                <a:ext uri="{FF2B5EF4-FFF2-40B4-BE49-F238E27FC236}">
                  <a16:creationId xmlns:a16="http://schemas.microsoft.com/office/drawing/2014/main" id="{CB8B6162-E3CC-9ECF-9D60-DC94AF8657BA}"/>
                </a:ext>
              </a:extLst>
            </p:cNvPr>
            <p:cNvSpPr txBox="1"/>
            <p:nvPr/>
          </p:nvSpPr>
          <p:spPr>
            <a:xfrm>
              <a:off x="10051267" y="3320227"/>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73%</a:t>
              </a:r>
            </a:p>
          </p:txBody>
        </p:sp>
        <p:sp>
          <p:nvSpPr>
            <p:cNvPr id="53" name="TextBox 52">
              <a:extLst>
                <a:ext uri="{FF2B5EF4-FFF2-40B4-BE49-F238E27FC236}">
                  <a16:creationId xmlns:a16="http://schemas.microsoft.com/office/drawing/2014/main" id="{418E0162-7D18-A63F-B628-AF798EC149D2}"/>
                </a:ext>
              </a:extLst>
            </p:cNvPr>
            <p:cNvSpPr txBox="1"/>
            <p:nvPr/>
          </p:nvSpPr>
          <p:spPr>
            <a:xfrm>
              <a:off x="10058400" y="3715435"/>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73%</a:t>
              </a:r>
            </a:p>
          </p:txBody>
        </p:sp>
        <p:sp>
          <p:nvSpPr>
            <p:cNvPr id="60" name="TextBox 59">
              <a:extLst>
                <a:ext uri="{FF2B5EF4-FFF2-40B4-BE49-F238E27FC236}">
                  <a16:creationId xmlns:a16="http://schemas.microsoft.com/office/drawing/2014/main" id="{5FACCACA-7857-567E-B96E-103348CB4AD5}"/>
                </a:ext>
              </a:extLst>
            </p:cNvPr>
            <p:cNvSpPr txBox="1"/>
            <p:nvPr/>
          </p:nvSpPr>
          <p:spPr>
            <a:xfrm>
              <a:off x="10346437" y="4110643"/>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81%</a:t>
              </a:r>
            </a:p>
          </p:txBody>
        </p:sp>
        <p:sp>
          <p:nvSpPr>
            <p:cNvPr id="62" name="TextBox 61">
              <a:extLst>
                <a:ext uri="{FF2B5EF4-FFF2-40B4-BE49-F238E27FC236}">
                  <a16:creationId xmlns:a16="http://schemas.microsoft.com/office/drawing/2014/main" id="{DD469B91-351C-2084-6F9C-C5FA207B91B0}"/>
                </a:ext>
              </a:extLst>
            </p:cNvPr>
            <p:cNvSpPr txBox="1"/>
            <p:nvPr/>
          </p:nvSpPr>
          <p:spPr>
            <a:xfrm>
              <a:off x="10523705" y="4508431"/>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86%</a:t>
              </a:r>
            </a:p>
          </p:txBody>
        </p:sp>
        <p:sp>
          <p:nvSpPr>
            <p:cNvPr id="64" name="TextBox 63">
              <a:extLst>
                <a:ext uri="{FF2B5EF4-FFF2-40B4-BE49-F238E27FC236}">
                  <a16:creationId xmlns:a16="http://schemas.microsoft.com/office/drawing/2014/main" id="{AB0827A1-0D6B-99F8-E6B7-ED1829E4196A}"/>
                </a:ext>
              </a:extLst>
            </p:cNvPr>
            <p:cNvSpPr txBox="1"/>
            <p:nvPr/>
          </p:nvSpPr>
          <p:spPr>
            <a:xfrm>
              <a:off x="10098589" y="4890519"/>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74%</a:t>
              </a:r>
            </a:p>
          </p:txBody>
        </p:sp>
        <p:sp>
          <p:nvSpPr>
            <p:cNvPr id="71" name="TextBox 70">
              <a:extLst>
                <a:ext uri="{FF2B5EF4-FFF2-40B4-BE49-F238E27FC236}">
                  <a16:creationId xmlns:a16="http://schemas.microsoft.com/office/drawing/2014/main" id="{11D5FC7C-1EF4-4BC1-DF93-921BABE6D627}"/>
                </a:ext>
              </a:extLst>
            </p:cNvPr>
            <p:cNvSpPr txBox="1"/>
            <p:nvPr/>
          </p:nvSpPr>
          <p:spPr>
            <a:xfrm>
              <a:off x="10416225" y="5299593"/>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83%</a:t>
              </a:r>
            </a:p>
          </p:txBody>
        </p:sp>
        <p:sp>
          <p:nvSpPr>
            <p:cNvPr id="73" name="TextBox 72">
              <a:extLst>
                <a:ext uri="{FF2B5EF4-FFF2-40B4-BE49-F238E27FC236}">
                  <a16:creationId xmlns:a16="http://schemas.microsoft.com/office/drawing/2014/main" id="{010BD315-D17D-52E5-E5E2-3A887253C66F}"/>
                </a:ext>
              </a:extLst>
            </p:cNvPr>
            <p:cNvSpPr txBox="1"/>
            <p:nvPr/>
          </p:nvSpPr>
          <p:spPr>
            <a:xfrm>
              <a:off x="10258926" y="252594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78%</a:t>
              </a:r>
            </a:p>
          </p:txBody>
        </p:sp>
      </p:grpSp>
      <p:sp>
        <p:nvSpPr>
          <p:cNvPr id="35" name="Arrow: Down 34">
            <a:extLst>
              <a:ext uri="{FF2B5EF4-FFF2-40B4-BE49-F238E27FC236}">
                <a16:creationId xmlns:a16="http://schemas.microsoft.com/office/drawing/2014/main" id="{0FB1E31C-C889-6EE7-B2C6-72EC2E936002}"/>
              </a:ext>
            </a:extLst>
          </p:cNvPr>
          <p:cNvSpPr/>
          <p:nvPr/>
        </p:nvSpPr>
        <p:spPr>
          <a:xfrm rot="9171847">
            <a:off x="10910222" y="2225321"/>
            <a:ext cx="136905" cy="89021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D52DCEE-86F1-BC54-4670-3E296FA94086}"/>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113982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5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55">
                                            <p:txEl>
                                              <p:pRg st="1" end="1"/>
                                            </p:txEl>
                                          </p:spTgt>
                                        </p:tgtEl>
                                        <p:attrNameLst>
                                          <p:attrName>style.visibility</p:attrName>
                                        </p:attrNameLst>
                                      </p:cBhvr>
                                      <p:to>
                                        <p:strVal val="visible"/>
                                      </p:to>
                                    </p:set>
                                    <p:animEffect transition="in" filter="fade">
                                      <p:cBhvr>
                                        <p:cTn id="19" dur="500"/>
                                        <p:tgtEl>
                                          <p:spTgt spid="55">
                                            <p:txEl>
                                              <p:pRg st="1" end="1"/>
                                            </p:txEl>
                                          </p:spTgt>
                                        </p:tgtEl>
                                      </p:cBhvr>
                                    </p:animEffect>
                                  </p:childTnLst>
                                </p:cTn>
                              </p:par>
                            </p:childTnLst>
                          </p:cTn>
                        </p:par>
                        <p:par>
                          <p:cTn id="20" fill="hold">
                            <p:stCondLst>
                              <p:cond delay="500"/>
                            </p:stCondLst>
                            <p:childTnLst>
                              <p:par>
                                <p:cTn id="21" presetID="10" presetClass="entr" presetSubtype="0" fill="hold" grpId="0" nodeType="afterEffect">
                                  <p:stCondLst>
                                    <p:cond delay="50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P spid="34" grpId="0"/>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4AFE686-FB03-7A6B-03BE-8EAB014C620C}"/>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33" name="Rectangle 32">
            <a:extLst>
              <a:ext uri="{FF2B5EF4-FFF2-40B4-BE49-F238E27FC236}">
                <a16:creationId xmlns:a16="http://schemas.microsoft.com/office/drawing/2014/main" id="{96E8F01A-34DF-8A7C-AF7F-D071A36ACE14}"/>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27</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3101" y="1172988"/>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Seven out of ten residents are satisfied with how city officials</a:t>
            </a:r>
          </a:p>
          <a:p>
            <a:pPr algn="ctr" eaLnBrk="0"/>
            <a:r>
              <a:rPr lang="en-US" sz="2450" dirty="0">
                <a:latin typeface="Segoe UI Semilight" panose="020B0402040204020203" pitchFamily="34" charset="0"/>
                <a:cs typeface="Segoe UI Semilight" panose="020B0402040204020203" pitchFamily="34" charset="0"/>
              </a:rPr>
              <a:t>manage Powell’s finances …</a:t>
            </a:r>
          </a:p>
          <a:p>
            <a:pPr algn="ctr" eaLnBrk="0"/>
            <a:r>
              <a:rPr lang="en-US" sz="2450" dirty="0">
                <a:latin typeface="Segoe UI Semilight" panose="020B0402040204020203" pitchFamily="34" charset="0"/>
                <a:cs typeface="Segoe UI Semilight" panose="020B0402040204020203" pitchFamily="34" charset="0"/>
              </a:rPr>
              <a:t>… down from 2021 and 2023.</a:t>
            </a:r>
            <a:endParaRPr lang="en-US" sz="2450" dirty="0">
              <a:solidFill>
                <a:srgbClr val="C00000"/>
              </a:solidFill>
              <a:latin typeface="Segoe UI Semilight" panose="020B0402040204020203" pitchFamily="34" charset="0"/>
              <a:cs typeface="Segoe UI Semilight" panose="020B0402040204020203" pitchFamily="34" charset="0"/>
            </a:endParaRPr>
          </a:p>
          <a:p>
            <a:pPr algn="ctr" eaLnBrk="0"/>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4171188400"/>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1294783" y="5561978"/>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18%</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6797F18-72AC-4F44-A8B1-C15BA8771A82}"/>
              </a:ext>
            </a:extLst>
          </p:cNvPr>
          <p:cNvSpPr txBox="1"/>
          <p:nvPr/>
        </p:nvSpPr>
        <p:spPr>
          <a:xfrm>
            <a:off x="507774" y="4108938"/>
            <a:ext cx="1154418"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7%</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1063930" y="2615636"/>
            <a:ext cx="1301141"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24%</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555898" y="1964994"/>
            <a:ext cx="3239831"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Managing City Finances</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013934" y="2875634"/>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48%</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609600" y="4642338"/>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3%</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E256FF59-6F01-40CC-8400-47DA9A6ADED8}"/>
              </a:ext>
            </a:extLst>
          </p:cNvPr>
          <p:cNvSpPr txBox="1"/>
          <p:nvPr/>
        </p:nvSpPr>
        <p:spPr>
          <a:xfrm>
            <a:off x="2895600" y="3115361"/>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72%</a:t>
            </a:r>
          </a:p>
        </p:txBody>
      </p:sp>
      <p:sp>
        <p:nvSpPr>
          <p:cNvPr id="61" name="TextBox 60">
            <a:extLst>
              <a:ext uri="{FF2B5EF4-FFF2-40B4-BE49-F238E27FC236}">
                <a16:creationId xmlns:a16="http://schemas.microsoft.com/office/drawing/2014/main" id="{323CA5FF-61DA-45FD-97CB-0D43209D5BC4}"/>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Q9(g): How satisfied are you with the overall performance of city officials in each of these areas?</a:t>
            </a:r>
          </a:p>
        </p:txBody>
      </p:sp>
      <p:grpSp>
        <p:nvGrpSpPr>
          <p:cNvPr id="74" name="Group 73">
            <a:extLst>
              <a:ext uri="{FF2B5EF4-FFF2-40B4-BE49-F238E27FC236}">
                <a16:creationId xmlns:a16="http://schemas.microsoft.com/office/drawing/2014/main" id="{58520754-27A7-4607-9F8D-8B498842BFC3}"/>
              </a:ext>
            </a:extLst>
          </p:cNvPr>
          <p:cNvGrpSpPr/>
          <p:nvPr/>
        </p:nvGrpSpPr>
        <p:grpSpPr>
          <a:xfrm>
            <a:off x="7454537" y="6012737"/>
            <a:ext cx="3253525" cy="313017"/>
            <a:chOff x="7454537" y="6012737"/>
            <a:chExt cx="3253525" cy="313017"/>
          </a:xfrm>
        </p:grpSpPr>
        <p:grpSp>
          <p:nvGrpSpPr>
            <p:cNvPr id="75" name="Group 74">
              <a:extLst>
                <a:ext uri="{FF2B5EF4-FFF2-40B4-BE49-F238E27FC236}">
                  <a16:creationId xmlns:a16="http://schemas.microsoft.com/office/drawing/2014/main" id="{55A412C2-8771-4E0A-828E-46EEFD58A3E6}"/>
                </a:ext>
              </a:extLst>
            </p:cNvPr>
            <p:cNvGrpSpPr/>
            <p:nvPr/>
          </p:nvGrpSpPr>
          <p:grpSpPr>
            <a:xfrm>
              <a:off x="7454537" y="6012737"/>
              <a:ext cx="1776978" cy="307777"/>
              <a:chOff x="7454537" y="6012737"/>
              <a:chExt cx="1776978" cy="307777"/>
            </a:xfrm>
          </p:grpSpPr>
          <p:sp>
            <p:nvSpPr>
              <p:cNvPr id="85" name="TextBox 84">
                <a:extLst>
                  <a:ext uri="{FF2B5EF4-FFF2-40B4-BE49-F238E27FC236}">
                    <a16:creationId xmlns:a16="http://schemas.microsoft.com/office/drawing/2014/main" id="{065EB30F-B43F-4398-9E79-A7794CDA5A4F}"/>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94" name="Rectangle 93">
                <a:extLst>
                  <a:ext uri="{FF2B5EF4-FFF2-40B4-BE49-F238E27FC236}">
                    <a16:creationId xmlns:a16="http://schemas.microsoft.com/office/drawing/2014/main" id="{47A28583-A466-4E13-B414-4CDC127E6AA9}"/>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6" name="Group 75">
              <a:extLst>
                <a:ext uri="{FF2B5EF4-FFF2-40B4-BE49-F238E27FC236}">
                  <a16:creationId xmlns:a16="http://schemas.microsoft.com/office/drawing/2014/main" id="{E8C22B64-9C67-4243-9D2A-29A477BFDF5B}"/>
                </a:ext>
              </a:extLst>
            </p:cNvPr>
            <p:cNvGrpSpPr/>
            <p:nvPr/>
          </p:nvGrpSpPr>
          <p:grpSpPr>
            <a:xfrm>
              <a:off x="9398455" y="6017977"/>
              <a:ext cx="1309607" cy="307777"/>
              <a:chOff x="9398455" y="6017977"/>
              <a:chExt cx="1309607" cy="307777"/>
            </a:xfrm>
          </p:grpSpPr>
          <p:sp>
            <p:nvSpPr>
              <p:cNvPr id="79" name="TextBox 78">
                <a:extLst>
                  <a:ext uri="{FF2B5EF4-FFF2-40B4-BE49-F238E27FC236}">
                    <a16:creationId xmlns:a16="http://schemas.microsoft.com/office/drawing/2014/main" id="{BE8C5AE7-C8C3-46F2-A1CB-8B1DB37EF62F}"/>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84" name="Rectangle 83">
                <a:extLst>
                  <a:ext uri="{FF2B5EF4-FFF2-40B4-BE49-F238E27FC236}">
                    <a16:creationId xmlns:a16="http://schemas.microsoft.com/office/drawing/2014/main" id="{59AC25C6-CE6F-4A13-A940-2A6D493776A6}"/>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50586292"/>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628B25A7-01A2-D617-6572-32C0A5585170}"/>
              </a:ext>
            </a:extLst>
          </p:cNvPr>
          <p:cNvGrpSpPr/>
          <p:nvPr/>
        </p:nvGrpSpPr>
        <p:grpSpPr>
          <a:xfrm>
            <a:off x="9580415" y="2134890"/>
            <a:ext cx="1385440" cy="3503910"/>
            <a:chOff x="9580415" y="2134890"/>
            <a:chExt cx="1385440" cy="3503910"/>
          </a:xfrm>
        </p:grpSpPr>
        <p:sp>
          <p:nvSpPr>
            <p:cNvPr id="108" name="TextBox 107">
              <a:extLst>
                <a:ext uri="{FF2B5EF4-FFF2-40B4-BE49-F238E27FC236}">
                  <a16:creationId xmlns:a16="http://schemas.microsoft.com/office/drawing/2014/main" id="{6E4B8AF7-070A-418F-882A-C83DCF0B1777}"/>
                </a:ext>
              </a:extLst>
            </p:cNvPr>
            <p:cNvSpPr txBox="1"/>
            <p:nvPr/>
          </p:nvSpPr>
          <p:spPr>
            <a:xfrm>
              <a:off x="10259290" y="2922439"/>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78%</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9621980" y="3320227"/>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60%</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10120745" y="3715435"/>
              <a:ext cx="542136"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74%</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10224655" y="4110643"/>
              <a:ext cx="534121"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77%</a:t>
              </a:r>
            </a:p>
          </p:txBody>
        </p:sp>
        <p:sp>
          <p:nvSpPr>
            <p:cNvPr id="53" name="TextBox 52">
              <a:extLst>
                <a:ext uri="{FF2B5EF4-FFF2-40B4-BE49-F238E27FC236}">
                  <a16:creationId xmlns:a16="http://schemas.microsoft.com/office/drawing/2014/main" id="{1069AB7C-49B5-4BDB-AE43-2E5046043D79}"/>
                </a:ext>
              </a:extLst>
            </p:cNvPr>
            <p:cNvSpPr txBox="1"/>
            <p:nvPr/>
          </p:nvSpPr>
          <p:spPr>
            <a:xfrm>
              <a:off x="9982200" y="4508431"/>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70%</a:t>
              </a:r>
            </a:p>
          </p:txBody>
        </p:sp>
        <p:sp>
          <p:nvSpPr>
            <p:cNvPr id="71" name="TextBox 70">
              <a:extLst>
                <a:ext uri="{FF2B5EF4-FFF2-40B4-BE49-F238E27FC236}">
                  <a16:creationId xmlns:a16="http://schemas.microsoft.com/office/drawing/2014/main" id="{7102A43E-D9B7-4D7C-A682-DCB74739C1D5}"/>
                </a:ext>
              </a:extLst>
            </p:cNvPr>
            <p:cNvSpPr txBox="1"/>
            <p:nvPr/>
          </p:nvSpPr>
          <p:spPr>
            <a:xfrm>
              <a:off x="9982200" y="4903639"/>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70%</a:t>
              </a:r>
            </a:p>
          </p:txBody>
        </p:sp>
        <p:sp>
          <p:nvSpPr>
            <p:cNvPr id="73" name="TextBox 72">
              <a:extLst>
                <a:ext uri="{FF2B5EF4-FFF2-40B4-BE49-F238E27FC236}">
                  <a16:creationId xmlns:a16="http://schemas.microsoft.com/office/drawing/2014/main" id="{75DAF429-65DE-418A-AE73-62B58958D5BF}"/>
                </a:ext>
              </a:extLst>
            </p:cNvPr>
            <p:cNvSpPr txBox="1"/>
            <p:nvPr/>
          </p:nvSpPr>
          <p:spPr>
            <a:xfrm>
              <a:off x="9580415" y="5315635"/>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62%</a:t>
              </a:r>
            </a:p>
          </p:txBody>
        </p:sp>
        <p:sp>
          <p:nvSpPr>
            <p:cNvPr id="29" name="TextBox 28">
              <a:extLst>
                <a:ext uri="{FF2B5EF4-FFF2-40B4-BE49-F238E27FC236}">
                  <a16:creationId xmlns:a16="http://schemas.microsoft.com/office/drawing/2014/main" id="{94D54ECD-1554-F998-0B24-43FCC7658B57}"/>
                </a:ext>
              </a:extLst>
            </p:cNvPr>
            <p:cNvSpPr txBox="1"/>
            <p:nvPr/>
          </p:nvSpPr>
          <p:spPr>
            <a:xfrm>
              <a:off x="10396192" y="252594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82%</a:t>
              </a:r>
            </a:p>
          </p:txBody>
        </p:sp>
        <p:sp>
          <p:nvSpPr>
            <p:cNvPr id="34" name="TextBox 33">
              <a:extLst>
                <a:ext uri="{FF2B5EF4-FFF2-40B4-BE49-F238E27FC236}">
                  <a16:creationId xmlns:a16="http://schemas.microsoft.com/office/drawing/2014/main" id="{3B66A5E3-3A75-7AB6-00AE-C9AE624A629A}"/>
                </a:ext>
              </a:extLst>
            </p:cNvPr>
            <p:cNvSpPr txBox="1"/>
            <p:nvPr/>
          </p:nvSpPr>
          <p:spPr>
            <a:xfrm>
              <a:off x="10042902" y="213489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72%</a:t>
              </a:r>
            </a:p>
          </p:txBody>
        </p:sp>
      </p:grpSp>
      <p:sp>
        <p:nvSpPr>
          <p:cNvPr id="30" name="TextBox 29">
            <a:extLst>
              <a:ext uri="{FF2B5EF4-FFF2-40B4-BE49-F238E27FC236}">
                <a16:creationId xmlns:a16="http://schemas.microsoft.com/office/drawing/2014/main" id="{BA8D5B72-7C38-E8A1-30E7-43C16B915F50}"/>
              </a:ext>
            </a:extLst>
          </p:cNvPr>
          <p:cNvSpPr txBox="1"/>
          <p:nvPr/>
        </p:nvSpPr>
        <p:spPr>
          <a:xfrm>
            <a:off x="-685800" y="-288990"/>
            <a:ext cx="548869" cy="577979"/>
          </a:xfrm>
          <a:prstGeom prst="rect">
            <a:avLst/>
          </a:prstGeom>
          <a:noFill/>
        </p:spPr>
        <p:txBody>
          <a:bodyPr wrap="square" rtlCol="0">
            <a:spAutoFit/>
          </a:bodyPr>
          <a:lstStyle/>
          <a:p>
            <a:pPr marL="0" lvl="1" algn="ctr"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r>
              <a:rPr lang="en-US" sz="4800" dirty="0">
                <a:solidFill>
                  <a:srgbClr val="547FA4"/>
                </a:solidFill>
                <a:latin typeface="Segoe UI Semilight" panose="020B0402040204020203" pitchFamily="34" charset="0"/>
                <a:cs typeface="Segoe UI Semilight" panose="020B0402040204020203" pitchFamily="34" charset="0"/>
              </a:rPr>
              <a:t>.</a:t>
            </a:r>
          </a:p>
        </p:txBody>
      </p:sp>
      <p:grpSp>
        <p:nvGrpSpPr>
          <p:cNvPr id="35" name="Group 34">
            <a:extLst>
              <a:ext uri="{FF2B5EF4-FFF2-40B4-BE49-F238E27FC236}">
                <a16:creationId xmlns:a16="http://schemas.microsoft.com/office/drawing/2014/main" id="{9AB1C0BB-4326-8DB7-C5C9-BB8ED3E3EE7C}"/>
              </a:ext>
            </a:extLst>
          </p:cNvPr>
          <p:cNvGrpSpPr/>
          <p:nvPr/>
        </p:nvGrpSpPr>
        <p:grpSpPr>
          <a:xfrm>
            <a:off x="6793992" y="2133600"/>
            <a:ext cx="595237" cy="3465576"/>
            <a:chOff x="6781800" y="2136648"/>
            <a:chExt cx="595237" cy="3465576"/>
          </a:xfrm>
        </p:grpSpPr>
        <p:sp>
          <p:nvSpPr>
            <p:cNvPr id="36" name="TextBox 35">
              <a:extLst>
                <a:ext uri="{FF2B5EF4-FFF2-40B4-BE49-F238E27FC236}">
                  <a16:creationId xmlns:a16="http://schemas.microsoft.com/office/drawing/2014/main" id="{D0978188-98E6-E7E3-8FB0-471BF4300422}"/>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7" name="TextBox 36">
              <a:extLst>
                <a:ext uri="{FF2B5EF4-FFF2-40B4-BE49-F238E27FC236}">
                  <a16:creationId xmlns:a16="http://schemas.microsoft.com/office/drawing/2014/main" id="{2CD7F2F2-5F48-E4E6-2CA0-8FD2F49E0FA3}"/>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8" name="TextBox 37">
              <a:extLst>
                <a:ext uri="{FF2B5EF4-FFF2-40B4-BE49-F238E27FC236}">
                  <a16:creationId xmlns:a16="http://schemas.microsoft.com/office/drawing/2014/main" id="{6A96B95B-3E02-F9F1-0E0E-93F770B19988}"/>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9" name="TextBox 38">
              <a:extLst>
                <a:ext uri="{FF2B5EF4-FFF2-40B4-BE49-F238E27FC236}">
                  <a16:creationId xmlns:a16="http://schemas.microsoft.com/office/drawing/2014/main" id="{264DC2C8-2314-18B5-D7DF-F0E2D1AAA48E}"/>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40" name="TextBox 39">
              <a:extLst>
                <a:ext uri="{FF2B5EF4-FFF2-40B4-BE49-F238E27FC236}">
                  <a16:creationId xmlns:a16="http://schemas.microsoft.com/office/drawing/2014/main" id="{A29426E1-6D19-B27F-261D-352309A999D0}"/>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41" name="TextBox 40">
              <a:extLst>
                <a:ext uri="{FF2B5EF4-FFF2-40B4-BE49-F238E27FC236}">
                  <a16:creationId xmlns:a16="http://schemas.microsoft.com/office/drawing/2014/main" id="{5BE17FAF-4B56-5B8B-1241-19CA742B0397}"/>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2" name="TextBox 41">
              <a:extLst>
                <a:ext uri="{FF2B5EF4-FFF2-40B4-BE49-F238E27FC236}">
                  <a16:creationId xmlns:a16="http://schemas.microsoft.com/office/drawing/2014/main" id="{6BB44086-3C1A-1A08-4089-E966980CD234}"/>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3" name="TextBox 42">
              <a:extLst>
                <a:ext uri="{FF2B5EF4-FFF2-40B4-BE49-F238E27FC236}">
                  <a16:creationId xmlns:a16="http://schemas.microsoft.com/office/drawing/2014/main" id="{9222C0B4-4249-9EC0-34DA-39F0980E4FBE}"/>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4" name="TextBox 43">
              <a:extLst>
                <a:ext uri="{FF2B5EF4-FFF2-40B4-BE49-F238E27FC236}">
                  <a16:creationId xmlns:a16="http://schemas.microsoft.com/office/drawing/2014/main" id="{196DC539-FAA6-4CAA-3821-3ED8D01DE209}"/>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45" name="Group 44">
            <a:extLst>
              <a:ext uri="{FF2B5EF4-FFF2-40B4-BE49-F238E27FC236}">
                <a16:creationId xmlns:a16="http://schemas.microsoft.com/office/drawing/2014/main" id="{BCBBF157-B0DB-8142-6620-E4842EC3C5B9}"/>
              </a:ext>
            </a:extLst>
          </p:cNvPr>
          <p:cNvGrpSpPr/>
          <p:nvPr/>
        </p:nvGrpSpPr>
        <p:grpSpPr>
          <a:xfrm>
            <a:off x="6787781" y="2133600"/>
            <a:ext cx="601448" cy="3465576"/>
            <a:chOff x="6775589" y="2136648"/>
            <a:chExt cx="601448" cy="3465576"/>
          </a:xfrm>
        </p:grpSpPr>
        <p:sp>
          <p:nvSpPr>
            <p:cNvPr id="46" name="TextBox 45">
              <a:extLst>
                <a:ext uri="{FF2B5EF4-FFF2-40B4-BE49-F238E27FC236}">
                  <a16:creationId xmlns:a16="http://schemas.microsoft.com/office/drawing/2014/main" id="{DFF92D36-BA33-84A9-0285-E83C78DA67A6}"/>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47" name="TextBox 46">
              <a:extLst>
                <a:ext uri="{FF2B5EF4-FFF2-40B4-BE49-F238E27FC236}">
                  <a16:creationId xmlns:a16="http://schemas.microsoft.com/office/drawing/2014/main" id="{85491143-3599-5FA3-A406-7D6D34F2A01C}"/>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48" name="TextBox 47">
              <a:extLst>
                <a:ext uri="{FF2B5EF4-FFF2-40B4-BE49-F238E27FC236}">
                  <a16:creationId xmlns:a16="http://schemas.microsoft.com/office/drawing/2014/main" id="{98E84C6D-B48A-3886-A47C-29B40DC6C4D7}"/>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49" name="TextBox 48">
              <a:extLst>
                <a:ext uri="{FF2B5EF4-FFF2-40B4-BE49-F238E27FC236}">
                  <a16:creationId xmlns:a16="http://schemas.microsoft.com/office/drawing/2014/main" id="{D414644D-067C-DDF3-37CC-568FC507E180}"/>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50" name="TextBox 49">
              <a:extLst>
                <a:ext uri="{FF2B5EF4-FFF2-40B4-BE49-F238E27FC236}">
                  <a16:creationId xmlns:a16="http://schemas.microsoft.com/office/drawing/2014/main" id="{9DF4D188-F83C-D811-0B87-86F53B3DA15B}"/>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51" name="TextBox 50">
              <a:extLst>
                <a:ext uri="{FF2B5EF4-FFF2-40B4-BE49-F238E27FC236}">
                  <a16:creationId xmlns:a16="http://schemas.microsoft.com/office/drawing/2014/main" id="{D765C542-C9AF-352B-33E0-E30977BD8FFC}"/>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52" name="TextBox 51">
              <a:extLst>
                <a:ext uri="{FF2B5EF4-FFF2-40B4-BE49-F238E27FC236}">
                  <a16:creationId xmlns:a16="http://schemas.microsoft.com/office/drawing/2014/main" id="{E3530F7C-AE6A-10CE-64A0-58DF421A8717}"/>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54" name="TextBox 53">
              <a:extLst>
                <a:ext uri="{FF2B5EF4-FFF2-40B4-BE49-F238E27FC236}">
                  <a16:creationId xmlns:a16="http://schemas.microsoft.com/office/drawing/2014/main" id="{A6E03C9F-5639-CE25-AE97-6F78005AE20D}"/>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5" name="TextBox 54">
              <a:extLst>
                <a:ext uri="{FF2B5EF4-FFF2-40B4-BE49-F238E27FC236}">
                  <a16:creationId xmlns:a16="http://schemas.microsoft.com/office/drawing/2014/main" id="{A83C5E4E-0F55-2A49-FBCA-759CB862FE08}"/>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
        <p:nvSpPr>
          <p:cNvPr id="2" name="TextBox 1">
            <a:extLst>
              <a:ext uri="{FF2B5EF4-FFF2-40B4-BE49-F238E27FC236}">
                <a16:creationId xmlns:a16="http://schemas.microsoft.com/office/drawing/2014/main" id="{21184D73-634E-7298-7004-47E19F56DA56}"/>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36532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xEl>
                                              <p:pRg st="2" end="2"/>
                                            </p:txEl>
                                          </p:spTgt>
                                        </p:tgtEl>
                                        <p:attrNameLst>
                                          <p:attrName>style.visibility</p:attrName>
                                        </p:attrNameLst>
                                      </p:cBhvr>
                                      <p:to>
                                        <p:strVal val="visible"/>
                                      </p:to>
                                    </p:set>
                                    <p:animEffect transition="in" filter="fade">
                                      <p:cBhvr>
                                        <p:cTn id="16"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C1A89E3B-1889-47ED-995E-63793BDEBA88}"/>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93877071-12B3-48CB-B392-97D1ACFA02A4}"/>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28</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3101" y="92964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Seven out of ten residents believe that city officials </a:t>
            </a:r>
            <a:r>
              <a:rPr lang="en-US" sz="2450" i="1" dirty="0">
                <a:latin typeface="Segoe UI Semilight" panose="020B0402040204020203" pitchFamily="34" charset="0"/>
                <a:cs typeface="Segoe UI Semilight" panose="020B0402040204020203" pitchFamily="34" charset="0"/>
              </a:rPr>
              <a:t>listen</a:t>
            </a:r>
            <a:r>
              <a:rPr lang="en-US" sz="2450" dirty="0">
                <a:latin typeface="Segoe UI Semilight" panose="020B0402040204020203" pitchFamily="34" charset="0"/>
                <a:cs typeface="Segoe UI Semilight" panose="020B0402040204020203" pitchFamily="34" charset="0"/>
              </a:rPr>
              <a:t> </a:t>
            </a:r>
          </a:p>
          <a:p>
            <a:pPr algn="ctr" eaLnBrk="0"/>
            <a:r>
              <a:rPr lang="en-US" sz="2450" dirty="0">
                <a:latin typeface="Segoe UI Semilight" panose="020B0402040204020203" pitchFamily="34" charset="0"/>
                <a:cs typeface="Segoe UI Semilight" panose="020B0402040204020203" pitchFamily="34" charset="0"/>
              </a:rPr>
              <a:t>to their concerns, down slightly from 2021.</a:t>
            </a:r>
          </a:p>
          <a:p>
            <a:pPr algn="ctr" eaLnBrk="0"/>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1440750510"/>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1294783" y="5561978"/>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20%</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6797F18-72AC-4F44-A8B1-C15BA8771A82}"/>
              </a:ext>
            </a:extLst>
          </p:cNvPr>
          <p:cNvSpPr txBox="1"/>
          <p:nvPr/>
        </p:nvSpPr>
        <p:spPr>
          <a:xfrm>
            <a:off x="304859" y="4032738"/>
            <a:ext cx="126986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6%</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1063930" y="2615636"/>
            <a:ext cx="1301141"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23%</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371600" y="1964994"/>
            <a:ext cx="3749040" cy="584775"/>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Listening to Concerns of Residents</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013934" y="2875634"/>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46%</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274434" y="4642338"/>
            <a:ext cx="1800943"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5%</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E256FF59-6F01-40CC-8400-47DA9A6ADED8}"/>
              </a:ext>
            </a:extLst>
          </p:cNvPr>
          <p:cNvSpPr txBox="1"/>
          <p:nvPr/>
        </p:nvSpPr>
        <p:spPr>
          <a:xfrm>
            <a:off x="2890791" y="3220103"/>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69%</a:t>
            </a:r>
          </a:p>
        </p:txBody>
      </p:sp>
      <p:sp>
        <p:nvSpPr>
          <p:cNvPr id="61" name="TextBox 60">
            <a:extLst>
              <a:ext uri="{FF2B5EF4-FFF2-40B4-BE49-F238E27FC236}">
                <a16:creationId xmlns:a16="http://schemas.microsoft.com/office/drawing/2014/main" id="{323CA5FF-61DA-45FD-97CB-0D43209D5BC4}"/>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Q9(h): How satisfied are you with the overall performance of city officials in each of these areas?</a:t>
            </a:r>
          </a:p>
        </p:txBody>
      </p:sp>
      <p:grpSp>
        <p:nvGrpSpPr>
          <p:cNvPr id="74" name="Group 73">
            <a:extLst>
              <a:ext uri="{FF2B5EF4-FFF2-40B4-BE49-F238E27FC236}">
                <a16:creationId xmlns:a16="http://schemas.microsoft.com/office/drawing/2014/main" id="{9FA88F5F-846D-4D47-A84E-EE0634CC2ED3}"/>
              </a:ext>
            </a:extLst>
          </p:cNvPr>
          <p:cNvGrpSpPr/>
          <p:nvPr/>
        </p:nvGrpSpPr>
        <p:grpSpPr>
          <a:xfrm>
            <a:off x="7454537" y="6012737"/>
            <a:ext cx="3253525" cy="313017"/>
            <a:chOff x="7454537" y="6012737"/>
            <a:chExt cx="3253525" cy="313017"/>
          </a:xfrm>
        </p:grpSpPr>
        <p:grpSp>
          <p:nvGrpSpPr>
            <p:cNvPr id="75" name="Group 74">
              <a:extLst>
                <a:ext uri="{FF2B5EF4-FFF2-40B4-BE49-F238E27FC236}">
                  <a16:creationId xmlns:a16="http://schemas.microsoft.com/office/drawing/2014/main" id="{D55B71AA-4449-4E7E-9F64-FDBB2EDD7161}"/>
                </a:ext>
              </a:extLst>
            </p:cNvPr>
            <p:cNvGrpSpPr/>
            <p:nvPr/>
          </p:nvGrpSpPr>
          <p:grpSpPr>
            <a:xfrm>
              <a:off x="7454537" y="6012737"/>
              <a:ext cx="1776978" cy="307777"/>
              <a:chOff x="7454537" y="6012737"/>
              <a:chExt cx="1776978" cy="307777"/>
            </a:xfrm>
          </p:grpSpPr>
          <p:sp>
            <p:nvSpPr>
              <p:cNvPr id="85" name="TextBox 84">
                <a:extLst>
                  <a:ext uri="{FF2B5EF4-FFF2-40B4-BE49-F238E27FC236}">
                    <a16:creationId xmlns:a16="http://schemas.microsoft.com/office/drawing/2014/main" id="{121A37AC-CF2B-44B3-AA92-16A05B1BE53C}"/>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94" name="Rectangle 93">
                <a:extLst>
                  <a:ext uri="{FF2B5EF4-FFF2-40B4-BE49-F238E27FC236}">
                    <a16:creationId xmlns:a16="http://schemas.microsoft.com/office/drawing/2014/main" id="{4DC7A0A5-1D47-4B89-AFD7-196A76953A10}"/>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6" name="Group 75">
              <a:extLst>
                <a:ext uri="{FF2B5EF4-FFF2-40B4-BE49-F238E27FC236}">
                  <a16:creationId xmlns:a16="http://schemas.microsoft.com/office/drawing/2014/main" id="{62942E63-14CD-4F77-A17A-3B00FA2A44F2}"/>
                </a:ext>
              </a:extLst>
            </p:cNvPr>
            <p:cNvGrpSpPr/>
            <p:nvPr/>
          </p:nvGrpSpPr>
          <p:grpSpPr>
            <a:xfrm>
              <a:off x="9398455" y="6017977"/>
              <a:ext cx="1309607" cy="307777"/>
              <a:chOff x="9398455" y="6017977"/>
              <a:chExt cx="1309607" cy="307777"/>
            </a:xfrm>
          </p:grpSpPr>
          <p:sp>
            <p:nvSpPr>
              <p:cNvPr id="79" name="TextBox 78">
                <a:extLst>
                  <a:ext uri="{FF2B5EF4-FFF2-40B4-BE49-F238E27FC236}">
                    <a16:creationId xmlns:a16="http://schemas.microsoft.com/office/drawing/2014/main" id="{757E57D6-E9EE-4628-9FFE-7AA0351B5A15}"/>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84" name="Rectangle 83">
                <a:extLst>
                  <a:ext uri="{FF2B5EF4-FFF2-40B4-BE49-F238E27FC236}">
                    <a16:creationId xmlns:a16="http://schemas.microsoft.com/office/drawing/2014/main" id="{3795BF52-7C34-45C3-943D-F1F197272A58}"/>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grpSp>
        <p:nvGrpSpPr>
          <p:cNvPr id="3" name="Group 2">
            <a:extLst>
              <a:ext uri="{FF2B5EF4-FFF2-40B4-BE49-F238E27FC236}">
                <a16:creationId xmlns:a16="http://schemas.microsoft.com/office/drawing/2014/main" id="{0CD22736-9E7A-48C5-917B-245F5F860D75}"/>
              </a:ext>
            </a:extLst>
          </p:cNvPr>
          <p:cNvGrpSpPr/>
          <p:nvPr/>
        </p:nvGrpSpPr>
        <p:grpSpPr>
          <a:xfrm>
            <a:off x="7313828" y="1957252"/>
            <a:ext cx="3833782" cy="3836818"/>
            <a:chOff x="7313828" y="1957252"/>
            <a:chExt cx="3833782" cy="3836818"/>
          </a:xfrm>
        </p:grpSpPr>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2647843344"/>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B2ECFCE5-95FE-43D7-A57A-A8A0A80E77B0}"/>
                </a:ext>
              </a:extLst>
            </p:cNvPr>
            <p:cNvGrpSpPr/>
            <p:nvPr/>
          </p:nvGrpSpPr>
          <p:grpSpPr>
            <a:xfrm>
              <a:off x="9621980" y="2133600"/>
              <a:ext cx="1130773" cy="3476783"/>
              <a:chOff x="9621980" y="2133600"/>
              <a:chExt cx="1130773" cy="3476783"/>
            </a:xfrm>
          </p:grpSpPr>
          <p:sp>
            <p:nvSpPr>
              <p:cNvPr id="108" name="TextBox 107">
                <a:extLst>
                  <a:ext uri="{FF2B5EF4-FFF2-40B4-BE49-F238E27FC236}">
                    <a16:creationId xmlns:a16="http://schemas.microsoft.com/office/drawing/2014/main" id="{6E4B8AF7-070A-418F-882A-C83DCF0B1777}"/>
                  </a:ext>
                </a:extLst>
              </p:cNvPr>
              <p:cNvSpPr txBox="1"/>
              <p:nvPr/>
            </p:nvSpPr>
            <p:spPr>
              <a:xfrm>
                <a:off x="10183090" y="2922439"/>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76%</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10068328" y="3318937"/>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73%</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9829800" y="3699937"/>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66%</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9940635" y="4096435"/>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69%</a:t>
                </a:r>
              </a:p>
            </p:txBody>
          </p:sp>
          <p:sp>
            <p:nvSpPr>
              <p:cNvPr id="53" name="TextBox 52">
                <a:extLst>
                  <a:ext uri="{FF2B5EF4-FFF2-40B4-BE49-F238E27FC236}">
                    <a16:creationId xmlns:a16="http://schemas.microsoft.com/office/drawing/2014/main" id="{1069AB7C-49B5-4BDB-AE43-2E5046043D79}"/>
                  </a:ext>
                </a:extLst>
              </p:cNvPr>
              <p:cNvSpPr txBox="1"/>
              <p:nvPr/>
            </p:nvSpPr>
            <p:spPr>
              <a:xfrm>
                <a:off x="10068328" y="4508431"/>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73%</a:t>
                </a:r>
              </a:p>
            </p:txBody>
          </p:sp>
          <p:sp>
            <p:nvSpPr>
              <p:cNvPr id="71" name="TextBox 70">
                <a:extLst>
                  <a:ext uri="{FF2B5EF4-FFF2-40B4-BE49-F238E27FC236}">
                    <a16:creationId xmlns:a16="http://schemas.microsoft.com/office/drawing/2014/main" id="{7102A43E-D9B7-4D7C-A682-DCB74739C1D5}"/>
                  </a:ext>
                </a:extLst>
              </p:cNvPr>
              <p:cNvSpPr txBox="1"/>
              <p:nvPr/>
            </p:nvSpPr>
            <p:spPr>
              <a:xfrm>
                <a:off x="9857510" y="4888141"/>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67%</a:t>
                </a:r>
              </a:p>
            </p:txBody>
          </p:sp>
          <p:sp>
            <p:nvSpPr>
              <p:cNvPr id="73" name="TextBox 72">
                <a:extLst>
                  <a:ext uri="{FF2B5EF4-FFF2-40B4-BE49-F238E27FC236}">
                    <a16:creationId xmlns:a16="http://schemas.microsoft.com/office/drawing/2014/main" id="{75DAF429-65DE-418A-AE73-62B58958D5BF}"/>
                  </a:ext>
                </a:extLst>
              </p:cNvPr>
              <p:cNvSpPr txBox="1"/>
              <p:nvPr/>
            </p:nvSpPr>
            <p:spPr>
              <a:xfrm>
                <a:off x="9621980" y="5287218"/>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60%</a:t>
                </a:r>
              </a:p>
            </p:txBody>
          </p:sp>
          <p:sp>
            <p:nvSpPr>
              <p:cNvPr id="32" name="TextBox 31">
                <a:extLst>
                  <a:ext uri="{FF2B5EF4-FFF2-40B4-BE49-F238E27FC236}">
                    <a16:creationId xmlns:a16="http://schemas.microsoft.com/office/drawing/2014/main" id="{4A0CB2D1-D4F8-8B01-EE9E-D342FAC11398}"/>
                  </a:ext>
                </a:extLst>
              </p:cNvPr>
              <p:cNvSpPr txBox="1"/>
              <p:nvPr/>
            </p:nvSpPr>
            <p:spPr>
              <a:xfrm>
                <a:off x="10150098" y="252594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75%</a:t>
                </a:r>
              </a:p>
            </p:txBody>
          </p:sp>
          <p:sp>
            <p:nvSpPr>
              <p:cNvPr id="33" name="TextBox 32">
                <a:extLst>
                  <a:ext uri="{FF2B5EF4-FFF2-40B4-BE49-F238E27FC236}">
                    <a16:creationId xmlns:a16="http://schemas.microsoft.com/office/drawing/2014/main" id="{AC31A3DC-D660-789D-6463-7D64A9641EA1}"/>
                  </a:ext>
                </a:extLst>
              </p:cNvPr>
              <p:cNvSpPr txBox="1"/>
              <p:nvPr/>
            </p:nvSpPr>
            <p:spPr>
              <a:xfrm>
                <a:off x="9936996" y="213360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69%</a:t>
                </a:r>
              </a:p>
            </p:txBody>
          </p:sp>
        </p:grpSp>
      </p:grpSp>
      <p:sp>
        <p:nvSpPr>
          <p:cNvPr id="4" name="TextBox 3">
            <a:extLst>
              <a:ext uri="{FF2B5EF4-FFF2-40B4-BE49-F238E27FC236}">
                <a16:creationId xmlns:a16="http://schemas.microsoft.com/office/drawing/2014/main" id="{D4958AA4-777F-8BC0-87BA-7DCB8337DE63}"/>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r>
              <a:rPr lang="en-US" sz="4800" dirty="0">
                <a:solidFill>
                  <a:srgbClr val="547FA4"/>
                </a:solidFill>
                <a:latin typeface="Segoe UI Semilight" panose="020B0402040204020203" pitchFamily="34" charset="0"/>
                <a:cs typeface="Segoe UI Semilight" panose="020B0402040204020203" pitchFamily="34" charset="0"/>
              </a:rPr>
              <a:t>.</a:t>
            </a:r>
          </a:p>
        </p:txBody>
      </p:sp>
      <p:grpSp>
        <p:nvGrpSpPr>
          <p:cNvPr id="34" name="Group 33">
            <a:extLst>
              <a:ext uri="{FF2B5EF4-FFF2-40B4-BE49-F238E27FC236}">
                <a16:creationId xmlns:a16="http://schemas.microsoft.com/office/drawing/2014/main" id="{84AECDE6-1739-1EDD-4933-163805B30572}"/>
              </a:ext>
            </a:extLst>
          </p:cNvPr>
          <p:cNvGrpSpPr/>
          <p:nvPr/>
        </p:nvGrpSpPr>
        <p:grpSpPr>
          <a:xfrm>
            <a:off x="6793992" y="2133600"/>
            <a:ext cx="595237" cy="3465576"/>
            <a:chOff x="6781800" y="2136648"/>
            <a:chExt cx="595237" cy="3465576"/>
          </a:xfrm>
        </p:grpSpPr>
        <p:sp>
          <p:nvSpPr>
            <p:cNvPr id="35" name="TextBox 34">
              <a:extLst>
                <a:ext uri="{FF2B5EF4-FFF2-40B4-BE49-F238E27FC236}">
                  <a16:creationId xmlns:a16="http://schemas.microsoft.com/office/drawing/2014/main" id="{39828F22-7AD9-17EC-4148-F12F6B821DCD}"/>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6" name="TextBox 35">
              <a:extLst>
                <a:ext uri="{FF2B5EF4-FFF2-40B4-BE49-F238E27FC236}">
                  <a16:creationId xmlns:a16="http://schemas.microsoft.com/office/drawing/2014/main" id="{294B1B31-A1EF-8873-1E5D-B9BD688FBF0F}"/>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7" name="TextBox 36">
              <a:extLst>
                <a:ext uri="{FF2B5EF4-FFF2-40B4-BE49-F238E27FC236}">
                  <a16:creationId xmlns:a16="http://schemas.microsoft.com/office/drawing/2014/main" id="{A5C5542A-E00D-2296-E0AB-E821EB2E6D38}"/>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8" name="TextBox 37">
              <a:extLst>
                <a:ext uri="{FF2B5EF4-FFF2-40B4-BE49-F238E27FC236}">
                  <a16:creationId xmlns:a16="http://schemas.microsoft.com/office/drawing/2014/main" id="{680B4961-EB56-4D23-FF58-46750F26D8B9}"/>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39" name="TextBox 38">
              <a:extLst>
                <a:ext uri="{FF2B5EF4-FFF2-40B4-BE49-F238E27FC236}">
                  <a16:creationId xmlns:a16="http://schemas.microsoft.com/office/drawing/2014/main" id="{9FC63A63-4E55-E8C0-587A-B773BF1BE3DA}"/>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40" name="TextBox 39">
              <a:extLst>
                <a:ext uri="{FF2B5EF4-FFF2-40B4-BE49-F238E27FC236}">
                  <a16:creationId xmlns:a16="http://schemas.microsoft.com/office/drawing/2014/main" id="{76C7CCE6-6D77-74C1-AF52-BA3C63F1307E}"/>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1" name="TextBox 40">
              <a:extLst>
                <a:ext uri="{FF2B5EF4-FFF2-40B4-BE49-F238E27FC236}">
                  <a16:creationId xmlns:a16="http://schemas.microsoft.com/office/drawing/2014/main" id="{69932A23-7B71-AD88-F6CB-0535EDC4718A}"/>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2" name="TextBox 41">
              <a:extLst>
                <a:ext uri="{FF2B5EF4-FFF2-40B4-BE49-F238E27FC236}">
                  <a16:creationId xmlns:a16="http://schemas.microsoft.com/office/drawing/2014/main" id="{34CFB838-60E2-2A85-15E3-991A73549918}"/>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3" name="TextBox 42">
              <a:extLst>
                <a:ext uri="{FF2B5EF4-FFF2-40B4-BE49-F238E27FC236}">
                  <a16:creationId xmlns:a16="http://schemas.microsoft.com/office/drawing/2014/main" id="{EA9AD8B1-285F-CA46-C162-165E13884FA2}"/>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44" name="Group 43">
            <a:extLst>
              <a:ext uri="{FF2B5EF4-FFF2-40B4-BE49-F238E27FC236}">
                <a16:creationId xmlns:a16="http://schemas.microsoft.com/office/drawing/2014/main" id="{9E47C68F-445C-2B40-75F1-FFE68AF3A777}"/>
              </a:ext>
            </a:extLst>
          </p:cNvPr>
          <p:cNvGrpSpPr/>
          <p:nvPr/>
        </p:nvGrpSpPr>
        <p:grpSpPr>
          <a:xfrm>
            <a:off x="6787781" y="2133600"/>
            <a:ext cx="601448" cy="3465576"/>
            <a:chOff x="6775589" y="2136648"/>
            <a:chExt cx="601448" cy="3465576"/>
          </a:xfrm>
        </p:grpSpPr>
        <p:sp>
          <p:nvSpPr>
            <p:cNvPr id="45" name="TextBox 44">
              <a:extLst>
                <a:ext uri="{FF2B5EF4-FFF2-40B4-BE49-F238E27FC236}">
                  <a16:creationId xmlns:a16="http://schemas.microsoft.com/office/drawing/2014/main" id="{7B5E6CD6-3FE0-6487-FB65-0FB212DE60FB}"/>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46" name="TextBox 45">
              <a:extLst>
                <a:ext uri="{FF2B5EF4-FFF2-40B4-BE49-F238E27FC236}">
                  <a16:creationId xmlns:a16="http://schemas.microsoft.com/office/drawing/2014/main" id="{663BCE66-4D05-CC12-AEEA-0AC1BF5518CA}"/>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47" name="TextBox 46">
              <a:extLst>
                <a:ext uri="{FF2B5EF4-FFF2-40B4-BE49-F238E27FC236}">
                  <a16:creationId xmlns:a16="http://schemas.microsoft.com/office/drawing/2014/main" id="{15BB723D-757F-62F7-5944-D871F9360C1D}"/>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48" name="TextBox 47">
              <a:extLst>
                <a:ext uri="{FF2B5EF4-FFF2-40B4-BE49-F238E27FC236}">
                  <a16:creationId xmlns:a16="http://schemas.microsoft.com/office/drawing/2014/main" id="{48807B9D-AC3E-5C21-08A0-413319A80734}"/>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49" name="TextBox 48">
              <a:extLst>
                <a:ext uri="{FF2B5EF4-FFF2-40B4-BE49-F238E27FC236}">
                  <a16:creationId xmlns:a16="http://schemas.microsoft.com/office/drawing/2014/main" id="{2B19FFA5-4DDB-D472-1852-531B5E3425B3}"/>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50" name="TextBox 49">
              <a:extLst>
                <a:ext uri="{FF2B5EF4-FFF2-40B4-BE49-F238E27FC236}">
                  <a16:creationId xmlns:a16="http://schemas.microsoft.com/office/drawing/2014/main" id="{4F23761A-C652-A5E9-774C-CD10A2CEF151}"/>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51" name="TextBox 50">
              <a:extLst>
                <a:ext uri="{FF2B5EF4-FFF2-40B4-BE49-F238E27FC236}">
                  <a16:creationId xmlns:a16="http://schemas.microsoft.com/office/drawing/2014/main" id="{B1F086CB-C9E4-61FA-574A-012B5AD0DBE0}"/>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52" name="TextBox 51">
              <a:extLst>
                <a:ext uri="{FF2B5EF4-FFF2-40B4-BE49-F238E27FC236}">
                  <a16:creationId xmlns:a16="http://schemas.microsoft.com/office/drawing/2014/main" id="{2B5809E4-69F3-E4CB-0A55-1F4C231FAB60}"/>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4" name="TextBox 53">
              <a:extLst>
                <a:ext uri="{FF2B5EF4-FFF2-40B4-BE49-F238E27FC236}">
                  <a16:creationId xmlns:a16="http://schemas.microsoft.com/office/drawing/2014/main" id="{B66B23FA-2B56-AADB-AD42-05B0FAA212A2}"/>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Tree>
    <p:extLst>
      <p:ext uri="{BB962C8B-B14F-4D97-AF65-F5344CB8AC3E}">
        <p14:creationId xmlns:p14="http://schemas.microsoft.com/office/powerpoint/2010/main" val="13699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C535448F-D9EF-4E18-93E7-85A45F0A256F}"/>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CECF40CA-307B-443E-949C-94FF6CCF2F94}"/>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29</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3101" y="68580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A similar figure are satisfied with how city officials                                        </a:t>
            </a:r>
            <a:r>
              <a:rPr lang="en-US" sz="2450" i="1" dirty="0">
                <a:latin typeface="Segoe UI Semilight" panose="020B0402040204020203" pitchFamily="34" charset="0"/>
                <a:cs typeface="Segoe UI Semilight" panose="020B0402040204020203" pitchFamily="34" charset="0"/>
              </a:rPr>
              <a:t>respond</a:t>
            </a:r>
            <a:r>
              <a:rPr lang="en-US" sz="2450" dirty="0">
                <a:latin typeface="Segoe UI Semilight" panose="020B0402040204020203" pitchFamily="34" charset="0"/>
                <a:cs typeface="Segoe UI Semilight" panose="020B0402040204020203" pitchFamily="34" charset="0"/>
              </a:rPr>
              <a:t> to their concerns.</a:t>
            </a:r>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3998664367"/>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1524000" y="5671010"/>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19%</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1066800" y="2615636"/>
            <a:ext cx="1301141"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18%</a:t>
            </a:r>
            <a:endParaRPr lang="en-US" sz="1500" baseline="30000" dirty="0">
              <a:latin typeface="Segoe UI Semilight" panose="020B0402040204020203" pitchFamily="34" charset="0"/>
              <a:cs typeface="Segoe UI Semilight" panose="020B0402040204020203" pitchFamily="34" charset="0"/>
            </a:endParaRPr>
          </a:p>
        </p:txBody>
      </p:sp>
      <p:sp>
        <p:nvSpPr>
          <p:cNvPr id="56" name="TextBox 55">
            <a:extLst>
              <a:ext uri="{FF2B5EF4-FFF2-40B4-BE49-F238E27FC236}">
                <a16:creationId xmlns:a16="http://schemas.microsoft.com/office/drawing/2014/main" id="{FC368B94-5B57-40B8-A68E-288E95DD63EC}"/>
              </a:ext>
            </a:extLst>
          </p:cNvPr>
          <p:cNvSpPr txBox="1"/>
          <p:nvPr/>
        </p:nvSpPr>
        <p:spPr>
          <a:xfrm>
            <a:off x="4013934" y="2875634"/>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49%</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228600" y="4559550"/>
            <a:ext cx="1800943"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8%</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E256FF59-6F01-40CC-8400-47DA9A6ADED8}"/>
              </a:ext>
            </a:extLst>
          </p:cNvPr>
          <p:cNvSpPr txBox="1"/>
          <p:nvPr/>
        </p:nvSpPr>
        <p:spPr>
          <a:xfrm>
            <a:off x="2675897" y="3220103"/>
            <a:ext cx="524503"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67%</a:t>
            </a:r>
          </a:p>
        </p:txBody>
      </p:sp>
      <p:sp>
        <p:nvSpPr>
          <p:cNvPr id="61" name="TextBox 60">
            <a:extLst>
              <a:ext uri="{FF2B5EF4-FFF2-40B4-BE49-F238E27FC236}">
                <a16:creationId xmlns:a16="http://schemas.microsoft.com/office/drawing/2014/main" id="{323CA5FF-61DA-45FD-97CB-0D43209D5BC4}"/>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Q9(</a:t>
            </a:r>
            <a:r>
              <a:rPr lang="en-US" sz="1050" dirty="0" err="1">
                <a:solidFill>
                  <a:schemeClr val="tx1">
                    <a:lumMod val="65000"/>
                    <a:lumOff val="35000"/>
                  </a:schemeClr>
                </a:solidFill>
                <a:latin typeface="Segoe UI Semilight" panose="020B0402040204020203" pitchFamily="34" charset="0"/>
                <a:cs typeface="Segoe UI Semilight" panose="020B0402040204020203" pitchFamily="34" charset="0"/>
              </a:rPr>
              <a:t>i</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How satisfied are you with the overall performance of city officials in each of these areas?</a:t>
            </a:r>
          </a:p>
        </p:txBody>
      </p:sp>
      <p:grpSp>
        <p:nvGrpSpPr>
          <p:cNvPr id="94" name="Group 93">
            <a:extLst>
              <a:ext uri="{FF2B5EF4-FFF2-40B4-BE49-F238E27FC236}">
                <a16:creationId xmlns:a16="http://schemas.microsoft.com/office/drawing/2014/main" id="{431E77E4-7151-40D6-AD10-B6C1FBEB56F4}"/>
              </a:ext>
            </a:extLst>
          </p:cNvPr>
          <p:cNvGrpSpPr/>
          <p:nvPr/>
        </p:nvGrpSpPr>
        <p:grpSpPr>
          <a:xfrm>
            <a:off x="7454537" y="6012737"/>
            <a:ext cx="3253525" cy="313017"/>
            <a:chOff x="7454537" y="6012737"/>
            <a:chExt cx="3253525" cy="313017"/>
          </a:xfrm>
        </p:grpSpPr>
        <p:grpSp>
          <p:nvGrpSpPr>
            <p:cNvPr id="95" name="Group 94">
              <a:extLst>
                <a:ext uri="{FF2B5EF4-FFF2-40B4-BE49-F238E27FC236}">
                  <a16:creationId xmlns:a16="http://schemas.microsoft.com/office/drawing/2014/main" id="{E6DC5830-EB80-47D8-9557-9AF1A2A3697E}"/>
                </a:ext>
              </a:extLst>
            </p:cNvPr>
            <p:cNvGrpSpPr/>
            <p:nvPr/>
          </p:nvGrpSpPr>
          <p:grpSpPr>
            <a:xfrm>
              <a:off x="7454537" y="6012737"/>
              <a:ext cx="1776978" cy="307777"/>
              <a:chOff x="7454537" y="6012737"/>
              <a:chExt cx="1776978" cy="307777"/>
            </a:xfrm>
          </p:grpSpPr>
          <p:sp>
            <p:nvSpPr>
              <p:cNvPr id="99" name="TextBox 98">
                <a:extLst>
                  <a:ext uri="{FF2B5EF4-FFF2-40B4-BE49-F238E27FC236}">
                    <a16:creationId xmlns:a16="http://schemas.microsoft.com/office/drawing/2014/main" id="{0CC24EE7-B427-4428-BC99-D0DEB5BC1CBC}"/>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100" name="Rectangle 99">
                <a:extLst>
                  <a:ext uri="{FF2B5EF4-FFF2-40B4-BE49-F238E27FC236}">
                    <a16:creationId xmlns:a16="http://schemas.microsoft.com/office/drawing/2014/main" id="{812134D9-341B-4CDB-AB47-E071CB06E01B}"/>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96" name="Group 95">
              <a:extLst>
                <a:ext uri="{FF2B5EF4-FFF2-40B4-BE49-F238E27FC236}">
                  <a16:creationId xmlns:a16="http://schemas.microsoft.com/office/drawing/2014/main" id="{D381FE7C-BA8E-45F2-BF88-2AD6F35CCF75}"/>
                </a:ext>
              </a:extLst>
            </p:cNvPr>
            <p:cNvGrpSpPr/>
            <p:nvPr/>
          </p:nvGrpSpPr>
          <p:grpSpPr>
            <a:xfrm>
              <a:off x="9398455" y="6017977"/>
              <a:ext cx="1309607" cy="307777"/>
              <a:chOff x="9398455" y="6017977"/>
              <a:chExt cx="1309607" cy="307777"/>
            </a:xfrm>
          </p:grpSpPr>
          <p:sp>
            <p:nvSpPr>
              <p:cNvPr id="97" name="TextBox 96">
                <a:extLst>
                  <a:ext uri="{FF2B5EF4-FFF2-40B4-BE49-F238E27FC236}">
                    <a16:creationId xmlns:a16="http://schemas.microsoft.com/office/drawing/2014/main" id="{BBD828D8-C24E-4A95-9584-4FBF304A73F3}"/>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98" name="Rectangle 97">
                <a:extLst>
                  <a:ext uri="{FF2B5EF4-FFF2-40B4-BE49-F238E27FC236}">
                    <a16:creationId xmlns:a16="http://schemas.microsoft.com/office/drawing/2014/main" id="{59AC8928-088C-43B1-8AD9-7392B2BE3A88}"/>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sp>
        <p:nvSpPr>
          <p:cNvPr id="84" name="TextBox 83">
            <a:extLst>
              <a:ext uri="{FF2B5EF4-FFF2-40B4-BE49-F238E27FC236}">
                <a16:creationId xmlns:a16="http://schemas.microsoft.com/office/drawing/2014/main" id="{61FB5238-3278-4A30-90D0-ED050C1CBF06}"/>
              </a:ext>
            </a:extLst>
          </p:cNvPr>
          <p:cNvSpPr txBox="1"/>
          <p:nvPr/>
        </p:nvSpPr>
        <p:spPr>
          <a:xfrm>
            <a:off x="521982" y="3804138"/>
            <a:ext cx="1154418"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6%</a:t>
            </a:r>
            <a:endParaRPr lang="en-US" sz="1500" baseline="30000" dirty="0">
              <a:latin typeface="Segoe UI Semilight" panose="020B0402040204020203" pitchFamily="34" charset="0"/>
              <a:cs typeface="Segoe UI Semilight" panose="020B0402040204020203" pitchFamily="34" charset="0"/>
            </a:endParaRPr>
          </a:p>
        </p:txBody>
      </p:sp>
      <p:sp>
        <p:nvSpPr>
          <p:cNvPr id="5" name="TextBox 4">
            <a:extLst>
              <a:ext uri="{FF2B5EF4-FFF2-40B4-BE49-F238E27FC236}">
                <a16:creationId xmlns:a16="http://schemas.microsoft.com/office/drawing/2014/main" id="{8B0759AF-695B-ADE0-FDA2-32D26E4FE63D}"/>
              </a:ext>
            </a:extLst>
          </p:cNvPr>
          <p:cNvSpPr txBox="1"/>
          <p:nvPr/>
        </p:nvSpPr>
        <p:spPr>
          <a:xfrm>
            <a:off x="1393906" y="1863969"/>
            <a:ext cx="3563814" cy="584775"/>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Responding to the</a:t>
            </a:r>
          </a:p>
          <a:p>
            <a:pPr algn="ctr"/>
            <a:r>
              <a:rPr lang="en-US" sz="1600" dirty="0">
                <a:latin typeface="Segoe Print" panose="02000600000000000000" pitchFamily="2" charset="0"/>
                <a:cs typeface="Segoe UI Semilight" panose="020B0402040204020203" pitchFamily="34" charset="0"/>
              </a:rPr>
              <a:t>Concerns of Residents</a:t>
            </a:r>
            <a:r>
              <a:rPr lang="en-US" sz="1600" baseline="40000" dirty="0">
                <a:latin typeface="Segoe Print" panose="02000600000000000000" pitchFamily="2" charset="0"/>
                <a:cs typeface="Segoe UI Semilight" panose="020B0402040204020203" pitchFamily="34" charset="0"/>
              </a:rPr>
              <a:t>*</a:t>
            </a:r>
          </a:p>
        </p:txBody>
      </p:sp>
      <p:graphicFrame>
        <p:nvGraphicFramePr>
          <p:cNvPr id="33" name="Chart 32">
            <a:extLst>
              <a:ext uri="{FF2B5EF4-FFF2-40B4-BE49-F238E27FC236}">
                <a16:creationId xmlns:a16="http://schemas.microsoft.com/office/drawing/2014/main" id="{8918853D-275A-2E97-06F5-803575AC0543}"/>
              </a:ext>
            </a:extLst>
          </p:cNvPr>
          <p:cNvGraphicFramePr/>
          <p:nvPr>
            <p:extLst>
              <p:ext uri="{D42A27DB-BD31-4B8C-83A1-F6EECF244321}">
                <p14:modId xmlns:p14="http://schemas.microsoft.com/office/powerpoint/2010/main" val="1768765742"/>
              </p:ext>
            </p:extLst>
          </p:nvPr>
        </p:nvGraphicFramePr>
        <p:xfrm>
          <a:off x="7312766"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33">
            <a:extLst>
              <a:ext uri="{FF2B5EF4-FFF2-40B4-BE49-F238E27FC236}">
                <a16:creationId xmlns:a16="http://schemas.microsoft.com/office/drawing/2014/main" id="{1840C17D-ABDA-AE52-73F3-EE561187DC1D}"/>
              </a:ext>
            </a:extLst>
          </p:cNvPr>
          <p:cNvSpPr txBox="1"/>
          <p:nvPr/>
        </p:nvSpPr>
        <p:spPr>
          <a:xfrm>
            <a:off x="9841832" y="213360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67%</a:t>
            </a:r>
          </a:p>
        </p:txBody>
      </p:sp>
      <p:grpSp>
        <p:nvGrpSpPr>
          <p:cNvPr id="35" name="Group 34">
            <a:extLst>
              <a:ext uri="{FF2B5EF4-FFF2-40B4-BE49-F238E27FC236}">
                <a16:creationId xmlns:a16="http://schemas.microsoft.com/office/drawing/2014/main" id="{11567497-BBD3-A966-3106-EA5C5CDEC159}"/>
              </a:ext>
            </a:extLst>
          </p:cNvPr>
          <p:cNvGrpSpPr/>
          <p:nvPr/>
        </p:nvGrpSpPr>
        <p:grpSpPr>
          <a:xfrm>
            <a:off x="6793992" y="2133600"/>
            <a:ext cx="595237" cy="3465576"/>
            <a:chOff x="6781800" y="2136648"/>
            <a:chExt cx="595237" cy="3465576"/>
          </a:xfrm>
        </p:grpSpPr>
        <p:sp>
          <p:nvSpPr>
            <p:cNvPr id="36" name="TextBox 35">
              <a:extLst>
                <a:ext uri="{FF2B5EF4-FFF2-40B4-BE49-F238E27FC236}">
                  <a16:creationId xmlns:a16="http://schemas.microsoft.com/office/drawing/2014/main" id="{FF09DF21-6AEA-95B4-CB4C-C76A838D3A37}"/>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7" name="TextBox 36">
              <a:extLst>
                <a:ext uri="{FF2B5EF4-FFF2-40B4-BE49-F238E27FC236}">
                  <a16:creationId xmlns:a16="http://schemas.microsoft.com/office/drawing/2014/main" id="{DA88BB67-44CA-A641-48FC-6C76ACE7F537}"/>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8" name="TextBox 37">
              <a:extLst>
                <a:ext uri="{FF2B5EF4-FFF2-40B4-BE49-F238E27FC236}">
                  <a16:creationId xmlns:a16="http://schemas.microsoft.com/office/drawing/2014/main" id="{64501A7C-06BC-48FC-C172-9B83E2886914}"/>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9" name="TextBox 38">
              <a:extLst>
                <a:ext uri="{FF2B5EF4-FFF2-40B4-BE49-F238E27FC236}">
                  <a16:creationId xmlns:a16="http://schemas.microsoft.com/office/drawing/2014/main" id="{5900E3FE-4CCB-5B44-149C-79D9D603204C}"/>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40" name="TextBox 39">
              <a:extLst>
                <a:ext uri="{FF2B5EF4-FFF2-40B4-BE49-F238E27FC236}">
                  <a16:creationId xmlns:a16="http://schemas.microsoft.com/office/drawing/2014/main" id="{EE7AD404-0A19-B50D-85B6-B538F3B29285}"/>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41" name="TextBox 40">
              <a:extLst>
                <a:ext uri="{FF2B5EF4-FFF2-40B4-BE49-F238E27FC236}">
                  <a16:creationId xmlns:a16="http://schemas.microsoft.com/office/drawing/2014/main" id="{9D8F0A7E-59BE-026E-7A68-CA04EB458B13}"/>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2" name="TextBox 41">
              <a:extLst>
                <a:ext uri="{FF2B5EF4-FFF2-40B4-BE49-F238E27FC236}">
                  <a16:creationId xmlns:a16="http://schemas.microsoft.com/office/drawing/2014/main" id="{5344A048-5497-E9DB-59FB-90D0A7973523}"/>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3" name="TextBox 42">
              <a:extLst>
                <a:ext uri="{FF2B5EF4-FFF2-40B4-BE49-F238E27FC236}">
                  <a16:creationId xmlns:a16="http://schemas.microsoft.com/office/drawing/2014/main" id="{678500ED-30A9-BC6F-B852-871C0BA8C790}"/>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4" name="TextBox 43">
              <a:extLst>
                <a:ext uri="{FF2B5EF4-FFF2-40B4-BE49-F238E27FC236}">
                  <a16:creationId xmlns:a16="http://schemas.microsoft.com/office/drawing/2014/main" id="{BE0D6ADC-1086-7B05-456A-BC285A0A7E2D}"/>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sp>
        <p:nvSpPr>
          <p:cNvPr id="45" name="TextBox 44">
            <a:extLst>
              <a:ext uri="{FF2B5EF4-FFF2-40B4-BE49-F238E27FC236}">
                <a16:creationId xmlns:a16="http://schemas.microsoft.com/office/drawing/2014/main" id="{11693C30-4D5B-22A0-1D6F-A1D7CE2E988D}"/>
              </a:ext>
            </a:extLst>
          </p:cNvPr>
          <p:cNvSpPr txBox="1"/>
          <p:nvPr/>
        </p:nvSpPr>
        <p:spPr>
          <a:xfrm>
            <a:off x="6787781" y="2133600"/>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sp>
        <p:nvSpPr>
          <p:cNvPr id="46" name="TextBox 45">
            <a:extLst>
              <a:ext uri="{FF2B5EF4-FFF2-40B4-BE49-F238E27FC236}">
                <a16:creationId xmlns:a16="http://schemas.microsoft.com/office/drawing/2014/main" id="{975A1B1B-57C5-71B7-6622-DC49126C541F}"/>
              </a:ext>
            </a:extLst>
          </p:cNvPr>
          <p:cNvSpPr txBox="1"/>
          <p:nvPr/>
        </p:nvSpPr>
        <p:spPr>
          <a:xfrm>
            <a:off x="7369345" y="2510443"/>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47" name="TextBox 46">
            <a:extLst>
              <a:ext uri="{FF2B5EF4-FFF2-40B4-BE49-F238E27FC236}">
                <a16:creationId xmlns:a16="http://schemas.microsoft.com/office/drawing/2014/main" id="{049CB4F6-E4DC-0D70-2A00-9E253FD7D118}"/>
              </a:ext>
            </a:extLst>
          </p:cNvPr>
          <p:cNvSpPr txBox="1"/>
          <p:nvPr/>
        </p:nvSpPr>
        <p:spPr>
          <a:xfrm>
            <a:off x="7369345" y="2887286"/>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48" name="TextBox 47">
            <a:extLst>
              <a:ext uri="{FF2B5EF4-FFF2-40B4-BE49-F238E27FC236}">
                <a16:creationId xmlns:a16="http://schemas.microsoft.com/office/drawing/2014/main" id="{81085AE4-A6A7-45E5-1672-4A2CE890393B}"/>
              </a:ext>
            </a:extLst>
          </p:cNvPr>
          <p:cNvSpPr txBox="1"/>
          <p:nvPr/>
        </p:nvSpPr>
        <p:spPr>
          <a:xfrm>
            <a:off x="7369345" y="3264129"/>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49" name="TextBox 48">
            <a:extLst>
              <a:ext uri="{FF2B5EF4-FFF2-40B4-BE49-F238E27FC236}">
                <a16:creationId xmlns:a16="http://schemas.microsoft.com/office/drawing/2014/main" id="{D1EB37FA-8C82-375A-3C1E-74DA2517207D}"/>
              </a:ext>
            </a:extLst>
          </p:cNvPr>
          <p:cNvSpPr txBox="1"/>
          <p:nvPr/>
        </p:nvSpPr>
        <p:spPr>
          <a:xfrm>
            <a:off x="7369345" y="3640972"/>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0" name="TextBox 49">
            <a:extLst>
              <a:ext uri="{FF2B5EF4-FFF2-40B4-BE49-F238E27FC236}">
                <a16:creationId xmlns:a16="http://schemas.microsoft.com/office/drawing/2014/main" id="{134BAB87-126B-B745-7649-30C3DFF865F1}"/>
              </a:ext>
            </a:extLst>
          </p:cNvPr>
          <p:cNvSpPr txBox="1"/>
          <p:nvPr/>
        </p:nvSpPr>
        <p:spPr>
          <a:xfrm>
            <a:off x="7369345" y="4017815"/>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1" name="TextBox 50">
            <a:extLst>
              <a:ext uri="{FF2B5EF4-FFF2-40B4-BE49-F238E27FC236}">
                <a16:creationId xmlns:a16="http://schemas.microsoft.com/office/drawing/2014/main" id="{2AD23C25-09DA-1A9E-EF35-279945C6A62C}"/>
              </a:ext>
            </a:extLst>
          </p:cNvPr>
          <p:cNvSpPr txBox="1"/>
          <p:nvPr/>
        </p:nvSpPr>
        <p:spPr>
          <a:xfrm>
            <a:off x="7369345" y="4394658"/>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2" name="TextBox 51">
            <a:extLst>
              <a:ext uri="{FF2B5EF4-FFF2-40B4-BE49-F238E27FC236}">
                <a16:creationId xmlns:a16="http://schemas.microsoft.com/office/drawing/2014/main" id="{8F997A10-919A-BF14-059E-40623D80EA76}"/>
              </a:ext>
            </a:extLst>
          </p:cNvPr>
          <p:cNvSpPr txBox="1"/>
          <p:nvPr/>
        </p:nvSpPr>
        <p:spPr>
          <a:xfrm>
            <a:off x="7369345" y="4771501"/>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4" name="TextBox 53">
            <a:extLst>
              <a:ext uri="{FF2B5EF4-FFF2-40B4-BE49-F238E27FC236}">
                <a16:creationId xmlns:a16="http://schemas.microsoft.com/office/drawing/2014/main" id="{2F41D253-2407-EC13-2979-50B6AECE2098}"/>
              </a:ext>
            </a:extLst>
          </p:cNvPr>
          <p:cNvSpPr txBox="1"/>
          <p:nvPr/>
        </p:nvSpPr>
        <p:spPr>
          <a:xfrm>
            <a:off x="7369345" y="5148344"/>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5" name="TextBox 54">
            <a:extLst>
              <a:ext uri="{FF2B5EF4-FFF2-40B4-BE49-F238E27FC236}">
                <a16:creationId xmlns:a16="http://schemas.microsoft.com/office/drawing/2014/main" id="{3445D9B6-1F00-E8FF-88F7-DC71451F847F}"/>
              </a:ext>
            </a:extLst>
          </p:cNvPr>
          <p:cNvSpPr txBox="1"/>
          <p:nvPr/>
        </p:nvSpPr>
        <p:spPr>
          <a:xfrm>
            <a:off x="320298" y="6414681"/>
            <a:ext cx="1356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*New in 2025</a:t>
            </a:r>
          </a:p>
        </p:txBody>
      </p:sp>
      <p:grpSp>
        <p:nvGrpSpPr>
          <p:cNvPr id="3" name="Group 2">
            <a:extLst>
              <a:ext uri="{FF2B5EF4-FFF2-40B4-BE49-F238E27FC236}">
                <a16:creationId xmlns:a16="http://schemas.microsoft.com/office/drawing/2014/main" id="{3325F7C4-B54B-DF96-34B4-883E350785B2}"/>
              </a:ext>
            </a:extLst>
          </p:cNvPr>
          <p:cNvGrpSpPr/>
          <p:nvPr/>
        </p:nvGrpSpPr>
        <p:grpSpPr>
          <a:xfrm>
            <a:off x="8956740" y="2667000"/>
            <a:ext cx="2244660" cy="1150200"/>
            <a:chOff x="986072" y="1706417"/>
            <a:chExt cx="2244659" cy="1150200"/>
          </a:xfrm>
        </p:grpSpPr>
        <p:sp>
          <p:nvSpPr>
            <p:cNvPr id="4" name="Rectangle: Rounded Corners 3">
              <a:extLst>
                <a:ext uri="{FF2B5EF4-FFF2-40B4-BE49-F238E27FC236}">
                  <a16:creationId xmlns:a16="http://schemas.microsoft.com/office/drawing/2014/main" id="{E79CCE2C-19D8-30CA-66A5-3761A588601B}"/>
                </a:ext>
              </a:extLst>
            </p:cNvPr>
            <p:cNvSpPr/>
            <p:nvPr/>
          </p:nvSpPr>
          <p:spPr>
            <a:xfrm>
              <a:off x="1260621" y="1706417"/>
              <a:ext cx="1686277" cy="936822"/>
            </a:xfrm>
            <a:prstGeom prst="roundRect">
              <a:avLst/>
            </a:prstGeom>
            <a:solidFill>
              <a:srgbClr val="F4F8FA"/>
            </a:solidFill>
            <a:ln w="19050">
              <a:solidFill>
                <a:srgbClr val="547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6FAD744-D63E-5B88-8142-EDB7381F6379}"/>
                </a:ext>
              </a:extLst>
            </p:cNvPr>
            <p:cNvSpPr txBox="1"/>
            <p:nvPr/>
          </p:nvSpPr>
          <p:spPr>
            <a:xfrm>
              <a:off x="986072" y="1733233"/>
              <a:ext cx="2244659" cy="1123384"/>
            </a:xfrm>
            <a:prstGeom prst="rect">
              <a:avLst/>
            </a:prstGeom>
            <a:noFill/>
          </p:spPr>
          <p:txBody>
            <a:bodyPr wrap="square" rtlCol="0">
              <a:spAutoFit/>
            </a:bodyPr>
            <a:lstStyle/>
            <a:p>
              <a:pPr algn="ctr"/>
              <a:r>
                <a:rPr lang="en-US" sz="1300" b="1" dirty="0">
                  <a:latin typeface="Segoe Print" panose="02000600000000000000" pitchFamily="2" charset="0"/>
                  <a:cs typeface="Segoe UI Semilight" panose="020B0402040204020203" pitchFamily="34" charset="0"/>
                </a:rPr>
                <a:t>Listening</a:t>
              </a:r>
            </a:p>
            <a:p>
              <a:pPr algn="ctr"/>
              <a:r>
                <a:rPr lang="en-US" sz="1300" dirty="0">
                  <a:latin typeface="Segoe Print" panose="02000600000000000000" pitchFamily="2" charset="0"/>
                  <a:cs typeface="Segoe UI Semilight" panose="020B0402040204020203" pitchFamily="34" charset="0"/>
                </a:rPr>
                <a:t>to the concerns</a:t>
              </a:r>
            </a:p>
            <a:p>
              <a:pPr algn="ctr"/>
              <a:r>
                <a:rPr lang="en-US" sz="1300" dirty="0">
                  <a:latin typeface="Segoe Print" panose="02000600000000000000" pitchFamily="2" charset="0"/>
                  <a:cs typeface="Segoe UI Semilight" panose="020B0402040204020203" pitchFamily="34" charset="0"/>
                </a:rPr>
                <a:t>of local residents:</a:t>
              </a:r>
            </a:p>
            <a:p>
              <a:pPr algn="ctr"/>
              <a:r>
                <a:rPr lang="en-US" sz="1400" dirty="0">
                  <a:latin typeface="Segoe UI Semilight" panose="020B0402040204020203" pitchFamily="34" charset="0"/>
                  <a:cs typeface="Segoe UI Semilight" panose="020B0402040204020203" pitchFamily="34" charset="0"/>
                </a:rPr>
                <a:t>69%.</a:t>
              </a:r>
            </a:p>
            <a:p>
              <a:r>
                <a:rPr lang="en-US" sz="1400" dirty="0">
                  <a:latin typeface="Segoe UI" panose="020B0502040204020203" pitchFamily="34" charset="0"/>
                  <a:cs typeface="Segoe UI" panose="020B0502040204020203" pitchFamily="34" charset="0"/>
                </a:rPr>
                <a:t>  </a:t>
              </a:r>
              <a:endParaRPr lang="en-US" sz="1400" dirty="0">
                <a:latin typeface="Segoe UI Semilight" panose="020B0402040204020203" pitchFamily="34" charset="0"/>
                <a:cs typeface="Segoe UI Semilight" panose="020B0402040204020203" pitchFamily="34" charset="0"/>
              </a:endParaRPr>
            </a:p>
          </p:txBody>
        </p:sp>
      </p:grpSp>
      <p:sp>
        <p:nvSpPr>
          <p:cNvPr id="2" name="TextBox 1">
            <a:extLst>
              <a:ext uri="{FF2B5EF4-FFF2-40B4-BE49-F238E27FC236}">
                <a16:creationId xmlns:a16="http://schemas.microsoft.com/office/drawing/2014/main" id="{1B2A4A33-6E1F-70D4-DC30-36299E1DC0A2}"/>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240464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and person walking on a street&#10;&#10;AI-generated content may be incorrect.">
            <a:extLst>
              <a:ext uri="{FF2B5EF4-FFF2-40B4-BE49-F238E27FC236}">
                <a16:creationId xmlns:a16="http://schemas.microsoft.com/office/drawing/2014/main" id="{7EDF1F5A-104C-09A4-7030-A4E9725658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4000"/>
                    </a14:imgEffect>
                    <a14:imgEffect>
                      <a14:saturation sat="110000"/>
                    </a14:imgEffect>
                    <a14:imgEffect>
                      <a14:brightnessContrast bright="16000" contrast="4000"/>
                    </a14:imgEffect>
                  </a14:imgLayer>
                </a14:imgProps>
              </a:ext>
              <a:ext uri="{28A0092B-C50C-407E-A947-70E740481C1C}">
                <a14:useLocalDpi xmlns:a14="http://schemas.microsoft.com/office/drawing/2010/main" val="0"/>
              </a:ext>
            </a:extLst>
          </a:blip>
          <a:stretch>
            <a:fillRect/>
          </a:stretch>
        </p:blipFill>
        <p:spPr>
          <a:xfrm>
            <a:off x="-76200" y="-495531"/>
            <a:ext cx="12440136" cy="7453120"/>
          </a:xfrm>
          <a:prstGeom prst="rect">
            <a:avLst/>
          </a:prstGeom>
        </p:spPr>
      </p:pic>
      <p:sp>
        <p:nvSpPr>
          <p:cNvPr id="7" name="Rectangle 6">
            <a:extLst>
              <a:ext uri="{FF2B5EF4-FFF2-40B4-BE49-F238E27FC236}">
                <a16:creationId xmlns:a16="http://schemas.microsoft.com/office/drawing/2014/main" id="{151E6FC8-B56D-4622-B7B7-A33FD5EE7798}"/>
              </a:ext>
            </a:extLst>
          </p:cNvPr>
          <p:cNvSpPr/>
          <p:nvPr/>
        </p:nvSpPr>
        <p:spPr>
          <a:xfrm>
            <a:off x="-95736" y="4953000"/>
            <a:ext cx="3448536" cy="121920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4D4B07-AAD4-4E9F-9F73-535883A54D92}"/>
              </a:ext>
            </a:extLst>
          </p:cNvPr>
          <p:cNvSpPr txBox="1"/>
          <p:nvPr/>
        </p:nvSpPr>
        <p:spPr>
          <a:xfrm>
            <a:off x="315817" y="5192565"/>
            <a:ext cx="2863284" cy="646331"/>
          </a:xfrm>
          <a:prstGeom prst="rect">
            <a:avLst/>
          </a:prstGeom>
          <a:noFill/>
        </p:spPr>
        <p:txBody>
          <a:bodyPr wrap="none" rtlCol="0">
            <a:spAutoFit/>
          </a:bodyPr>
          <a:lstStyle/>
          <a:p>
            <a:r>
              <a:rPr lang="en-US" sz="3600" dirty="0">
                <a:solidFill>
                  <a:schemeClr val="bg1"/>
                </a:solidFill>
                <a:latin typeface="Segoe UI Semilight" panose="020B0402040204020203" pitchFamily="34" charset="0"/>
                <a:cs typeface="Segoe UI Semilight" panose="020B0402040204020203" pitchFamily="34" charset="0"/>
              </a:rPr>
              <a:t>Methodology</a:t>
            </a:r>
          </a:p>
        </p:txBody>
      </p:sp>
    </p:spTree>
    <p:extLst>
      <p:ext uri="{BB962C8B-B14F-4D97-AF65-F5344CB8AC3E}">
        <p14:creationId xmlns:p14="http://schemas.microsoft.com/office/powerpoint/2010/main" val="2662710973"/>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066EFE0-84AA-43DA-8C5F-B8909B838E3B}"/>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C7F485FD-5EFF-4750-A34A-E173E5F37676}"/>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30</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2135325112"/>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939156" y="5382252"/>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23%</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6797F18-72AC-4F44-A8B1-C15BA8771A82}"/>
              </a:ext>
            </a:extLst>
          </p:cNvPr>
          <p:cNvSpPr txBox="1"/>
          <p:nvPr/>
        </p:nvSpPr>
        <p:spPr>
          <a:xfrm>
            <a:off x="681169" y="3575538"/>
            <a:ext cx="95406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4%</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990600" y="2615636"/>
            <a:ext cx="143125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20%</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393906" y="1964994"/>
            <a:ext cx="3563814"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Planning for the Future</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013934" y="2875634"/>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49%</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379710" y="4017240"/>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4%</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E256FF59-6F01-40CC-8400-47DA9A6ADED8}"/>
              </a:ext>
            </a:extLst>
          </p:cNvPr>
          <p:cNvSpPr txBox="1"/>
          <p:nvPr/>
        </p:nvSpPr>
        <p:spPr>
          <a:xfrm>
            <a:off x="2904496" y="3191561"/>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69%</a:t>
            </a:r>
          </a:p>
        </p:txBody>
      </p:sp>
      <p:sp>
        <p:nvSpPr>
          <p:cNvPr id="61" name="TextBox 60">
            <a:extLst>
              <a:ext uri="{FF2B5EF4-FFF2-40B4-BE49-F238E27FC236}">
                <a16:creationId xmlns:a16="http://schemas.microsoft.com/office/drawing/2014/main" id="{323CA5FF-61DA-45FD-97CB-0D43209D5BC4}"/>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Q9(a): How satisfied are you with the overall performance of city officials in each of these areas?</a:t>
            </a:r>
          </a:p>
        </p:txBody>
      </p:sp>
      <p:grpSp>
        <p:nvGrpSpPr>
          <p:cNvPr id="74" name="Group 73">
            <a:extLst>
              <a:ext uri="{FF2B5EF4-FFF2-40B4-BE49-F238E27FC236}">
                <a16:creationId xmlns:a16="http://schemas.microsoft.com/office/drawing/2014/main" id="{8A26F6A5-EB6A-4D76-BE78-CFCF378C24EA}"/>
              </a:ext>
            </a:extLst>
          </p:cNvPr>
          <p:cNvGrpSpPr/>
          <p:nvPr/>
        </p:nvGrpSpPr>
        <p:grpSpPr>
          <a:xfrm>
            <a:off x="7454537" y="6012737"/>
            <a:ext cx="3253525" cy="313017"/>
            <a:chOff x="7454537" y="6012737"/>
            <a:chExt cx="3253525" cy="313017"/>
          </a:xfrm>
        </p:grpSpPr>
        <p:grpSp>
          <p:nvGrpSpPr>
            <p:cNvPr id="75" name="Group 74">
              <a:extLst>
                <a:ext uri="{FF2B5EF4-FFF2-40B4-BE49-F238E27FC236}">
                  <a16:creationId xmlns:a16="http://schemas.microsoft.com/office/drawing/2014/main" id="{52B0A0E4-C5D5-425A-AC6F-1C1AFAB327F5}"/>
                </a:ext>
              </a:extLst>
            </p:cNvPr>
            <p:cNvGrpSpPr/>
            <p:nvPr/>
          </p:nvGrpSpPr>
          <p:grpSpPr>
            <a:xfrm>
              <a:off x="7454537" y="6012737"/>
              <a:ext cx="1776978" cy="307777"/>
              <a:chOff x="7454537" y="6012737"/>
              <a:chExt cx="1776978" cy="307777"/>
            </a:xfrm>
          </p:grpSpPr>
          <p:sp>
            <p:nvSpPr>
              <p:cNvPr id="85" name="TextBox 84">
                <a:extLst>
                  <a:ext uri="{FF2B5EF4-FFF2-40B4-BE49-F238E27FC236}">
                    <a16:creationId xmlns:a16="http://schemas.microsoft.com/office/drawing/2014/main" id="{A12B49F6-6D18-4C70-91BD-652B8186B07B}"/>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94" name="Rectangle 93">
                <a:extLst>
                  <a:ext uri="{FF2B5EF4-FFF2-40B4-BE49-F238E27FC236}">
                    <a16:creationId xmlns:a16="http://schemas.microsoft.com/office/drawing/2014/main" id="{5C66EEC1-207F-4BAC-8A4C-A2719727631B}"/>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6" name="Group 75">
              <a:extLst>
                <a:ext uri="{FF2B5EF4-FFF2-40B4-BE49-F238E27FC236}">
                  <a16:creationId xmlns:a16="http://schemas.microsoft.com/office/drawing/2014/main" id="{6E71E8B6-727B-441C-84F4-7F2A2CB4956D}"/>
                </a:ext>
              </a:extLst>
            </p:cNvPr>
            <p:cNvGrpSpPr/>
            <p:nvPr/>
          </p:nvGrpSpPr>
          <p:grpSpPr>
            <a:xfrm>
              <a:off x="9398455" y="6017977"/>
              <a:ext cx="1309607" cy="307777"/>
              <a:chOff x="9398455" y="6017977"/>
              <a:chExt cx="1309607" cy="307777"/>
            </a:xfrm>
          </p:grpSpPr>
          <p:sp>
            <p:nvSpPr>
              <p:cNvPr id="79" name="TextBox 78">
                <a:extLst>
                  <a:ext uri="{FF2B5EF4-FFF2-40B4-BE49-F238E27FC236}">
                    <a16:creationId xmlns:a16="http://schemas.microsoft.com/office/drawing/2014/main" id="{D4F1C234-09B6-4C6C-8CD7-8539EEE3721D}"/>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84" name="Rectangle 83">
                <a:extLst>
                  <a:ext uri="{FF2B5EF4-FFF2-40B4-BE49-F238E27FC236}">
                    <a16:creationId xmlns:a16="http://schemas.microsoft.com/office/drawing/2014/main" id="{DAC3CD04-7867-475D-8860-1A4CD095D684}"/>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sp>
        <p:nvSpPr>
          <p:cNvPr id="88" name="TextBox 87">
            <a:extLst>
              <a:ext uri="{FF2B5EF4-FFF2-40B4-BE49-F238E27FC236}">
                <a16:creationId xmlns:a16="http://schemas.microsoft.com/office/drawing/2014/main" id="{81EAA1D3-0512-4642-857B-8C693F28AD6E}"/>
              </a:ext>
            </a:extLst>
          </p:cNvPr>
          <p:cNvSpPr txBox="1"/>
          <p:nvPr/>
        </p:nvSpPr>
        <p:spPr>
          <a:xfrm>
            <a:off x="523101" y="665181"/>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As in years past, seven out of ten residents are satisfied                                     with how city officials plan for the future.</a:t>
            </a:r>
            <a:endParaRPr lang="en-US" sz="2450" baseline="30000" dirty="0">
              <a:latin typeface="Segoe UI Semilight" panose="020B0402040204020203" pitchFamily="34" charset="0"/>
              <a:cs typeface="Segoe UI Semilight" panose="020B0402040204020203" pitchFamily="34" charset="0"/>
            </a:endParaRPr>
          </a:p>
        </p:txBody>
      </p:sp>
      <p:grpSp>
        <p:nvGrpSpPr>
          <p:cNvPr id="3" name="Group 2">
            <a:extLst>
              <a:ext uri="{FF2B5EF4-FFF2-40B4-BE49-F238E27FC236}">
                <a16:creationId xmlns:a16="http://schemas.microsoft.com/office/drawing/2014/main" id="{AACAC540-B767-418D-8784-8A2B8D202EF6}"/>
              </a:ext>
            </a:extLst>
          </p:cNvPr>
          <p:cNvGrpSpPr/>
          <p:nvPr/>
        </p:nvGrpSpPr>
        <p:grpSpPr>
          <a:xfrm>
            <a:off x="7313828" y="1957252"/>
            <a:ext cx="3833782" cy="3836818"/>
            <a:chOff x="7313828" y="1957252"/>
            <a:chExt cx="3833782" cy="3836818"/>
          </a:xfrm>
        </p:grpSpPr>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671096049"/>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18DEE6CD-D69E-4CC6-906C-425E5A2DD93E}"/>
                </a:ext>
              </a:extLst>
            </p:cNvPr>
            <p:cNvGrpSpPr/>
            <p:nvPr/>
          </p:nvGrpSpPr>
          <p:grpSpPr>
            <a:xfrm>
              <a:off x="9822667" y="2132310"/>
              <a:ext cx="796843" cy="3493571"/>
              <a:chOff x="9822667" y="2132310"/>
              <a:chExt cx="796843" cy="3493571"/>
            </a:xfrm>
          </p:grpSpPr>
          <p:sp>
            <p:nvSpPr>
              <p:cNvPr id="108" name="TextBox 107">
                <a:extLst>
                  <a:ext uri="{FF2B5EF4-FFF2-40B4-BE49-F238E27FC236}">
                    <a16:creationId xmlns:a16="http://schemas.microsoft.com/office/drawing/2014/main" id="{6E4B8AF7-070A-418F-882A-C83DCF0B1777}"/>
                  </a:ext>
                </a:extLst>
              </p:cNvPr>
              <p:cNvSpPr txBox="1"/>
              <p:nvPr/>
            </p:nvSpPr>
            <p:spPr>
              <a:xfrm>
                <a:off x="10049847" y="2923729"/>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72%</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10007127" y="3320227"/>
                <a:ext cx="50847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71%</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9933502" y="3715435"/>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69%</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9860508" y="4096435"/>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67%</a:t>
                </a:r>
              </a:p>
            </p:txBody>
          </p:sp>
          <p:sp>
            <p:nvSpPr>
              <p:cNvPr id="53" name="TextBox 52">
                <a:extLst>
                  <a:ext uri="{FF2B5EF4-FFF2-40B4-BE49-F238E27FC236}">
                    <a16:creationId xmlns:a16="http://schemas.microsoft.com/office/drawing/2014/main" id="{1069AB7C-49B5-4BDB-AE43-2E5046043D79}"/>
                  </a:ext>
                </a:extLst>
              </p:cNvPr>
              <p:cNvSpPr txBox="1"/>
              <p:nvPr/>
            </p:nvSpPr>
            <p:spPr>
              <a:xfrm>
                <a:off x="10040618" y="4508431"/>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72%</a:t>
                </a:r>
              </a:p>
            </p:txBody>
          </p:sp>
          <p:sp>
            <p:nvSpPr>
              <p:cNvPr id="71" name="TextBox 70">
                <a:extLst>
                  <a:ext uri="{FF2B5EF4-FFF2-40B4-BE49-F238E27FC236}">
                    <a16:creationId xmlns:a16="http://schemas.microsoft.com/office/drawing/2014/main" id="{7102A43E-D9B7-4D7C-A682-DCB74739C1D5}"/>
                  </a:ext>
                </a:extLst>
              </p:cNvPr>
              <p:cNvSpPr txBox="1"/>
              <p:nvPr/>
            </p:nvSpPr>
            <p:spPr>
              <a:xfrm>
                <a:off x="10007127" y="4888141"/>
                <a:ext cx="50847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71%</a:t>
                </a:r>
              </a:p>
            </p:txBody>
          </p:sp>
          <p:sp>
            <p:nvSpPr>
              <p:cNvPr id="73" name="TextBox 72">
                <a:extLst>
                  <a:ext uri="{FF2B5EF4-FFF2-40B4-BE49-F238E27FC236}">
                    <a16:creationId xmlns:a16="http://schemas.microsoft.com/office/drawing/2014/main" id="{75DAF429-65DE-418A-AE73-62B58958D5BF}"/>
                  </a:ext>
                </a:extLst>
              </p:cNvPr>
              <p:cNvSpPr txBox="1"/>
              <p:nvPr/>
            </p:nvSpPr>
            <p:spPr>
              <a:xfrm>
                <a:off x="9822667" y="5302716"/>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66%</a:t>
                </a:r>
              </a:p>
            </p:txBody>
          </p:sp>
          <p:sp>
            <p:nvSpPr>
              <p:cNvPr id="31" name="TextBox 30">
                <a:extLst>
                  <a:ext uri="{FF2B5EF4-FFF2-40B4-BE49-F238E27FC236}">
                    <a16:creationId xmlns:a16="http://schemas.microsoft.com/office/drawing/2014/main" id="{2D964427-C07A-9C09-1888-2052EB149B89}"/>
                  </a:ext>
                </a:extLst>
              </p:cNvPr>
              <p:cNvSpPr txBox="1"/>
              <p:nvPr/>
            </p:nvSpPr>
            <p:spPr>
              <a:xfrm>
                <a:off x="10011906" y="252594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71%</a:t>
                </a:r>
              </a:p>
            </p:txBody>
          </p:sp>
          <p:sp>
            <p:nvSpPr>
              <p:cNvPr id="33" name="TextBox 32">
                <a:extLst>
                  <a:ext uri="{FF2B5EF4-FFF2-40B4-BE49-F238E27FC236}">
                    <a16:creationId xmlns:a16="http://schemas.microsoft.com/office/drawing/2014/main" id="{6350178F-2F1B-FCC2-8D00-B45A689DA740}"/>
                  </a:ext>
                </a:extLst>
              </p:cNvPr>
              <p:cNvSpPr txBox="1"/>
              <p:nvPr/>
            </p:nvSpPr>
            <p:spPr>
              <a:xfrm>
                <a:off x="9935706" y="213231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69%</a:t>
                </a:r>
              </a:p>
            </p:txBody>
          </p:sp>
        </p:grpSp>
      </p:grpSp>
      <p:sp>
        <p:nvSpPr>
          <p:cNvPr id="4" name="TextBox 3">
            <a:extLst>
              <a:ext uri="{FF2B5EF4-FFF2-40B4-BE49-F238E27FC236}">
                <a16:creationId xmlns:a16="http://schemas.microsoft.com/office/drawing/2014/main" id="{E8B142AB-D24F-F78B-2992-E4A67A876762}"/>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r>
              <a:rPr lang="en-US" sz="4800" dirty="0">
                <a:solidFill>
                  <a:srgbClr val="547FA4"/>
                </a:solidFill>
                <a:latin typeface="Segoe UI Semilight" panose="020B0402040204020203" pitchFamily="34" charset="0"/>
                <a:cs typeface="Segoe UI Semilight" panose="020B0402040204020203" pitchFamily="34" charset="0"/>
              </a:rPr>
              <a:t>.</a:t>
            </a:r>
          </a:p>
        </p:txBody>
      </p:sp>
      <p:grpSp>
        <p:nvGrpSpPr>
          <p:cNvPr id="34" name="Group 33">
            <a:extLst>
              <a:ext uri="{FF2B5EF4-FFF2-40B4-BE49-F238E27FC236}">
                <a16:creationId xmlns:a16="http://schemas.microsoft.com/office/drawing/2014/main" id="{CEBD08BE-8E7B-045A-2092-781A19C3E5B3}"/>
              </a:ext>
            </a:extLst>
          </p:cNvPr>
          <p:cNvGrpSpPr/>
          <p:nvPr/>
        </p:nvGrpSpPr>
        <p:grpSpPr>
          <a:xfrm>
            <a:off x="6793992" y="2133600"/>
            <a:ext cx="595237" cy="3465576"/>
            <a:chOff x="6781800" y="2136648"/>
            <a:chExt cx="595237" cy="3465576"/>
          </a:xfrm>
        </p:grpSpPr>
        <p:sp>
          <p:nvSpPr>
            <p:cNvPr id="35" name="TextBox 34">
              <a:extLst>
                <a:ext uri="{FF2B5EF4-FFF2-40B4-BE49-F238E27FC236}">
                  <a16:creationId xmlns:a16="http://schemas.microsoft.com/office/drawing/2014/main" id="{D38A8092-AD09-FDD1-3376-8821A9564C4E}"/>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6" name="TextBox 35">
              <a:extLst>
                <a:ext uri="{FF2B5EF4-FFF2-40B4-BE49-F238E27FC236}">
                  <a16:creationId xmlns:a16="http://schemas.microsoft.com/office/drawing/2014/main" id="{F116CBF4-2CA0-7D8D-09CF-D129E8995D5B}"/>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7" name="TextBox 36">
              <a:extLst>
                <a:ext uri="{FF2B5EF4-FFF2-40B4-BE49-F238E27FC236}">
                  <a16:creationId xmlns:a16="http://schemas.microsoft.com/office/drawing/2014/main" id="{D37E755B-962A-7DF3-1933-D28DA378CEFE}"/>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8" name="TextBox 37">
              <a:extLst>
                <a:ext uri="{FF2B5EF4-FFF2-40B4-BE49-F238E27FC236}">
                  <a16:creationId xmlns:a16="http://schemas.microsoft.com/office/drawing/2014/main" id="{34CEC59D-56CE-D640-F8F1-57DD47476B60}"/>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39" name="TextBox 38">
              <a:extLst>
                <a:ext uri="{FF2B5EF4-FFF2-40B4-BE49-F238E27FC236}">
                  <a16:creationId xmlns:a16="http://schemas.microsoft.com/office/drawing/2014/main" id="{77F2491D-0069-BCC6-7400-54E71B9AE45A}"/>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40" name="TextBox 39">
              <a:extLst>
                <a:ext uri="{FF2B5EF4-FFF2-40B4-BE49-F238E27FC236}">
                  <a16:creationId xmlns:a16="http://schemas.microsoft.com/office/drawing/2014/main" id="{46B21997-85BB-EAEB-9DF8-90ABB825AFA6}"/>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1" name="TextBox 40">
              <a:extLst>
                <a:ext uri="{FF2B5EF4-FFF2-40B4-BE49-F238E27FC236}">
                  <a16:creationId xmlns:a16="http://schemas.microsoft.com/office/drawing/2014/main" id="{D49519A2-FA70-3D2B-06E1-F7EDD8AD2997}"/>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2" name="TextBox 41">
              <a:extLst>
                <a:ext uri="{FF2B5EF4-FFF2-40B4-BE49-F238E27FC236}">
                  <a16:creationId xmlns:a16="http://schemas.microsoft.com/office/drawing/2014/main" id="{5AC8D0CD-4C89-50F7-80D4-06E71AB54E48}"/>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3" name="TextBox 42">
              <a:extLst>
                <a:ext uri="{FF2B5EF4-FFF2-40B4-BE49-F238E27FC236}">
                  <a16:creationId xmlns:a16="http://schemas.microsoft.com/office/drawing/2014/main" id="{2CC222E2-1CCA-DE5B-6B8E-B9402CF87DD5}"/>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44" name="Group 43">
            <a:extLst>
              <a:ext uri="{FF2B5EF4-FFF2-40B4-BE49-F238E27FC236}">
                <a16:creationId xmlns:a16="http://schemas.microsoft.com/office/drawing/2014/main" id="{6837CD0B-E59A-00F3-03FC-82B9B8AF38BE}"/>
              </a:ext>
            </a:extLst>
          </p:cNvPr>
          <p:cNvGrpSpPr/>
          <p:nvPr/>
        </p:nvGrpSpPr>
        <p:grpSpPr>
          <a:xfrm>
            <a:off x="6787781" y="2133600"/>
            <a:ext cx="601448" cy="3465576"/>
            <a:chOff x="6775589" y="2136648"/>
            <a:chExt cx="601448" cy="3465576"/>
          </a:xfrm>
        </p:grpSpPr>
        <p:sp>
          <p:nvSpPr>
            <p:cNvPr id="45" name="TextBox 44">
              <a:extLst>
                <a:ext uri="{FF2B5EF4-FFF2-40B4-BE49-F238E27FC236}">
                  <a16:creationId xmlns:a16="http://schemas.microsoft.com/office/drawing/2014/main" id="{286F48A3-EF9B-AF56-A875-0F6983E06724}"/>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46" name="TextBox 45">
              <a:extLst>
                <a:ext uri="{FF2B5EF4-FFF2-40B4-BE49-F238E27FC236}">
                  <a16:creationId xmlns:a16="http://schemas.microsoft.com/office/drawing/2014/main" id="{931D89A6-44AA-7C54-B78C-A65DDD19D4E6}"/>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47" name="TextBox 46">
              <a:extLst>
                <a:ext uri="{FF2B5EF4-FFF2-40B4-BE49-F238E27FC236}">
                  <a16:creationId xmlns:a16="http://schemas.microsoft.com/office/drawing/2014/main" id="{B1877A1B-5E6E-B0A5-DA37-3808E05B0816}"/>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48" name="TextBox 47">
              <a:extLst>
                <a:ext uri="{FF2B5EF4-FFF2-40B4-BE49-F238E27FC236}">
                  <a16:creationId xmlns:a16="http://schemas.microsoft.com/office/drawing/2014/main" id="{5C24A49B-0C7E-C657-8760-0A45EAF55223}"/>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49" name="TextBox 48">
              <a:extLst>
                <a:ext uri="{FF2B5EF4-FFF2-40B4-BE49-F238E27FC236}">
                  <a16:creationId xmlns:a16="http://schemas.microsoft.com/office/drawing/2014/main" id="{B6C0EC4C-03F7-60D0-548E-0EA2D871EC29}"/>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50" name="TextBox 49">
              <a:extLst>
                <a:ext uri="{FF2B5EF4-FFF2-40B4-BE49-F238E27FC236}">
                  <a16:creationId xmlns:a16="http://schemas.microsoft.com/office/drawing/2014/main" id="{FFED9DE9-99FE-5F11-E09A-20F3546008BE}"/>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51" name="TextBox 50">
              <a:extLst>
                <a:ext uri="{FF2B5EF4-FFF2-40B4-BE49-F238E27FC236}">
                  <a16:creationId xmlns:a16="http://schemas.microsoft.com/office/drawing/2014/main" id="{D5DE34A8-C4B2-9A49-1409-ECCDD07DE6DE}"/>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52" name="TextBox 51">
              <a:extLst>
                <a:ext uri="{FF2B5EF4-FFF2-40B4-BE49-F238E27FC236}">
                  <a16:creationId xmlns:a16="http://schemas.microsoft.com/office/drawing/2014/main" id="{C418CF36-CA5E-7034-0E3A-D75184874867}"/>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4" name="TextBox 53">
              <a:extLst>
                <a:ext uri="{FF2B5EF4-FFF2-40B4-BE49-F238E27FC236}">
                  <a16:creationId xmlns:a16="http://schemas.microsoft.com/office/drawing/2014/main" id="{3C162074-F271-92DE-652D-B0B5303D817A}"/>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Tree>
    <p:extLst>
      <p:ext uri="{BB962C8B-B14F-4D97-AF65-F5344CB8AC3E}">
        <p14:creationId xmlns:p14="http://schemas.microsoft.com/office/powerpoint/2010/main" val="185668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5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A241EFBA-F857-4C55-9177-8B00A10E5A75}"/>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FFE1CCDB-B9A9-4A44-963B-323C6144118D}"/>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31</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644602728"/>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1294783" y="5561978"/>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22%</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6797F18-72AC-4F44-A8B1-C15BA8771A82}"/>
              </a:ext>
            </a:extLst>
          </p:cNvPr>
          <p:cNvSpPr txBox="1"/>
          <p:nvPr/>
        </p:nvSpPr>
        <p:spPr>
          <a:xfrm>
            <a:off x="616661" y="3423138"/>
            <a:ext cx="1154418"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2%</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990600" y="2615636"/>
            <a:ext cx="143125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19%</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393906" y="1964994"/>
            <a:ext cx="3563814"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Attracting Commercial Growth</a:t>
            </a:r>
            <a:r>
              <a:rPr lang="en-US" sz="1600" baseline="40000" dirty="0">
                <a:latin typeface="Segoe Print" panose="02000600000000000000" pitchFamily="2" charset="0"/>
                <a:cs typeface="Segoe UI Semilight" panose="020B0402040204020203" pitchFamily="34" charset="0"/>
              </a:rPr>
              <a:t>*</a:t>
            </a:r>
          </a:p>
        </p:txBody>
      </p:sp>
      <p:grpSp>
        <p:nvGrpSpPr>
          <p:cNvPr id="3" name="Group 2">
            <a:extLst>
              <a:ext uri="{FF2B5EF4-FFF2-40B4-BE49-F238E27FC236}">
                <a16:creationId xmlns:a16="http://schemas.microsoft.com/office/drawing/2014/main" id="{C38E3FB2-6D96-44D2-A512-CD153763022D}"/>
              </a:ext>
            </a:extLst>
          </p:cNvPr>
          <p:cNvGrpSpPr/>
          <p:nvPr/>
        </p:nvGrpSpPr>
        <p:grpSpPr>
          <a:xfrm>
            <a:off x="7454537" y="6012737"/>
            <a:ext cx="3253525" cy="313017"/>
            <a:chOff x="7454537" y="6012737"/>
            <a:chExt cx="3253525" cy="313017"/>
          </a:xfrm>
        </p:grpSpPr>
        <p:grpSp>
          <p:nvGrpSpPr>
            <p:cNvPr id="4" name="Group 3">
              <a:extLst>
                <a:ext uri="{FF2B5EF4-FFF2-40B4-BE49-F238E27FC236}">
                  <a16:creationId xmlns:a16="http://schemas.microsoft.com/office/drawing/2014/main" id="{9B67AFDC-DD10-4B48-A22D-F382358AFB7F}"/>
                </a:ext>
              </a:extLst>
            </p:cNvPr>
            <p:cNvGrpSpPr/>
            <p:nvPr/>
          </p:nvGrpSpPr>
          <p:grpSpPr>
            <a:xfrm>
              <a:off x="7454537" y="6012737"/>
              <a:ext cx="1776978" cy="307777"/>
              <a:chOff x="7454537" y="6012737"/>
              <a:chExt cx="1776978" cy="307777"/>
            </a:xfrm>
          </p:grpSpPr>
          <p:sp>
            <p:nvSpPr>
              <p:cNvPr id="77" name="TextBox 76">
                <a:extLst>
                  <a:ext uri="{FF2B5EF4-FFF2-40B4-BE49-F238E27FC236}">
                    <a16:creationId xmlns:a16="http://schemas.microsoft.com/office/drawing/2014/main" id="{12C170DB-ECC1-493D-A450-43020FA0CAD3}"/>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78" name="Rectangle 77">
                <a:extLst>
                  <a:ext uri="{FF2B5EF4-FFF2-40B4-BE49-F238E27FC236}">
                    <a16:creationId xmlns:a16="http://schemas.microsoft.com/office/drawing/2014/main" id="{FC447BD8-6491-4134-8D9F-9841BC2BB8FF}"/>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2" name="Group 1">
              <a:extLst>
                <a:ext uri="{FF2B5EF4-FFF2-40B4-BE49-F238E27FC236}">
                  <a16:creationId xmlns:a16="http://schemas.microsoft.com/office/drawing/2014/main" id="{2AA594AC-0FD7-4A66-8293-93E6F4B65415}"/>
                </a:ext>
              </a:extLst>
            </p:cNvPr>
            <p:cNvGrpSpPr/>
            <p:nvPr/>
          </p:nvGrpSpPr>
          <p:grpSpPr>
            <a:xfrm>
              <a:off x="9398455" y="6017977"/>
              <a:ext cx="1309607" cy="307777"/>
              <a:chOff x="9398455" y="6017977"/>
              <a:chExt cx="1309607" cy="307777"/>
            </a:xfrm>
          </p:grpSpPr>
          <p:sp>
            <p:nvSpPr>
              <p:cNvPr id="54" name="TextBox 53">
                <a:extLst>
                  <a:ext uri="{FF2B5EF4-FFF2-40B4-BE49-F238E27FC236}">
                    <a16:creationId xmlns:a16="http://schemas.microsoft.com/office/drawing/2014/main" id="{C64625F4-62A0-4289-BDD2-816FFB95735D}"/>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55" name="Rectangle 54">
                <a:extLst>
                  <a:ext uri="{FF2B5EF4-FFF2-40B4-BE49-F238E27FC236}">
                    <a16:creationId xmlns:a16="http://schemas.microsoft.com/office/drawing/2014/main" id="{A8DDD271-E27C-45D5-8CA4-CF5F0955BBAA}"/>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sp>
        <p:nvSpPr>
          <p:cNvPr id="56" name="TextBox 55">
            <a:extLst>
              <a:ext uri="{FF2B5EF4-FFF2-40B4-BE49-F238E27FC236}">
                <a16:creationId xmlns:a16="http://schemas.microsoft.com/office/drawing/2014/main" id="{FC368B94-5B57-40B8-A68E-288E95DD63EC}"/>
              </a:ext>
            </a:extLst>
          </p:cNvPr>
          <p:cNvSpPr txBox="1"/>
          <p:nvPr/>
        </p:nvSpPr>
        <p:spPr>
          <a:xfrm>
            <a:off x="4013934" y="2875634"/>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50%</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458617" y="4086852"/>
            <a:ext cx="1230068"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7%</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E256FF59-6F01-40CC-8400-47DA9A6ADED8}"/>
              </a:ext>
            </a:extLst>
          </p:cNvPr>
          <p:cNvSpPr txBox="1"/>
          <p:nvPr/>
        </p:nvSpPr>
        <p:spPr>
          <a:xfrm>
            <a:off x="2779955" y="3220103"/>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69%</a:t>
            </a:r>
          </a:p>
        </p:txBody>
      </p:sp>
      <p:sp>
        <p:nvSpPr>
          <p:cNvPr id="61" name="TextBox 60">
            <a:extLst>
              <a:ext uri="{FF2B5EF4-FFF2-40B4-BE49-F238E27FC236}">
                <a16:creationId xmlns:a16="http://schemas.microsoft.com/office/drawing/2014/main" id="{323CA5FF-61DA-45FD-97CB-0D43209D5BC4}"/>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Q9(c): How satisfied are you with the overall performance of city officials in each of these areas?</a:t>
            </a:r>
          </a:p>
        </p:txBody>
      </p:sp>
      <p:sp>
        <p:nvSpPr>
          <p:cNvPr id="88" name="TextBox 87">
            <a:extLst>
              <a:ext uri="{FF2B5EF4-FFF2-40B4-BE49-F238E27FC236}">
                <a16:creationId xmlns:a16="http://schemas.microsoft.com/office/drawing/2014/main" id="{25AB1673-692D-40E8-9957-117873324AB7}"/>
              </a:ext>
            </a:extLst>
          </p:cNvPr>
          <p:cNvSpPr txBox="1"/>
          <p:nvPr/>
        </p:nvSpPr>
        <p:spPr>
          <a:xfrm>
            <a:off x="526070" y="92964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Seven out of ten residents are satisfied with how city</a:t>
            </a:r>
          </a:p>
          <a:p>
            <a:pPr algn="ctr" eaLnBrk="0"/>
            <a:r>
              <a:rPr lang="en-US" sz="2450" dirty="0">
                <a:latin typeface="Segoe UI Semilight" panose="020B0402040204020203" pitchFamily="34" charset="0"/>
                <a:cs typeface="Segoe UI Semilight" panose="020B0402040204020203" pitchFamily="34" charset="0"/>
              </a:rPr>
              <a:t>officials attract commercial growth.</a:t>
            </a:r>
          </a:p>
          <a:p>
            <a:pPr algn="ctr" eaLnBrk="0"/>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graphicFrame>
        <p:nvGraphicFramePr>
          <p:cNvPr id="35" name="Chart 34">
            <a:extLst>
              <a:ext uri="{FF2B5EF4-FFF2-40B4-BE49-F238E27FC236}">
                <a16:creationId xmlns:a16="http://schemas.microsoft.com/office/drawing/2014/main" id="{6C8F0E23-F7CA-BEFA-F3CF-1996B17DEEBC}"/>
              </a:ext>
            </a:extLst>
          </p:cNvPr>
          <p:cNvGraphicFramePr/>
          <p:nvPr>
            <p:extLst>
              <p:ext uri="{D42A27DB-BD31-4B8C-83A1-F6EECF244321}">
                <p14:modId xmlns:p14="http://schemas.microsoft.com/office/powerpoint/2010/main" val="3015094890"/>
              </p:ext>
            </p:extLst>
          </p:nvPr>
        </p:nvGraphicFramePr>
        <p:xfrm>
          <a:off x="7312766"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Box 35">
            <a:extLst>
              <a:ext uri="{FF2B5EF4-FFF2-40B4-BE49-F238E27FC236}">
                <a16:creationId xmlns:a16="http://schemas.microsoft.com/office/drawing/2014/main" id="{B7C3F2C1-3748-34D5-297F-BE2761C00F70}"/>
              </a:ext>
            </a:extLst>
          </p:cNvPr>
          <p:cNvSpPr txBox="1"/>
          <p:nvPr/>
        </p:nvSpPr>
        <p:spPr>
          <a:xfrm>
            <a:off x="9935706" y="213360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69%</a:t>
            </a:r>
          </a:p>
        </p:txBody>
      </p:sp>
      <p:grpSp>
        <p:nvGrpSpPr>
          <p:cNvPr id="37" name="Group 36">
            <a:extLst>
              <a:ext uri="{FF2B5EF4-FFF2-40B4-BE49-F238E27FC236}">
                <a16:creationId xmlns:a16="http://schemas.microsoft.com/office/drawing/2014/main" id="{F429CC18-9CBE-4685-BE87-BF70B33012A9}"/>
              </a:ext>
            </a:extLst>
          </p:cNvPr>
          <p:cNvGrpSpPr/>
          <p:nvPr/>
        </p:nvGrpSpPr>
        <p:grpSpPr>
          <a:xfrm>
            <a:off x="6793992" y="2133600"/>
            <a:ext cx="595237" cy="3465576"/>
            <a:chOff x="6781800" y="2136648"/>
            <a:chExt cx="595237" cy="3465576"/>
          </a:xfrm>
        </p:grpSpPr>
        <p:sp>
          <p:nvSpPr>
            <p:cNvPr id="38" name="TextBox 37">
              <a:extLst>
                <a:ext uri="{FF2B5EF4-FFF2-40B4-BE49-F238E27FC236}">
                  <a16:creationId xmlns:a16="http://schemas.microsoft.com/office/drawing/2014/main" id="{77C97221-A176-4E95-C01A-96905102CB97}"/>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9" name="TextBox 38">
              <a:extLst>
                <a:ext uri="{FF2B5EF4-FFF2-40B4-BE49-F238E27FC236}">
                  <a16:creationId xmlns:a16="http://schemas.microsoft.com/office/drawing/2014/main" id="{E91878C5-7C12-06D8-6FB5-11FE4E49B61F}"/>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40" name="TextBox 39">
              <a:extLst>
                <a:ext uri="{FF2B5EF4-FFF2-40B4-BE49-F238E27FC236}">
                  <a16:creationId xmlns:a16="http://schemas.microsoft.com/office/drawing/2014/main" id="{8E66C915-4BA7-E73D-D13F-0C47F1279066}"/>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41" name="TextBox 40">
              <a:extLst>
                <a:ext uri="{FF2B5EF4-FFF2-40B4-BE49-F238E27FC236}">
                  <a16:creationId xmlns:a16="http://schemas.microsoft.com/office/drawing/2014/main" id="{B707CB97-5700-24A4-E93D-0705243FFDDD}"/>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42" name="TextBox 41">
              <a:extLst>
                <a:ext uri="{FF2B5EF4-FFF2-40B4-BE49-F238E27FC236}">
                  <a16:creationId xmlns:a16="http://schemas.microsoft.com/office/drawing/2014/main" id="{BA3D52DE-5104-C67B-8390-0C4B093361D0}"/>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43" name="TextBox 42">
              <a:extLst>
                <a:ext uri="{FF2B5EF4-FFF2-40B4-BE49-F238E27FC236}">
                  <a16:creationId xmlns:a16="http://schemas.microsoft.com/office/drawing/2014/main" id="{F6694146-7186-2F01-8CE2-09890004F1D3}"/>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4" name="TextBox 43">
              <a:extLst>
                <a:ext uri="{FF2B5EF4-FFF2-40B4-BE49-F238E27FC236}">
                  <a16:creationId xmlns:a16="http://schemas.microsoft.com/office/drawing/2014/main" id="{9074EF6D-8912-3AB4-67AF-20EAD5B59E10}"/>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5" name="TextBox 44">
              <a:extLst>
                <a:ext uri="{FF2B5EF4-FFF2-40B4-BE49-F238E27FC236}">
                  <a16:creationId xmlns:a16="http://schemas.microsoft.com/office/drawing/2014/main" id="{25BD23A9-9E3D-D85D-F870-C66AB81D0402}"/>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6" name="TextBox 45">
              <a:extLst>
                <a:ext uri="{FF2B5EF4-FFF2-40B4-BE49-F238E27FC236}">
                  <a16:creationId xmlns:a16="http://schemas.microsoft.com/office/drawing/2014/main" id="{32360CFC-A3D9-9142-C018-6BF87BA0263E}"/>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sp>
        <p:nvSpPr>
          <p:cNvPr id="47" name="TextBox 46">
            <a:extLst>
              <a:ext uri="{FF2B5EF4-FFF2-40B4-BE49-F238E27FC236}">
                <a16:creationId xmlns:a16="http://schemas.microsoft.com/office/drawing/2014/main" id="{BC129B3C-5AFA-DF96-0053-9F53A597F09B}"/>
              </a:ext>
            </a:extLst>
          </p:cNvPr>
          <p:cNvSpPr txBox="1"/>
          <p:nvPr/>
        </p:nvSpPr>
        <p:spPr>
          <a:xfrm>
            <a:off x="6787781" y="2133600"/>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sp>
        <p:nvSpPr>
          <p:cNvPr id="48" name="TextBox 47">
            <a:extLst>
              <a:ext uri="{FF2B5EF4-FFF2-40B4-BE49-F238E27FC236}">
                <a16:creationId xmlns:a16="http://schemas.microsoft.com/office/drawing/2014/main" id="{39D80D10-0B0F-B358-96EA-F714BF1DA379}"/>
              </a:ext>
            </a:extLst>
          </p:cNvPr>
          <p:cNvSpPr txBox="1"/>
          <p:nvPr/>
        </p:nvSpPr>
        <p:spPr>
          <a:xfrm>
            <a:off x="7369345" y="2510443"/>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49" name="TextBox 48">
            <a:extLst>
              <a:ext uri="{FF2B5EF4-FFF2-40B4-BE49-F238E27FC236}">
                <a16:creationId xmlns:a16="http://schemas.microsoft.com/office/drawing/2014/main" id="{55616297-A49A-61D7-51C0-B752F30C04B9}"/>
              </a:ext>
            </a:extLst>
          </p:cNvPr>
          <p:cNvSpPr txBox="1"/>
          <p:nvPr/>
        </p:nvSpPr>
        <p:spPr>
          <a:xfrm>
            <a:off x="7369345" y="2887286"/>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0" name="TextBox 49">
            <a:extLst>
              <a:ext uri="{FF2B5EF4-FFF2-40B4-BE49-F238E27FC236}">
                <a16:creationId xmlns:a16="http://schemas.microsoft.com/office/drawing/2014/main" id="{FDA9FD46-06F6-4CD5-33E3-5F0F20041DA9}"/>
              </a:ext>
            </a:extLst>
          </p:cNvPr>
          <p:cNvSpPr txBox="1"/>
          <p:nvPr/>
        </p:nvSpPr>
        <p:spPr>
          <a:xfrm>
            <a:off x="7369345" y="3264129"/>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1" name="TextBox 50">
            <a:extLst>
              <a:ext uri="{FF2B5EF4-FFF2-40B4-BE49-F238E27FC236}">
                <a16:creationId xmlns:a16="http://schemas.microsoft.com/office/drawing/2014/main" id="{06E62296-2016-9D20-5FDC-CCA447A7368F}"/>
              </a:ext>
            </a:extLst>
          </p:cNvPr>
          <p:cNvSpPr txBox="1"/>
          <p:nvPr/>
        </p:nvSpPr>
        <p:spPr>
          <a:xfrm>
            <a:off x="7369345" y="3640972"/>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2" name="TextBox 51">
            <a:extLst>
              <a:ext uri="{FF2B5EF4-FFF2-40B4-BE49-F238E27FC236}">
                <a16:creationId xmlns:a16="http://schemas.microsoft.com/office/drawing/2014/main" id="{AA996442-CE59-B502-F295-A88DD48B61A6}"/>
              </a:ext>
            </a:extLst>
          </p:cNvPr>
          <p:cNvSpPr txBox="1"/>
          <p:nvPr/>
        </p:nvSpPr>
        <p:spPr>
          <a:xfrm>
            <a:off x="7369345" y="4017815"/>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8" name="TextBox 57">
            <a:extLst>
              <a:ext uri="{FF2B5EF4-FFF2-40B4-BE49-F238E27FC236}">
                <a16:creationId xmlns:a16="http://schemas.microsoft.com/office/drawing/2014/main" id="{E7DFA2B9-F39F-C083-8B70-178CED7E010A}"/>
              </a:ext>
            </a:extLst>
          </p:cNvPr>
          <p:cNvSpPr txBox="1"/>
          <p:nvPr/>
        </p:nvSpPr>
        <p:spPr>
          <a:xfrm>
            <a:off x="7369345" y="4394658"/>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60" name="TextBox 59">
            <a:extLst>
              <a:ext uri="{FF2B5EF4-FFF2-40B4-BE49-F238E27FC236}">
                <a16:creationId xmlns:a16="http://schemas.microsoft.com/office/drawing/2014/main" id="{CFDA4E8E-24B5-8E67-EF49-A2FA2B5FE73F}"/>
              </a:ext>
            </a:extLst>
          </p:cNvPr>
          <p:cNvSpPr txBox="1"/>
          <p:nvPr/>
        </p:nvSpPr>
        <p:spPr>
          <a:xfrm>
            <a:off x="7369345" y="4771501"/>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62" name="TextBox 61">
            <a:extLst>
              <a:ext uri="{FF2B5EF4-FFF2-40B4-BE49-F238E27FC236}">
                <a16:creationId xmlns:a16="http://schemas.microsoft.com/office/drawing/2014/main" id="{342DB1CC-86C1-9BD2-821A-18D5E849A5A9}"/>
              </a:ext>
            </a:extLst>
          </p:cNvPr>
          <p:cNvSpPr txBox="1"/>
          <p:nvPr/>
        </p:nvSpPr>
        <p:spPr>
          <a:xfrm>
            <a:off x="7369345" y="5148344"/>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 name="TextBox 4">
            <a:extLst>
              <a:ext uri="{FF2B5EF4-FFF2-40B4-BE49-F238E27FC236}">
                <a16:creationId xmlns:a16="http://schemas.microsoft.com/office/drawing/2014/main" id="{DE46A102-884F-75F9-A627-DF13B38D63C9}"/>
              </a:ext>
            </a:extLst>
          </p:cNvPr>
          <p:cNvSpPr txBox="1"/>
          <p:nvPr/>
        </p:nvSpPr>
        <p:spPr>
          <a:xfrm>
            <a:off x="320298" y="6414681"/>
            <a:ext cx="1356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*New in 2025</a:t>
            </a:r>
          </a:p>
        </p:txBody>
      </p:sp>
    </p:spTree>
    <p:extLst>
      <p:ext uri="{BB962C8B-B14F-4D97-AF65-F5344CB8AC3E}">
        <p14:creationId xmlns:p14="http://schemas.microsoft.com/office/powerpoint/2010/main" val="1541493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7324B-ACAE-C225-6022-ED5728EE4BE2}"/>
            </a:ext>
          </a:extLst>
        </p:cNvPr>
        <p:cNvGrpSpPr/>
        <p:nvPr/>
      </p:nvGrpSpPr>
      <p:grpSpPr>
        <a:xfrm>
          <a:off x="0" y="0"/>
          <a:ext cx="0" cy="0"/>
          <a:chOff x="0" y="0"/>
          <a:chExt cx="0" cy="0"/>
        </a:xfrm>
      </p:grpSpPr>
      <p:sp>
        <p:nvSpPr>
          <p:cNvPr id="86" name="Rectangle 85">
            <a:extLst>
              <a:ext uri="{FF2B5EF4-FFF2-40B4-BE49-F238E27FC236}">
                <a16:creationId xmlns:a16="http://schemas.microsoft.com/office/drawing/2014/main" id="{7F05039A-C81A-6C26-A910-3744869BE83F}"/>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659EECBC-C3E4-BFC5-EE3D-87026B8E3229}"/>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3E3402E3-3F48-A093-AD96-C137C5BB8459}"/>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32</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0D8A0D42-5082-B666-8710-66B4B8933581}"/>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520E8D2F-5299-A3AD-91FB-5D11C9B914A5}"/>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8A69B6DB-2175-95E1-BEF9-818F6462914B}"/>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AAC791E0-C41D-3CE1-E027-CED6CCB5B6A4}"/>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E3A66613-BC85-288D-5C43-4C4FB12CC376}"/>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D13200E9-E94C-C753-32C1-3FF1AD467530}"/>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5B501F2B-4261-88CB-CC5D-E34DCA26988A}"/>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83D2BB90-4580-E3A8-BEBD-0A146D82A33A}"/>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77371793-2503-BC39-9C4D-D8CD74DBFE50}"/>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4767573E-A09D-55C9-C615-2B87CFACAA93}"/>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2CCF4BE-2844-DA10-7DA0-0989B6CF8DB0}"/>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43C125A-9627-D780-E168-9013818BF267}"/>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36BE13D-13C0-ED8C-3930-4F222FCB1042}"/>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C55B8A5-1645-C49A-B385-7988D04E854E}"/>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044C42A8-4D1D-A8AC-0A96-04E15AFDF7D2}"/>
              </a:ext>
            </a:extLst>
          </p:cNvPr>
          <p:cNvGraphicFramePr/>
          <p:nvPr>
            <p:extLst>
              <p:ext uri="{D42A27DB-BD31-4B8C-83A1-F6EECF244321}">
                <p14:modId xmlns:p14="http://schemas.microsoft.com/office/powerpoint/2010/main" val="3270042700"/>
              </p:ext>
            </p:extLst>
          </p:nvPr>
        </p:nvGraphicFramePr>
        <p:xfrm>
          <a:off x="893480" y="2530584"/>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FAF6F39D-70A2-2C16-8283-2D101C6726D7}"/>
              </a:ext>
            </a:extLst>
          </p:cNvPr>
          <p:cNvSpPr txBox="1"/>
          <p:nvPr/>
        </p:nvSpPr>
        <p:spPr>
          <a:xfrm>
            <a:off x="1828800" y="5855136"/>
            <a:ext cx="2284221"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 dissatisfied</a:t>
            </a:r>
          </a:p>
          <a:p>
            <a:pPr algn="ctr">
              <a:lnSpc>
                <a:spcPts val="1600"/>
              </a:lnSpc>
            </a:pPr>
            <a:r>
              <a:rPr lang="en-US" sz="1500" dirty="0">
                <a:latin typeface="Segoe UI Semilight" panose="020B0402040204020203" pitchFamily="34" charset="0"/>
                <a:cs typeface="Segoe UI Semilight" panose="020B0402040204020203" pitchFamily="34" charset="0"/>
              </a:rPr>
              <a:t>10%</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B0D23CB-63D5-56CA-4D48-3E8B1D3854C1}"/>
              </a:ext>
            </a:extLst>
          </p:cNvPr>
          <p:cNvSpPr txBox="1"/>
          <p:nvPr/>
        </p:nvSpPr>
        <p:spPr>
          <a:xfrm>
            <a:off x="609600" y="4130040"/>
            <a:ext cx="95406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18%</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4417667B-828B-18FE-00EE-34C399941E47}"/>
              </a:ext>
            </a:extLst>
          </p:cNvPr>
          <p:cNvSpPr txBox="1"/>
          <p:nvPr/>
        </p:nvSpPr>
        <p:spPr>
          <a:xfrm>
            <a:off x="998873" y="2625014"/>
            <a:ext cx="143125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24%</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974A73B9-0A14-F7CF-12DC-3FC14AD868F2}"/>
              </a:ext>
            </a:extLst>
          </p:cNvPr>
          <p:cNvSpPr txBox="1"/>
          <p:nvPr/>
        </p:nvSpPr>
        <p:spPr>
          <a:xfrm>
            <a:off x="1393906" y="1954443"/>
            <a:ext cx="3563814"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Processing Permits</a:t>
            </a:r>
            <a:r>
              <a:rPr lang="en-US" sz="1600" baseline="40000" dirty="0">
                <a:latin typeface="Segoe Print" panose="02000600000000000000" pitchFamily="2" charset="0"/>
                <a:cs typeface="Segoe UI Semilight" panose="020B0402040204020203" pitchFamily="34" charset="0"/>
              </a:rPr>
              <a:t>*</a:t>
            </a:r>
          </a:p>
        </p:txBody>
      </p:sp>
      <p:sp>
        <p:nvSpPr>
          <p:cNvPr id="56" name="TextBox 55">
            <a:extLst>
              <a:ext uri="{FF2B5EF4-FFF2-40B4-BE49-F238E27FC236}">
                <a16:creationId xmlns:a16="http://schemas.microsoft.com/office/drawing/2014/main" id="{494D66DA-88AC-0E3B-1F06-95F7DBD32852}"/>
              </a:ext>
            </a:extLst>
          </p:cNvPr>
          <p:cNvSpPr txBox="1"/>
          <p:nvPr/>
        </p:nvSpPr>
        <p:spPr>
          <a:xfrm>
            <a:off x="4428773" y="2885012"/>
            <a:ext cx="1075323"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44%</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67E45575-87BD-5EE7-4174-67B2E8E9AEEF}"/>
              </a:ext>
            </a:extLst>
          </p:cNvPr>
          <p:cNvSpPr txBox="1"/>
          <p:nvPr/>
        </p:nvSpPr>
        <p:spPr>
          <a:xfrm>
            <a:off x="990600" y="5196840"/>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4%</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0A3C8A1B-D8CF-47FA-F87D-8FB192338F09}"/>
              </a:ext>
            </a:extLst>
          </p:cNvPr>
          <p:cNvSpPr txBox="1"/>
          <p:nvPr/>
        </p:nvSpPr>
        <p:spPr>
          <a:xfrm>
            <a:off x="3209296" y="3229481"/>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68%</a:t>
            </a:r>
          </a:p>
        </p:txBody>
      </p:sp>
      <p:sp>
        <p:nvSpPr>
          <p:cNvPr id="61" name="TextBox 60">
            <a:extLst>
              <a:ext uri="{FF2B5EF4-FFF2-40B4-BE49-F238E27FC236}">
                <a16:creationId xmlns:a16="http://schemas.microsoft.com/office/drawing/2014/main" id="{11F0756F-2DB2-B5EC-66DE-511AABB3C207}"/>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Q9(b): How satisfied are you with the overall performance of city officials in each of these areas?</a:t>
            </a:r>
          </a:p>
        </p:txBody>
      </p:sp>
      <p:grpSp>
        <p:nvGrpSpPr>
          <p:cNvPr id="74" name="Group 73">
            <a:extLst>
              <a:ext uri="{FF2B5EF4-FFF2-40B4-BE49-F238E27FC236}">
                <a16:creationId xmlns:a16="http://schemas.microsoft.com/office/drawing/2014/main" id="{FB3E788D-70ED-73DF-2CA0-608917BF4853}"/>
              </a:ext>
            </a:extLst>
          </p:cNvPr>
          <p:cNvGrpSpPr/>
          <p:nvPr/>
        </p:nvGrpSpPr>
        <p:grpSpPr>
          <a:xfrm>
            <a:off x="7454537" y="6012737"/>
            <a:ext cx="3253525" cy="313017"/>
            <a:chOff x="7454537" y="6012737"/>
            <a:chExt cx="3253525" cy="313017"/>
          </a:xfrm>
        </p:grpSpPr>
        <p:grpSp>
          <p:nvGrpSpPr>
            <p:cNvPr id="75" name="Group 74">
              <a:extLst>
                <a:ext uri="{FF2B5EF4-FFF2-40B4-BE49-F238E27FC236}">
                  <a16:creationId xmlns:a16="http://schemas.microsoft.com/office/drawing/2014/main" id="{E06D3591-60AB-D852-1AF4-F929003EAE39}"/>
                </a:ext>
              </a:extLst>
            </p:cNvPr>
            <p:cNvGrpSpPr/>
            <p:nvPr/>
          </p:nvGrpSpPr>
          <p:grpSpPr>
            <a:xfrm>
              <a:off x="7454537" y="6012737"/>
              <a:ext cx="1776978" cy="307777"/>
              <a:chOff x="7454537" y="6012737"/>
              <a:chExt cx="1776978" cy="307777"/>
            </a:xfrm>
          </p:grpSpPr>
          <p:sp>
            <p:nvSpPr>
              <p:cNvPr id="85" name="TextBox 84">
                <a:extLst>
                  <a:ext uri="{FF2B5EF4-FFF2-40B4-BE49-F238E27FC236}">
                    <a16:creationId xmlns:a16="http://schemas.microsoft.com/office/drawing/2014/main" id="{6E1235F0-4A92-104F-0EDB-B3CDFDCC28EE}"/>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94" name="Rectangle 93">
                <a:extLst>
                  <a:ext uri="{FF2B5EF4-FFF2-40B4-BE49-F238E27FC236}">
                    <a16:creationId xmlns:a16="http://schemas.microsoft.com/office/drawing/2014/main" id="{43F467BE-1140-19EE-59AC-98F7625A6A12}"/>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6" name="Group 75">
              <a:extLst>
                <a:ext uri="{FF2B5EF4-FFF2-40B4-BE49-F238E27FC236}">
                  <a16:creationId xmlns:a16="http://schemas.microsoft.com/office/drawing/2014/main" id="{6607159F-DE9A-331C-9111-B83390A87A39}"/>
                </a:ext>
              </a:extLst>
            </p:cNvPr>
            <p:cNvGrpSpPr/>
            <p:nvPr/>
          </p:nvGrpSpPr>
          <p:grpSpPr>
            <a:xfrm>
              <a:off x="9398455" y="6017977"/>
              <a:ext cx="1309607" cy="307777"/>
              <a:chOff x="9398455" y="6017977"/>
              <a:chExt cx="1309607" cy="307777"/>
            </a:xfrm>
          </p:grpSpPr>
          <p:sp>
            <p:nvSpPr>
              <p:cNvPr id="79" name="TextBox 78">
                <a:extLst>
                  <a:ext uri="{FF2B5EF4-FFF2-40B4-BE49-F238E27FC236}">
                    <a16:creationId xmlns:a16="http://schemas.microsoft.com/office/drawing/2014/main" id="{ACA2BD81-B06C-9727-27E3-1318C9AF7D23}"/>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84" name="Rectangle 83">
                <a:extLst>
                  <a:ext uri="{FF2B5EF4-FFF2-40B4-BE49-F238E27FC236}">
                    <a16:creationId xmlns:a16="http://schemas.microsoft.com/office/drawing/2014/main" id="{5AF8D9F1-BFC3-5BE1-2222-0A59D2D6E51D}"/>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sp>
        <p:nvSpPr>
          <p:cNvPr id="88" name="TextBox 87">
            <a:extLst>
              <a:ext uri="{FF2B5EF4-FFF2-40B4-BE49-F238E27FC236}">
                <a16:creationId xmlns:a16="http://schemas.microsoft.com/office/drawing/2014/main" id="{DDF0B5F6-5B3F-752A-8862-492154FC26B9}"/>
              </a:ext>
            </a:extLst>
          </p:cNvPr>
          <p:cNvSpPr txBox="1"/>
          <p:nvPr/>
        </p:nvSpPr>
        <p:spPr>
          <a:xfrm>
            <a:off x="523101" y="68580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Seven out of ten residents are satisfied with how city officials process permits     for home additions, significant remodeling, and required inspections.</a:t>
            </a:r>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sp>
        <p:nvSpPr>
          <p:cNvPr id="32" name="TextBox 31">
            <a:extLst>
              <a:ext uri="{FF2B5EF4-FFF2-40B4-BE49-F238E27FC236}">
                <a16:creationId xmlns:a16="http://schemas.microsoft.com/office/drawing/2014/main" id="{9C1C3E62-4E5B-BE3F-752D-4E7CFF9E30D7}"/>
              </a:ext>
            </a:extLst>
          </p:cNvPr>
          <p:cNvSpPr txBox="1"/>
          <p:nvPr/>
        </p:nvSpPr>
        <p:spPr>
          <a:xfrm>
            <a:off x="320298" y="6414681"/>
            <a:ext cx="1356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*New in 2025</a:t>
            </a:r>
          </a:p>
        </p:txBody>
      </p:sp>
      <p:graphicFrame>
        <p:nvGraphicFramePr>
          <p:cNvPr id="2" name="Chart 1">
            <a:extLst>
              <a:ext uri="{FF2B5EF4-FFF2-40B4-BE49-F238E27FC236}">
                <a16:creationId xmlns:a16="http://schemas.microsoft.com/office/drawing/2014/main" id="{E0FEC2B9-CEC3-52A8-FCEC-E665FA23D18E}"/>
              </a:ext>
            </a:extLst>
          </p:cNvPr>
          <p:cNvGraphicFramePr/>
          <p:nvPr>
            <p:extLst>
              <p:ext uri="{D42A27DB-BD31-4B8C-83A1-F6EECF244321}">
                <p14:modId xmlns:p14="http://schemas.microsoft.com/office/powerpoint/2010/main" val="4130871541"/>
              </p:ext>
            </p:extLst>
          </p:nvPr>
        </p:nvGraphicFramePr>
        <p:xfrm>
          <a:off x="7312766"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35A17716-69E8-D222-E322-9539A719761F}"/>
              </a:ext>
            </a:extLst>
          </p:cNvPr>
          <p:cNvSpPr txBox="1"/>
          <p:nvPr/>
        </p:nvSpPr>
        <p:spPr>
          <a:xfrm>
            <a:off x="9906000" y="213360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68%</a:t>
            </a:r>
          </a:p>
        </p:txBody>
      </p:sp>
      <p:grpSp>
        <p:nvGrpSpPr>
          <p:cNvPr id="5" name="Group 4">
            <a:extLst>
              <a:ext uri="{FF2B5EF4-FFF2-40B4-BE49-F238E27FC236}">
                <a16:creationId xmlns:a16="http://schemas.microsoft.com/office/drawing/2014/main" id="{F7028A6C-616D-D8D0-8D39-AFFB940EAEA0}"/>
              </a:ext>
            </a:extLst>
          </p:cNvPr>
          <p:cNvGrpSpPr/>
          <p:nvPr/>
        </p:nvGrpSpPr>
        <p:grpSpPr>
          <a:xfrm>
            <a:off x="6793992" y="2133600"/>
            <a:ext cx="595237" cy="3465576"/>
            <a:chOff x="6781800" y="2136648"/>
            <a:chExt cx="595237" cy="3465576"/>
          </a:xfrm>
        </p:grpSpPr>
        <p:sp>
          <p:nvSpPr>
            <p:cNvPr id="6" name="TextBox 5">
              <a:extLst>
                <a:ext uri="{FF2B5EF4-FFF2-40B4-BE49-F238E27FC236}">
                  <a16:creationId xmlns:a16="http://schemas.microsoft.com/office/drawing/2014/main" id="{1E72CC27-749C-E8E7-A65D-E59BECF385F7}"/>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7" name="TextBox 6">
              <a:extLst>
                <a:ext uri="{FF2B5EF4-FFF2-40B4-BE49-F238E27FC236}">
                  <a16:creationId xmlns:a16="http://schemas.microsoft.com/office/drawing/2014/main" id="{3DADE5CD-4251-9968-3169-CA6079FC9EFC}"/>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8" name="TextBox 7">
              <a:extLst>
                <a:ext uri="{FF2B5EF4-FFF2-40B4-BE49-F238E27FC236}">
                  <a16:creationId xmlns:a16="http://schemas.microsoft.com/office/drawing/2014/main" id="{9628D7B5-C69E-0EF9-65E2-EEBC67BBF1D4}"/>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11" name="TextBox 10">
              <a:extLst>
                <a:ext uri="{FF2B5EF4-FFF2-40B4-BE49-F238E27FC236}">
                  <a16:creationId xmlns:a16="http://schemas.microsoft.com/office/drawing/2014/main" id="{725FCDAF-E70E-8189-A502-B0D782FF8A40}"/>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12" name="TextBox 11">
              <a:extLst>
                <a:ext uri="{FF2B5EF4-FFF2-40B4-BE49-F238E27FC236}">
                  <a16:creationId xmlns:a16="http://schemas.microsoft.com/office/drawing/2014/main" id="{6135F39C-1B7A-D5ED-7AF4-B296E044BEA7}"/>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13" name="TextBox 12">
              <a:extLst>
                <a:ext uri="{FF2B5EF4-FFF2-40B4-BE49-F238E27FC236}">
                  <a16:creationId xmlns:a16="http://schemas.microsoft.com/office/drawing/2014/main" id="{BFDE0ABD-9934-EED6-20F2-FE5B6646676A}"/>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14" name="TextBox 13">
              <a:extLst>
                <a:ext uri="{FF2B5EF4-FFF2-40B4-BE49-F238E27FC236}">
                  <a16:creationId xmlns:a16="http://schemas.microsoft.com/office/drawing/2014/main" id="{DF9D238F-B916-89FB-BD50-65D41E6D7F15}"/>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16" name="TextBox 15">
              <a:extLst>
                <a:ext uri="{FF2B5EF4-FFF2-40B4-BE49-F238E27FC236}">
                  <a16:creationId xmlns:a16="http://schemas.microsoft.com/office/drawing/2014/main" id="{935C2341-297E-723D-ED2D-8332A3D780D4}"/>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21" name="TextBox 20">
              <a:extLst>
                <a:ext uri="{FF2B5EF4-FFF2-40B4-BE49-F238E27FC236}">
                  <a16:creationId xmlns:a16="http://schemas.microsoft.com/office/drawing/2014/main" id="{AF371B85-8366-460E-5FD5-35457E10FDE2}"/>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sp>
        <p:nvSpPr>
          <p:cNvPr id="23" name="TextBox 22">
            <a:extLst>
              <a:ext uri="{FF2B5EF4-FFF2-40B4-BE49-F238E27FC236}">
                <a16:creationId xmlns:a16="http://schemas.microsoft.com/office/drawing/2014/main" id="{5FF95BD9-3D93-6924-5E71-7B799DB04AA6}"/>
              </a:ext>
            </a:extLst>
          </p:cNvPr>
          <p:cNvSpPr txBox="1"/>
          <p:nvPr/>
        </p:nvSpPr>
        <p:spPr>
          <a:xfrm>
            <a:off x="6787781" y="2133600"/>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sp>
        <p:nvSpPr>
          <p:cNvPr id="24" name="TextBox 23">
            <a:extLst>
              <a:ext uri="{FF2B5EF4-FFF2-40B4-BE49-F238E27FC236}">
                <a16:creationId xmlns:a16="http://schemas.microsoft.com/office/drawing/2014/main" id="{ED012465-3D45-48AF-8AF2-111F01EDFDAA}"/>
              </a:ext>
            </a:extLst>
          </p:cNvPr>
          <p:cNvSpPr txBox="1"/>
          <p:nvPr/>
        </p:nvSpPr>
        <p:spPr>
          <a:xfrm>
            <a:off x="7369345" y="2510443"/>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25" name="TextBox 24">
            <a:extLst>
              <a:ext uri="{FF2B5EF4-FFF2-40B4-BE49-F238E27FC236}">
                <a16:creationId xmlns:a16="http://schemas.microsoft.com/office/drawing/2014/main" id="{3C77846D-546C-7265-E27A-39E4BF3C212F}"/>
              </a:ext>
            </a:extLst>
          </p:cNvPr>
          <p:cNvSpPr txBox="1"/>
          <p:nvPr/>
        </p:nvSpPr>
        <p:spPr>
          <a:xfrm>
            <a:off x="7369345" y="2887286"/>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26" name="TextBox 25">
            <a:extLst>
              <a:ext uri="{FF2B5EF4-FFF2-40B4-BE49-F238E27FC236}">
                <a16:creationId xmlns:a16="http://schemas.microsoft.com/office/drawing/2014/main" id="{94E6003E-3D2A-BE7E-40BE-BB49A680791D}"/>
              </a:ext>
            </a:extLst>
          </p:cNvPr>
          <p:cNvSpPr txBox="1"/>
          <p:nvPr/>
        </p:nvSpPr>
        <p:spPr>
          <a:xfrm>
            <a:off x="7369345" y="3264129"/>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27" name="TextBox 26">
            <a:extLst>
              <a:ext uri="{FF2B5EF4-FFF2-40B4-BE49-F238E27FC236}">
                <a16:creationId xmlns:a16="http://schemas.microsoft.com/office/drawing/2014/main" id="{BE657982-899A-7EB4-118C-05B465743F3E}"/>
              </a:ext>
            </a:extLst>
          </p:cNvPr>
          <p:cNvSpPr txBox="1"/>
          <p:nvPr/>
        </p:nvSpPr>
        <p:spPr>
          <a:xfrm>
            <a:off x="7369345" y="3640972"/>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28" name="TextBox 27">
            <a:extLst>
              <a:ext uri="{FF2B5EF4-FFF2-40B4-BE49-F238E27FC236}">
                <a16:creationId xmlns:a16="http://schemas.microsoft.com/office/drawing/2014/main" id="{0F2877B8-31AA-75D0-07B0-3EF99B3BD168}"/>
              </a:ext>
            </a:extLst>
          </p:cNvPr>
          <p:cNvSpPr txBox="1"/>
          <p:nvPr/>
        </p:nvSpPr>
        <p:spPr>
          <a:xfrm>
            <a:off x="7369345" y="4017815"/>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29" name="TextBox 28">
            <a:extLst>
              <a:ext uri="{FF2B5EF4-FFF2-40B4-BE49-F238E27FC236}">
                <a16:creationId xmlns:a16="http://schemas.microsoft.com/office/drawing/2014/main" id="{08AD78A4-8DD3-FCA9-174F-FE6AC1287133}"/>
              </a:ext>
            </a:extLst>
          </p:cNvPr>
          <p:cNvSpPr txBox="1"/>
          <p:nvPr/>
        </p:nvSpPr>
        <p:spPr>
          <a:xfrm>
            <a:off x="7369345" y="4394658"/>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30" name="TextBox 29">
            <a:extLst>
              <a:ext uri="{FF2B5EF4-FFF2-40B4-BE49-F238E27FC236}">
                <a16:creationId xmlns:a16="http://schemas.microsoft.com/office/drawing/2014/main" id="{1BE3877C-7D5F-DC3A-5D6E-DA59BD58E9D7}"/>
              </a:ext>
            </a:extLst>
          </p:cNvPr>
          <p:cNvSpPr txBox="1"/>
          <p:nvPr/>
        </p:nvSpPr>
        <p:spPr>
          <a:xfrm>
            <a:off x="7369345" y="4771501"/>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31" name="TextBox 30">
            <a:extLst>
              <a:ext uri="{FF2B5EF4-FFF2-40B4-BE49-F238E27FC236}">
                <a16:creationId xmlns:a16="http://schemas.microsoft.com/office/drawing/2014/main" id="{31C472AE-EA1D-0961-2CB6-4DD7E79F2819}"/>
              </a:ext>
            </a:extLst>
          </p:cNvPr>
          <p:cNvSpPr txBox="1"/>
          <p:nvPr/>
        </p:nvSpPr>
        <p:spPr>
          <a:xfrm>
            <a:off x="7369345" y="5148344"/>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cxnSp>
        <p:nvCxnSpPr>
          <p:cNvPr id="33" name="Straight Connector 32">
            <a:extLst>
              <a:ext uri="{FF2B5EF4-FFF2-40B4-BE49-F238E27FC236}">
                <a16:creationId xmlns:a16="http://schemas.microsoft.com/office/drawing/2014/main" id="{153229E9-78A9-E81B-66EF-4152920A8721}"/>
              </a:ext>
            </a:extLst>
          </p:cNvPr>
          <p:cNvCxnSpPr/>
          <p:nvPr/>
        </p:nvCxnSpPr>
        <p:spPr>
          <a:xfrm>
            <a:off x="2590800" y="5733110"/>
            <a:ext cx="0" cy="134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2600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C535448F-D9EF-4E18-93E7-85A45F0A256F}"/>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CECF40CA-307B-443E-949C-94FF6CCF2F94}"/>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33</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3101" y="152400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Only one resident in two is satisfied with how city officials have managed                  the flow of traffic through Powell …</a:t>
            </a:r>
          </a:p>
          <a:p>
            <a:pPr algn="ctr" eaLnBrk="0"/>
            <a:r>
              <a:rPr lang="en-US" sz="2450" dirty="0">
                <a:latin typeface="Segoe UI Semilight" panose="020B0402040204020203" pitchFamily="34" charset="0"/>
                <a:cs typeface="Segoe UI Semilight" panose="020B0402040204020203" pitchFamily="34" charset="0"/>
              </a:rPr>
              <a:t>… down significantly from 2021.</a:t>
            </a:r>
          </a:p>
          <a:p>
            <a:pPr algn="ctr" eaLnBrk="0"/>
            <a:endParaRPr lang="en-US" sz="2450" dirty="0">
              <a:solidFill>
                <a:srgbClr val="C00000"/>
              </a:solidFill>
              <a:latin typeface="Segoe UI Semilight" panose="020B0402040204020203" pitchFamily="34" charset="0"/>
              <a:cs typeface="Segoe UI Semilight" panose="020B0402040204020203" pitchFamily="34" charset="0"/>
            </a:endParaRPr>
          </a:p>
          <a:p>
            <a:pPr algn="ctr" eaLnBrk="0"/>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495799737"/>
              </p:ext>
            </p:extLst>
          </p:nvPr>
        </p:nvGraphicFramePr>
        <p:xfrm>
          <a:off x="893480" y="2527068"/>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1294783" y="5567840"/>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32%</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1066800" y="2621498"/>
            <a:ext cx="1301141"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 satisfied</a:t>
            </a:r>
          </a:p>
          <a:p>
            <a:pPr algn="ctr">
              <a:lnSpc>
                <a:spcPts val="1600"/>
              </a:lnSpc>
            </a:pPr>
            <a:r>
              <a:rPr lang="en-US" sz="1500" dirty="0">
                <a:latin typeface="Segoe UI Semilight" panose="020B0402040204020203" pitchFamily="34" charset="0"/>
                <a:cs typeface="Segoe UI Semilight" panose="020B0402040204020203" pitchFamily="34" charset="0"/>
              </a:rPr>
              <a:t>13%</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555898" y="1945065"/>
            <a:ext cx="3239831"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Managing Traffic</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013934" y="2881496"/>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satisfied</a:t>
            </a:r>
          </a:p>
          <a:p>
            <a:pPr algn="ctr">
              <a:lnSpc>
                <a:spcPts val="1600"/>
              </a:lnSpc>
            </a:pPr>
            <a:r>
              <a:rPr lang="en-US" sz="1500" dirty="0">
                <a:latin typeface="Segoe UI Semilight" panose="020B0402040204020203" pitchFamily="34" charset="0"/>
                <a:cs typeface="Segoe UI Semilight" panose="020B0402040204020203" pitchFamily="34" charset="0"/>
              </a:rPr>
              <a:t>41%</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447045" y="3940314"/>
            <a:ext cx="1118244"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Very</a:t>
            </a:r>
          </a:p>
          <a:p>
            <a:pPr algn="ctr">
              <a:lnSpc>
                <a:spcPts val="1600"/>
              </a:lnSpc>
            </a:pPr>
            <a:r>
              <a:rPr lang="en-US" sz="1500" dirty="0">
                <a:latin typeface="Segoe UI Semilight" panose="020B0402040204020203" pitchFamily="34" charset="0"/>
                <a:cs typeface="Segoe UI Semilight" panose="020B0402040204020203" pitchFamily="34" charset="0"/>
              </a:rPr>
              <a:t>dissatisfied</a:t>
            </a:r>
          </a:p>
          <a:p>
            <a:pPr algn="ctr">
              <a:lnSpc>
                <a:spcPts val="1600"/>
              </a:lnSpc>
            </a:pPr>
            <a:r>
              <a:rPr lang="en-US" sz="1500" dirty="0">
                <a:latin typeface="Segoe UI Semilight" panose="020B0402040204020203" pitchFamily="34" charset="0"/>
                <a:cs typeface="Segoe UI Semilight" panose="020B0402040204020203" pitchFamily="34" charset="0"/>
              </a:rPr>
              <a:t>13%</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E256FF59-6F01-40CC-8400-47DA9A6ADED8}"/>
              </a:ext>
            </a:extLst>
          </p:cNvPr>
          <p:cNvSpPr txBox="1"/>
          <p:nvPr/>
        </p:nvSpPr>
        <p:spPr>
          <a:xfrm>
            <a:off x="2514600" y="3048000"/>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54%</a:t>
            </a:r>
          </a:p>
        </p:txBody>
      </p:sp>
      <p:sp>
        <p:nvSpPr>
          <p:cNvPr id="61" name="TextBox 60">
            <a:extLst>
              <a:ext uri="{FF2B5EF4-FFF2-40B4-BE49-F238E27FC236}">
                <a16:creationId xmlns:a16="http://schemas.microsoft.com/office/drawing/2014/main" id="{323CA5FF-61DA-45FD-97CB-0D43209D5BC4}"/>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Q9(f): How satisfied are you with the overall performance of city officials in each of these areas?</a:t>
            </a:r>
          </a:p>
        </p:txBody>
      </p:sp>
      <p:grpSp>
        <p:nvGrpSpPr>
          <p:cNvPr id="3" name="Group 2">
            <a:extLst>
              <a:ext uri="{FF2B5EF4-FFF2-40B4-BE49-F238E27FC236}">
                <a16:creationId xmlns:a16="http://schemas.microsoft.com/office/drawing/2014/main" id="{EFD739D7-916E-48FE-8D64-2803D5A28518}"/>
              </a:ext>
            </a:extLst>
          </p:cNvPr>
          <p:cNvGrpSpPr/>
          <p:nvPr/>
        </p:nvGrpSpPr>
        <p:grpSpPr>
          <a:xfrm>
            <a:off x="7313828" y="1957252"/>
            <a:ext cx="3833782" cy="3836818"/>
            <a:chOff x="7313828" y="1957252"/>
            <a:chExt cx="3833782" cy="3836818"/>
          </a:xfrm>
        </p:grpSpPr>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917093474"/>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23C92ABF-D9A8-4C32-B8C4-A9694DB85443}"/>
                </a:ext>
              </a:extLst>
            </p:cNvPr>
            <p:cNvGrpSpPr/>
            <p:nvPr/>
          </p:nvGrpSpPr>
          <p:grpSpPr>
            <a:xfrm>
              <a:off x="8686800" y="2121568"/>
              <a:ext cx="1984646" cy="3477128"/>
              <a:chOff x="8686800" y="2121568"/>
              <a:chExt cx="1984646" cy="3477128"/>
            </a:xfrm>
          </p:grpSpPr>
          <p:sp>
            <p:nvSpPr>
              <p:cNvPr id="108" name="TextBox 107">
                <a:extLst>
                  <a:ext uri="{FF2B5EF4-FFF2-40B4-BE49-F238E27FC236}">
                    <a16:creationId xmlns:a16="http://schemas.microsoft.com/office/drawing/2014/main" id="{6E4B8AF7-070A-418F-882A-C83DCF0B1777}"/>
                  </a:ext>
                </a:extLst>
              </p:cNvPr>
              <p:cNvSpPr txBox="1"/>
              <p:nvPr/>
            </p:nvSpPr>
            <p:spPr>
              <a:xfrm>
                <a:off x="10101783" y="2925363"/>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74%</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9464478" y="3322403"/>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56%</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8686800" y="3703403"/>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34%</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8735290" y="4120499"/>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35%</a:t>
                </a:r>
              </a:p>
            </p:txBody>
          </p:sp>
          <p:sp>
            <p:nvSpPr>
              <p:cNvPr id="53" name="TextBox 52">
                <a:extLst>
                  <a:ext uri="{FF2B5EF4-FFF2-40B4-BE49-F238E27FC236}">
                    <a16:creationId xmlns:a16="http://schemas.microsoft.com/office/drawing/2014/main" id="{1069AB7C-49B5-4BDB-AE43-2E5046043D79}"/>
                  </a:ext>
                </a:extLst>
              </p:cNvPr>
              <p:cNvSpPr txBox="1"/>
              <p:nvPr/>
            </p:nvSpPr>
            <p:spPr>
              <a:xfrm>
                <a:off x="9074725" y="4505507"/>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45%</a:t>
                </a:r>
              </a:p>
            </p:txBody>
          </p:sp>
          <p:sp>
            <p:nvSpPr>
              <p:cNvPr id="71" name="TextBox 70">
                <a:extLst>
                  <a:ext uri="{FF2B5EF4-FFF2-40B4-BE49-F238E27FC236}">
                    <a16:creationId xmlns:a16="http://schemas.microsoft.com/office/drawing/2014/main" id="{7102A43E-D9B7-4D7C-A682-DCB74739C1D5}"/>
                  </a:ext>
                </a:extLst>
              </p:cNvPr>
              <p:cNvSpPr txBox="1"/>
              <p:nvPr/>
            </p:nvSpPr>
            <p:spPr>
              <a:xfrm>
                <a:off x="9067800" y="4894531"/>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45%</a:t>
                </a:r>
              </a:p>
            </p:txBody>
          </p:sp>
          <p:sp>
            <p:nvSpPr>
              <p:cNvPr id="73" name="TextBox 72">
                <a:extLst>
                  <a:ext uri="{FF2B5EF4-FFF2-40B4-BE49-F238E27FC236}">
                    <a16:creationId xmlns:a16="http://schemas.microsoft.com/office/drawing/2014/main" id="{75DAF429-65DE-418A-AE73-62B58958D5BF}"/>
                  </a:ext>
                </a:extLst>
              </p:cNvPr>
              <p:cNvSpPr txBox="1"/>
              <p:nvPr/>
            </p:nvSpPr>
            <p:spPr>
              <a:xfrm>
                <a:off x="9012380" y="5304910"/>
                <a:ext cx="545342" cy="293786"/>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43%</a:t>
                </a:r>
              </a:p>
            </p:txBody>
          </p:sp>
          <p:sp>
            <p:nvSpPr>
              <p:cNvPr id="33" name="TextBox 32">
                <a:extLst>
                  <a:ext uri="{FF2B5EF4-FFF2-40B4-BE49-F238E27FC236}">
                    <a16:creationId xmlns:a16="http://schemas.microsoft.com/office/drawing/2014/main" id="{4B5E776A-09DA-35C3-22A2-D460719BEFDC}"/>
                  </a:ext>
                </a:extLst>
              </p:cNvPr>
              <p:cNvSpPr txBox="1"/>
              <p:nvPr/>
            </p:nvSpPr>
            <p:spPr>
              <a:xfrm>
                <a:off x="9683042" y="2520299"/>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62%</a:t>
                </a:r>
              </a:p>
            </p:txBody>
          </p:sp>
          <p:sp>
            <p:nvSpPr>
              <p:cNvPr id="35" name="TextBox 34">
                <a:extLst>
                  <a:ext uri="{FF2B5EF4-FFF2-40B4-BE49-F238E27FC236}">
                    <a16:creationId xmlns:a16="http://schemas.microsoft.com/office/drawing/2014/main" id="{8ED3A62F-E80D-845E-BF54-0A8F343F89B7}"/>
                  </a:ext>
                </a:extLst>
              </p:cNvPr>
              <p:cNvSpPr txBox="1"/>
              <p:nvPr/>
            </p:nvSpPr>
            <p:spPr>
              <a:xfrm>
                <a:off x="9400505" y="2121568"/>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54%</a:t>
                </a:r>
              </a:p>
            </p:txBody>
          </p:sp>
        </p:grpSp>
      </p:grpSp>
      <p:grpSp>
        <p:nvGrpSpPr>
          <p:cNvPr id="94" name="Group 93">
            <a:extLst>
              <a:ext uri="{FF2B5EF4-FFF2-40B4-BE49-F238E27FC236}">
                <a16:creationId xmlns:a16="http://schemas.microsoft.com/office/drawing/2014/main" id="{431E77E4-7151-40D6-AD10-B6C1FBEB56F4}"/>
              </a:ext>
            </a:extLst>
          </p:cNvPr>
          <p:cNvGrpSpPr/>
          <p:nvPr/>
        </p:nvGrpSpPr>
        <p:grpSpPr>
          <a:xfrm>
            <a:off x="7454537" y="6012737"/>
            <a:ext cx="3253525" cy="313017"/>
            <a:chOff x="7454537" y="6012737"/>
            <a:chExt cx="3253525" cy="313017"/>
          </a:xfrm>
        </p:grpSpPr>
        <p:grpSp>
          <p:nvGrpSpPr>
            <p:cNvPr id="95" name="Group 94">
              <a:extLst>
                <a:ext uri="{FF2B5EF4-FFF2-40B4-BE49-F238E27FC236}">
                  <a16:creationId xmlns:a16="http://schemas.microsoft.com/office/drawing/2014/main" id="{E6DC5830-EB80-47D8-9557-9AF1A2A3697E}"/>
                </a:ext>
              </a:extLst>
            </p:cNvPr>
            <p:cNvGrpSpPr/>
            <p:nvPr/>
          </p:nvGrpSpPr>
          <p:grpSpPr>
            <a:xfrm>
              <a:off x="7454537" y="6012737"/>
              <a:ext cx="1776978" cy="307777"/>
              <a:chOff x="7454537" y="6012737"/>
              <a:chExt cx="1776978" cy="307777"/>
            </a:xfrm>
          </p:grpSpPr>
          <p:sp>
            <p:nvSpPr>
              <p:cNvPr id="99" name="TextBox 98">
                <a:extLst>
                  <a:ext uri="{FF2B5EF4-FFF2-40B4-BE49-F238E27FC236}">
                    <a16:creationId xmlns:a16="http://schemas.microsoft.com/office/drawing/2014/main" id="{0CC24EE7-B427-4428-BC99-D0DEB5BC1CBC}"/>
                  </a:ext>
                </a:extLst>
              </p:cNvPr>
              <p:cNvSpPr txBox="1"/>
              <p:nvPr/>
            </p:nvSpPr>
            <p:spPr>
              <a:xfrm>
                <a:off x="7562468" y="6012737"/>
                <a:ext cx="16690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satisfied</a:t>
                </a:r>
              </a:p>
            </p:txBody>
          </p:sp>
          <p:sp>
            <p:nvSpPr>
              <p:cNvPr id="100" name="Rectangle 99">
                <a:extLst>
                  <a:ext uri="{FF2B5EF4-FFF2-40B4-BE49-F238E27FC236}">
                    <a16:creationId xmlns:a16="http://schemas.microsoft.com/office/drawing/2014/main" id="{812134D9-341B-4CDB-AB47-E071CB06E01B}"/>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96" name="Group 95">
              <a:extLst>
                <a:ext uri="{FF2B5EF4-FFF2-40B4-BE49-F238E27FC236}">
                  <a16:creationId xmlns:a16="http://schemas.microsoft.com/office/drawing/2014/main" id="{D381FE7C-BA8E-45F2-BF88-2AD6F35CCF75}"/>
                </a:ext>
              </a:extLst>
            </p:cNvPr>
            <p:cNvGrpSpPr/>
            <p:nvPr/>
          </p:nvGrpSpPr>
          <p:grpSpPr>
            <a:xfrm>
              <a:off x="9398455" y="6017977"/>
              <a:ext cx="1309607" cy="307777"/>
              <a:chOff x="9398455" y="6017977"/>
              <a:chExt cx="1309607" cy="307777"/>
            </a:xfrm>
          </p:grpSpPr>
          <p:sp>
            <p:nvSpPr>
              <p:cNvPr id="97" name="TextBox 96">
                <a:extLst>
                  <a:ext uri="{FF2B5EF4-FFF2-40B4-BE49-F238E27FC236}">
                    <a16:creationId xmlns:a16="http://schemas.microsoft.com/office/drawing/2014/main" id="{BBD828D8-C24E-4A95-9584-4FBF304A73F3}"/>
                  </a:ext>
                </a:extLst>
              </p:cNvPr>
              <p:cNvSpPr txBox="1"/>
              <p:nvPr/>
            </p:nvSpPr>
            <p:spPr>
              <a:xfrm>
                <a:off x="9506386" y="6017977"/>
                <a:ext cx="1201676"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Very satisfied</a:t>
                </a:r>
              </a:p>
            </p:txBody>
          </p:sp>
          <p:sp>
            <p:nvSpPr>
              <p:cNvPr id="98" name="Rectangle 97">
                <a:extLst>
                  <a:ext uri="{FF2B5EF4-FFF2-40B4-BE49-F238E27FC236}">
                    <a16:creationId xmlns:a16="http://schemas.microsoft.com/office/drawing/2014/main" id="{59AC8928-088C-43B1-8AD9-7392B2BE3A88}"/>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sp>
        <p:nvSpPr>
          <p:cNvPr id="79" name="TextBox 78">
            <a:extLst>
              <a:ext uri="{FF2B5EF4-FFF2-40B4-BE49-F238E27FC236}">
                <a16:creationId xmlns:a16="http://schemas.microsoft.com/office/drawing/2014/main" id="{6CB720AD-8FB3-4DA4-ABEA-D5FFB8C628C2}"/>
              </a:ext>
            </a:extLst>
          </p:cNvPr>
          <p:cNvSpPr txBox="1"/>
          <p:nvPr/>
        </p:nvSpPr>
        <p:spPr>
          <a:xfrm>
            <a:off x="60731" y="-242219"/>
            <a:ext cx="548869" cy="577979"/>
          </a:xfrm>
          <a:prstGeom prst="rect">
            <a:avLst/>
          </a:prstGeom>
          <a:noFill/>
        </p:spPr>
        <p:txBody>
          <a:bodyPr wrap="square" rtlCol="0">
            <a:spAutoFit/>
          </a:bodyPr>
          <a:lstStyle/>
          <a:p>
            <a:pPr marL="0" lvl="1" algn="ctr"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r>
              <a:rPr lang="en-US" sz="4800" dirty="0">
                <a:solidFill>
                  <a:srgbClr val="547FA4"/>
                </a:solidFill>
                <a:latin typeface="Segoe UI Semilight" panose="020B0402040204020203" pitchFamily="34" charset="0"/>
                <a:cs typeface="Segoe UI Semilight" panose="020B0402040204020203" pitchFamily="34" charset="0"/>
              </a:rPr>
              <a:t>.</a:t>
            </a:r>
          </a:p>
        </p:txBody>
      </p:sp>
      <p:sp>
        <p:nvSpPr>
          <p:cNvPr id="32" name="TextBox 31">
            <a:extLst>
              <a:ext uri="{FF2B5EF4-FFF2-40B4-BE49-F238E27FC236}">
                <a16:creationId xmlns:a16="http://schemas.microsoft.com/office/drawing/2014/main" id="{5CDBF0B5-E39B-8584-4E04-95D146E6DD2F}"/>
              </a:ext>
            </a:extLst>
          </p:cNvPr>
          <p:cNvSpPr txBox="1"/>
          <p:nvPr/>
        </p:nvSpPr>
        <p:spPr>
          <a:xfrm>
            <a:off x="728870" y="3264568"/>
            <a:ext cx="95406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&lt;1%</a:t>
            </a:r>
            <a:endParaRPr lang="en-US" sz="1500" baseline="30000" dirty="0">
              <a:latin typeface="Segoe UI Semilight" panose="020B0402040204020203" pitchFamily="34" charset="0"/>
              <a:cs typeface="Segoe UI Semilight" panose="020B0402040204020203" pitchFamily="34" charset="0"/>
            </a:endParaRPr>
          </a:p>
        </p:txBody>
      </p:sp>
      <p:cxnSp>
        <p:nvCxnSpPr>
          <p:cNvPr id="34" name="Straight Connector 33">
            <a:extLst>
              <a:ext uri="{FF2B5EF4-FFF2-40B4-BE49-F238E27FC236}">
                <a16:creationId xmlns:a16="http://schemas.microsoft.com/office/drawing/2014/main" id="{071BF75C-DC87-40D5-3A86-C8284AEAF4EF}"/>
              </a:ext>
            </a:extLst>
          </p:cNvPr>
          <p:cNvCxnSpPr/>
          <p:nvPr/>
        </p:nvCxnSpPr>
        <p:spPr>
          <a:xfrm>
            <a:off x="1435768" y="3605464"/>
            <a:ext cx="252132" cy="0"/>
          </a:xfrm>
          <a:prstGeom prst="line">
            <a:avLst/>
          </a:prstGeom>
        </p:spPr>
        <p:style>
          <a:lnRef idx="1">
            <a:schemeClr val="dk1"/>
          </a:lnRef>
          <a:fillRef idx="0">
            <a:schemeClr val="dk1"/>
          </a:fillRef>
          <a:effectRef idx="0">
            <a:schemeClr val="dk1"/>
          </a:effectRef>
          <a:fontRef idx="minor">
            <a:schemeClr val="tx1"/>
          </a:fontRef>
        </p:style>
      </p:cxnSp>
      <p:grpSp>
        <p:nvGrpSpPr>
          <p:cNvPr id="36" name="Group 35">
            <a:extLst>
              <a:ext uri="{FF2B5EF4-FFF2-40B4-BE49-F238E27FC236}">
                <a16:creationId xmlns:a16="http://schemas.microsoft.com/office/drawing/2014/main" id="{E4C7AC81-1AFE-572C-E12E-0B9EDFF50EB1}"/>
              </a:ext>
            </a:extLst>
          </p:cNvPr>
          <p:cNvGrpSpPr/>
          <p:nvPr/>
        </p:nvGrpSpPr>
        <p:grpSpPr>
          <a:xfrm>
            <a:off x="6793992" y="2133600"/>
            <a:ext cx="595237" cy="3465576"/>
            <a:chOff x="6781800" y="2136648"/>
            <a:chExt cx="595237" cy="3465576"/>
          </a:xfrm>
        </p:grpSpPr>
        <p:sp>
          <p:nvSpPr>
            <p:cNvPr id="37" name="TextBox 36">
              <a:extLst>
                <a:ext uri="{FF2B5EF4-FFF2-40B4-BE49-F238E27FC236}">
                  <a16:creationId xmlns:a16="http://schemas.microsoft.com/office/drawing/2014/main" id="{5FEB2F6A-B438-8025-A120-94EFA1618C28}"/>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8" name="TextBox 37">
              <a:extLst>
                <a:ext uri="{FF2B5EF4-FFF2-40B4-BE49-F238E27FC236}">
                  <a16:creationId xmlns:a16="http://schemas.microsoft.com/office/drawing/2014/main" id="{0AFE0CCE-8D72-728E-6F21-8DFF6A3152CE}"/>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9" name="TextBox 38">
              <a:extLst>
                <a:ext uri="{FF2B5EF4-FFF2-40B4-BE49-F238E27FC236}">
                  <a16:creationId xmlns:a16="http://schemas.microsoft.com/office/drawing/2014/main" id="{BD0B501F-6648-B581-C882-847D6AAA53C0}"/>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40" name="TextBox 39">
              <a:extLst>
                <a:ext uri="{FF2B5EF4-FFF2-40B4-BE49-F238E27FC236}">
                  <a16:creationId xmlns:a16="http://schemas.microsoft.com/office/drawing/2014/main" id="{F09438F5-8699-817F-7BD5-E1590342C09F}"/>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41" name="TextBox 40">
              <a:extLst>
                <a:ext uri="{FF2B5EF4-FFF2-40B4-BE49-F238E27FC236}">
                  <a16:creationId xmlns:a16="http://schemas.microsoft.com/office/drawing/2014/main" id="{24BB081D-0F8E-69C3-475B-FD54B58A3852}"/>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42" name="TextBox 41">
              <a:extLst>
                <a:ext uri="{FF2B5EF4-FFF2-40B4-BE49-F238E27FC236}">
                  <a16:creationId xmlns:a16="http://schemas.microsoft.com/office/drawing/2014/main" id="{3E715B14-139F-1703-BC3E-8E4DE5A4F6B2}"/>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3" name="TextBox 42">
              <a:extLst>
                <a:ext uri="{FF2B5EF4-FFF2-40B4-BE49-F238E27FC236}">
                  <a16:creationId xmlns:a16="http://schemas.microsoft.com/office/drawing/2014/main" id="{1BACA98A-B6A8-C03D-7DBF-C92FD1B7F138}"/>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4" name="TextBox 43">
              <a:extLst>
                <a:ext uri="{FF2B5EF4-FFF2-40B4-BE49-F238E27FC236}">
                  <a16:creationId xmlns:a16="http://schemas.microsoft.com/office/drawing/2014/main" id="{A529B21F-E1A9-D79A-5026-DBBE80F7B256}"/>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5" name="TextBox 44">
              <a:extLst>
                <a:ext uri="{FF2B5EF4-FFF2-40B4-BE49-F238E27FC236}">
                  <a16:creationId xmlns:a16="http://schemas.microsoft.com/office/drawing/2014/main" id="{1CEB01B6-0A9C-1C95-5D54-9197FB863770}"/>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46" name="Group 45">
            <a:extLst>
              <a:ext uri="{FF2B5EF4-FFF2-40B4-BE49-F238E27FC236}">
                <a16:creationId xmlns:a16="http://schemas.microsoft.com/office/drawing/2014/main" id="{9280EE77-4092-1D78-E95E-C66CD99CCC6D}"/>
              </a:ext>
            </a:extLst>
          </p:cNvPr>
          <p:cNvGrpSpPr/>
          <p:nvPr/>
        </p:nvGrpSpPr>
        <p:grpSpPr>
          <a:xfrm>
            <a:off x="6787781" y="2133600"/>
            <a:ext cx="601448" cy="3465576"/>
            <a:chOff x="6775589" y="2136648"/>
            <a:chExt cx="601448" cy="3465576"/>
          </a:xfrm>
        </p:grpSpPr>
        <p:sp>
          <p:nvSpPr>
            <p:cNvPr id="47" name="TextBox 46">
              <a:extLst>
                <a:ext uri="{FF2B5EF4-FFF2-40B4-BE49-F238E27FC236}">
                  <a16:creationId xmlns:a16="http://schemas.microsoft.com/office/drawing/2014/main" id="{E4AC993F-9504-1AB0-0B00-5E09B567E571}"/>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48" name="TextBox 47">
              <a:extLst>
                <a:ext uri="{FF2B5EF4-FFF2-40B4-BE49-F238E27FC236}">
                  <a16:creationId xmlns:a16="http://schemas.microsoft.com/office/drawing/2014/main" id="{25F08465-C2DF-DB20-EDE6-5C53C58D9D82}"/>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49" name="TextBox 48">
              <a:extLst>
                <a:ext uri="{FF2B5EF4-FFF2-40B4-BE49-F238E27FC236}">
                  <a16:creationId xmlns:a16="http://schemas.microsoft.com/office/drawing/2014/main" id="{BF1F4021-EACE-45FA-D4A4-CF39A78D09CF}"/>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50" name="TextBox 49">
              <a:extLst>
                <a:ext uri="{FF2B5EF4-FFF2-40B4-BE49-F238E27FC236}">
                  <a16:creationId xmlns:a16="http://schemas.microsoft.com/office/drawing/2014/main" id="{42365004-3241-4163-D9CC-E9E2DAB6EE5F}"/>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51" name="TextBox 50">
              <a:extLst>
                <a:ext uri="{FF2B5EF4-FFF2-40B4-BE49-F238E27FC236}">
                  <a16:creationId xmlns:a16="http://schemas.microsoft.com/office/drawing/2014/main" id="{4EFF25BB-5AE0-C654-CDA5-2C46EB7C804A}"/>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52" name="TextBox 51">
              <a:extLst>
                <a:ext uri="{FF2B5EF4-FFF2-40B4-BE49-F238E27FC236}">
                  <a16:creationId xmlns:a16="http://schemas.microsoft.com/office/drawing/2014/main" id="{8AA3F0FE-74A8-AC97-C012-9E7B0D6D1541}"/>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54" name="TextBox 53">
              <a:extLst>
                <a:ext uri="{FF2B5EF4-FFF2-40B4-BE49-F238E27FC236}">
                  <a16:creationId xmlns:a16="http://schemas.microsoft.com/office/drawing/2014/main" id="{4D281DC6-1C20-413D-A284-8B6FC2859720}"/>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55" name="TextBox 54">
              <a:extLst>
                <a:ext uri="{FF2B5EF4-FFF2-40B4-BE49-F238E27FC236}">
                  <a16:creationId xmlns:a16="http://schemas.microsoft.com/office/drawing/2014/main" id="{C1BBFF3E-51C2-F3D2-27C4-06A8CBF17624}"/>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8" name="TextBox 57">
              <a:extLst>
                <a:ext uri="{FF2B5EF4-FFF2-40B4-BE49-F238E27FC236}">
                  <a16:creationId xmlns:a16="http://schemas.microsoft.com/office/drawing/2014/main" id="{02B5731A-CE66-EEDA-82A7-A579E0D8C853}"/>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
        <p:nvSpPr>
          <p:cNvPr id="4" name="Arrow: Down 3">
            <a:extLst>
              <a:ext uri="{FF2B5EF4-FFF2-40B4-BE49-F238E27FC236}">
                <a16:creationId xmlns:a16="http://schemas.microsoft.com/office/drawing/2014/main" id="{176D3C3B-7AD3-39F1-8B4B-7798F6ADBB0C}"/>
              </a:ext>
            </a:extLst>
          </p:cNvPr>
          <p:cNvSpPr/>
          <p:nvPr/>
        </p:nvSpPr>
        <p:spPr>
          <a:xfrm rot="8232042">
            <a:off x="10332867" y="2161206"/>
            <a:ext cx="136905" cy="89021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0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75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xEl>
                                              <p:pRg st="1" end="1"/>
                                            </p:txEl>
                                          </p:spTgt>
                                        </p:tgtEl>
                                        <p:attrNameLst>
                                          <p:attrName>style.visibility</p:attrName>
                                        </p:attrNameLst>
                                      </p:cBhvr>
                                      <p:to>
                                        <p:strVal val="visible"/>
                                      </p:to>
                                    </p:set>
                                    <p:animEffect transition="in" filter="fade">
                                      <p:cBhvr>
                                        <p:cTn id="16"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A9A2F6-C5C1-9EEB-2577-2269AFCB7076}"/>
              </a:ext>
            </a:extLst>
          </p:cNvPr>
          <p:cNvSpPr/>
          <p:nvPr/>
        </p:nvSpPr>
        <p:spPr>
          <a:xfrm>
            <a:off x="435078" y="1780160"/>
            <a:ext cx="11321844"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graphicFrame>
        <p:nvGraphicFramePr>
          <p:cNvPr id="31" name="Chart 30">
            <a:extLst>
              <a:ext uri="{FF2B5EF4-FFF2-40B4-BE49-F238E27FC236}">
                <a16:creationId xmlns:a16="http://schemas.microsoft.com/office/drawing/2014/main" id="{5644FE6C-9A64-3472-6911-4BBFDD319998}"/>
              </a:ext>
            </a:extLst>
          </p:cNvPr>
          <p:cNvGraphicFramePr/>
          <p:nvPr>
            <p:extLst>
              <p:ext uri="{D42A27DB-BD31-4B8C-83A1-F6EECF244321}">
                <p14:modId xmlns:p14="http://schemas.microsoft.com/office/powerpoint/2010/main" val="699784901"/>
              </p:ext>
            </p:extLst>
          </p:nvPr>
        </p:nvGraphicFramePr>
        <p:xfrm>
          <a:off x="680165" y="2410157"/>
          <a:ext cx="10831670" cy="2849055"/>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49">
            <a:extLst>
              <a:ext uri="{FF2B5EF4-FFF2-40B4-BE49-F238E27FC236}">
                <a16:creationId xmlns:a16="http://schemas.microsoft.com/office/drawing/2014/main" id="{6BD17CC9-9B46-4401-B862-9DD18383C468}"/>
              </a:ext>
            </a:extLst>
          </p:cNvPr>
          <p:cNvSpPr txBox="1"/>
          <p:nvPr/>
        </p:nvSpPr>
        <p:spPr>
          <a:xfrm>
            <a:off x="7807569" y="2916758"/>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69%</a:t>
            </a:r>
          </a:p>
        </p:txBody>
      </p:sp>
      <p:sp>
        <p:nvSpPr>
          <p:cNvPr id="51" name="TextBox 50">
            <a:extLst>
              <a:ext uri="{FF2B5EF4-FFF2-40B4-BE49-F238E27FC236}">
                <a16:creationId xmlns:a16="http://schemas.microsoft.com/office/drawing/2014/main" id="{7D5177FB-80F3-4393-9438-1A3FECD8A834}"/>
              </a:ext>
            </a:extLst>
          </p:cNvPr>
          <p:cNvSpPr txBox="1"/>
          <p:nvPr/>
        </p:nvSpPr>
        <p:spPr>
          <a:xfrm>
            <a:off x="6811108" y="2916758"/>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69%</a:t>
            </a:r>
          </a:p>
        </p:txBody>
      </p:sp>
      <p:sp>
        <p:nvSpPr>
          <p:cNvPr id="52" name="TextBox 51">
            <a:extLst>
              <a:ext uri="{FF2B5EF4-FFF2-40B4-BE49-F238E27FC236}">
                <a16:creationId xmlns:a16="http://schemas.microsoft.com/office/drawing/2014/main" id="{BDA8AA8E-E77C-4ACD-B176-8370F85D799B}"/>
              </a:ext>
            </a:extLst>
          </p:cNvPr>
          <p:cNvSpPr txBox="1"/>
          <p:nvPr/>
        </p:nvSpPr>
        <p:spPr>
          <a:xfrm>
            <a:off x="5826025" y="2916758"/>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69%</a:t>
            </a:r>
          </a:p>
        </p:txBody>
      </p:sp>
      <p:sp>
        <p:nvSpPr>
          <p:cNvPr id="53" name="TextBox 52">
            <a:extLst>
              <a:ext uri="{FF2B5EF4-FFF2-40B4-BE49-F238E27FC236}">
                <a16:creationId xmlns:a16="http://schemas.microsoft.com/office/drawing/2014/main" id="{C8A77FE5-AB71-42DC-8CEF-05D7699347FC}"/>
              </a:ext>
            </a:extLst>
          </p:cNvPr>
          <p:cNvSpPr txBox="1"/>
          <p:nvPr/>
        </p:nvSpPr>
        <p:spPr>
          <a:xfrm>
            <a:off x="4822950" y="2807593"/>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72%</a:t>
            </a:r>
          </a:p>
        </p:txBody>
      </p:sp>
      <p:sp>
        <p:nvSpPr>
          <p:cNvPr id="54" name="TextBox 53">
            <a:extLst>
              <a:ext uri="{FF2B5EF4-FFF2-40B4-BE49-F238E27FC236}">
                <a16:creationId xmlns:a16="http://schemas.microsoft.com/office/drawing/2014/main" id="{CC4977B1-F3CF-4F25-8F90-F70E2D39DD36}"/>
              </a:ext>
            </a:extLst>
          </p:cNvPr>
          <p:cNvSpPr txBox="1"/>
          <p:nvPr/>
        </p:nvSpPr>
        <p:spPr>
          <a:xfrm>
            <a:off x="2854567" y="2748978"/>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75%</a:t>
            </a:r>
          </a:p>
        </p:txBody>
      </p:sp>
      <p:sp>
        <p:nvSpPr>
          <p:cNvPr id="55" name="TextBox 54">
            <a:extLst>
              <a:ext uri="{FF2B5EF4-FFF2-40B4-BE49-F238E27FC236}">
                <a16:creationId xmlns:a16="http://schemas.microsoft.com/office/drawing/2014/main" id="{63B2C7A8-4C76-42B7-AFCC-ABB7665C0CEB}"/>
              </a:ext>
            </a:extLst>
          </p:cNvPr>
          <p:cNvSpPr txBox="1"/>
          <p:nvPr/>
        </p:nvSpPr>
        <p:spPr>
          <a:xfrm>
            <a:off x="849559" y="2690363"/>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77%</a:t>
            </a:r>
          </a:p>
        </p:txBody>
      </p:sp>
      <p:sp>
        <p:nvSpPr>
          <p:cNvPr id="28" name="TextBox 27">
            <a:extLst>
              <a:ext uri="{FF2B5EF4-FFF2-40B4-BE49-F238E27FC236}">
                <a16:creationId xmlns:a16="http://schemas.microsoft.com/office/drawing/2014/main" id="{F1F98BB7-C722-4705-B1EE-9AF5F98277F9}"/>
              </a:ext>
            </a:extLst>
          </p:cNvPr>
          <p:cNvSpPr txBox="1"/>
          <p:nvPr/>
        </p:nvSpPr>
        <p:spPr>
          <a:xfrm>
            <a:off x="1847309" y="2720397"/>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76%</a:t>
            </a:r>
          </a:p>
        </p:txBody>
      </p:sp>
      <p:sp>
        <p:nvSpPr>
          <p:cNvPr id="29" name="TextBox 28">
            <a:extLst>
              <a:ext uri="{FF2B5EF4-FFF2-40B4-BE49-F238E27FC236}">
                <a16:creationId xmlns:a16="http://schemas.microsoft.com/office/drawing/2014/main" id="{66560099-D6E2-48A1-855B-B6FD629F4B56}"/>
              </a:ext>
            </a:extLst>
          </p:cNvPr>
          <p:cNvSpPr txBox="1"/>
          <p:nvPr/>
        </p:nvSpPr>
        <p:spPr>
          <a:xfrm>
            <a:off x="9794631" y="2990028"/>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67%</a:t>
            </a:r>
          </a:p>
        </p:txBody>
      </p:sp>
      <p:sp>
        <p:nvSpPr>
          <p:cNvPr id="30" name="TextBox 29">
            <a:extLst>
              <a:ext uri="{FF2B5EF4-FFF2-40B4-BE49-F238E27FC236}">
                <a16:creationId xmlns:a16="http://schemas.microsoft.com/office/drawing/2014/main" id="{161A3732-78FD-4BE7-B97E-0A1838CC36F4}"/>
              </a:ext>
            </a:extLst>
          </p:cNvPr>
          <p:cNvSpPr txBox="1"/>
          <p:nvPr/>
        </p:nvSpPr>
        <p:spPr>
          <a:xfrm>
            <a:off x="10786583" y="3320876"/>
            <a:ext cx="569663" cy="330090"/>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54%</a:t>
            </a:r>
          </a:p>
        </p:txBody>
      </p:sp>
      <p:sp>
        <p:nvSpPr>
          <p:cNvPr id="73" name="TextBox 72">
            <a:extLst>
              <a:ext uri="{FF2B5EF4-FFF2-40B4-BE49-F238E27FC236}">
                <a16:creationId xmlns:a16="http://schemas.microsoft.com/office/drawing/2014/main" id="{AFA7DD5F-4C95-D6F7-9698-F70E262F0CD3}"/>
              </a:ext>
            </a:extLst>
          </p:cNvPr>
          <p:cNvSpPr txBox="1"/>
          <p:nvPr/>
        </p:nvSpPr>
        <p:spPr>
          <a:xfrm>
            <a:off x="3845167" y="2807593"/>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72%</a:t>
            </a:r>
          </a:p>
        </p:txBody>
      </p:sp>
      <p:sp>
        <p:nvSpPr>
          <p:cNvPr id="77" name="TextBox 76">
            <a:extLst>
              <a:ext uri="{FF2B5EF4-FFF2-40B4-BE49-F238E27FC236}">
                <a16:creationId xmlns:a16="http://schemas.microsoft.com/office/drawing/2014/main" id="{7A5DF81D-EF4C-5709-9612-871F4105BAE2}"/>
              </a:ext>
            </a:extLst>
          </p:cNvPr>
          <p:cNvSpPr txBox="1"/>
          <p:nvPr/>
        </p:nvSpPr>
        <p:spPr>
          <a:xfrm>
            <a:off x="8798169" y="2943136"/>
            <a:ext cx="569663"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68%</a:t>
            </a:r>
          </a:p>
        </p:txBody>
      </p:sp>
      <p:sp>
        <p:nvSpPr>
          <p:cNvPr id="13" name="TextBox 12">
            <a:extLst>
              <a:ext uri="{FF2B5EF4-FFF2-40B4-BE49-F238E27FC236}">
                <a16:creationId xmlns:a16="http://schemas.microsoft.com/office/drawing/2014/main" id="{E5210ECE-DCFA-4C99-8C77-2F9FE177EC22}"/>
              </a:ext>
            </a:extLst>
          </p:cNvPr>
          <p:cNvSpPr txBox="1"/>
          <p:nvPr/>
        </p:nvSpPr>
        <p:spPr>
          <a:xfrm>
            <a:off x="152400" y="838200"/>
            <a:ext cx="11811000" cy="609600"/>
          </a:xfrm>
          <a:prstGeom prst="rect">
            <a:avLst/>
          </a:prstGeom>
          <a:noFill/>
        </p:spPr>
        <p:txBody>
          <a:bodyPr wrap="square" rtlCol="0" anchor="b" anchorCtr="0">
            <a:noAutofit/>
          </a:bodyPr>
          <a:lstStyle/>
          <a:p>
            <a:pPr algn="ctr">
              <a:lnSpc>
                <a:spcPts val="2600"/>
              </a:lnSpc>
            </a:pPr>
            <a:r>
              <a:rPr lang="en-US" sz="2450" dirty="0">
                <a:latin typeface="Segoe UI Semilight" panose="020B0402040204020203" pitchFamily="34" charset="0"/>
                <a:cs typeface="Segoe UI Semilight" panose="020B0402040204020203" pitchFamily="34" charset="0"/>
              </a:rPr>
              <a:t>Though most residents are satisfied with how city officials manage and plan</a:t>
            </a:r>
          </a:p>
          <a:p>
            <a:pPr algn="ctr">
              <a:lnSpc>
                <a:spcPts val="2600"/>
              </a:lnSpc>
            </a:pPr>
            <a:r>
              <a:rPr lang="en-US" sz="2450" dirty="0">
                <a:latin typeface="Segoe UI Semilight" panose="020B0402040204020203" pitchFamily="34" charset="0"/>
                <a:cs typeface="Segoe UI Semilight" panose="020B0402040204020203" pitchFamily="34" charset="0"/>
              </a:rPr>
              <a:t>on the community’s behalf, managing traffic remains an issue.</a:t>
            </a:r>
          </a:p>
        </p:txBody>
      </p:sp>
      <p:sp>
        <p:nvSpPr>
          <p:cNvPr id="6" name="Slide Number Placeholder 4">
            <a:extLst>
              <a:ext uri="{FF2B5EF4-FFF2-40B4-BE49-F238E27FC236}">
                <a16:creationId xmlns:a16="http://schemas.microsoft.com/office/drawing/2014/main" id="{F2E1F98C-55DE-4E54-965C-8DF234148578}"/>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34</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9" name="TextBox 38">
            <a:extLst>
              <a:ext uri="{FF2B5EF4-FFF2-40B4-BE49-F238E27FC236}">
                <a16:creationId xmlns:a16="http://schemas.microsoft.com/office/drawing/2014/main" id="{1E8301E3-DAA2-4182-B449-90C74B39F743}"/>
              </a:ext>
            </a:extLst>
          </p:cNvPr>
          <p:cNvSpPr txBox="1"/>
          <p:nvPr/>
        </p:nvSpPr>
        <p:spPr>
          <a:xfrm>
            <a:off x="774280" y="5130312"/>
            <a:ext cx="708689" cy="489173"/>
          </a:xfrm>
          <a:prstGeom prst="rect">
            <a:avLst/>
          </a:prstGeom>
          <a:noFill/>
        </p:spPr>
        <p:txBody>
          <a:bodyPr wrap="square" rtlCol="0">
            <a:spAutoFit/>
          </a:bodyPr>
          <a:lstStyle/>
          <a:p>
            <a:pPr algn="ctr">
              <a:lnSpc>
                <a:spcPts val="1600"/>
              </a:lnSpc>
            </a:pPr>
            <a:r>
              <a:rPr lang="en-US" sz="1300" dirty="0">
                <a:latin typeface="Segoe UI Semilight" panose="020B0402040204020203" pitchFamily="34" charset="0"/>
                <a:cs typeface="Segoe UI Semilight" panose="020B0402040204020203" pitchFamily="34" charset="0"/>
              </a:rPr>
              <a:t>City</a:t>
            </a:r>
          </a:p>
          <a:p>
            <a:pPr algn="ctr">
              <a:lnSpc>
                <a:spcPts val="1600"/>
              </a:lnSpc>
            </a:pPr>
            <a:r>
              <a:rPr lang="en-US" sz="1300" dirty="0">
                <a:latin typeface="Segoe UI Semilight" panose="020B0402040204020203" pitchFamily="34" charset="0"/>
                <a:cs typeface="Segoe UI Semilight" panose="020B0402040204020203" pitchFamily="34" charset="0"/>
              </a:rPr>
              <a:t>council</a:t>
            </a:r>
          </a:p>
        </p:txBody>
      </p:sp>
      <p:sp>
        <p:nvSpPr>
          <p:cNvPr id="41" name="TextBox 40">
            <a:extLst>
              <a:ext uri="{FF2B5EF4-FFF2-40B4-BE49-F238E27FC236}">
                <a16:creationId xmlns:a16="http://schemas.microsoft.com/office/drawing/2014/main" id="{7081DD1D-3EA8-4657-A44B-A07418F7A556}"/>
              </a:ext>
            </a:extLst>
          </p:cNvPr>
          <p:cNvSpPr txBox="1"/>
          <p:nvPr/>
        </p:nvSpPr>
        <p:spPr>
          <a:xfrm>
            <a:off x="2711067" y="5126493"/>
            <a:ext cx="835164" cy="694357"/>
          </a:xfrm>
          <a:prstGeom prst="rect">
            <a:avLst/>
          </a:prstGeom>
          <a:noFill/>
        </p:spPr>
        <p:txBody>
          <a:bodyPr wrap="none" rtlCol="0">
            <a:spAutoFit/>
          </a:bodyPr>
          <a:lstStyle/>
          <a:p>
            <a:pPr algn="ctr">
              <a:lnSpc>
                <a:spcPts val="1600"/>
              </a:lnSpc>
            </a:pPr>
            <a:r>
              <a:rPr lang="en-US" sz="1300" dirty="0">
                <a:latin typeface="Segoe UI Semilight" panose="020B0402040204020203" pitchFamily="34" charset="0"/>
                <a:cs typeface="Segoe UI Semilight" panose="020B0402040204020203" pitchFamily="34" charset="0"/>
              </a:rPr>
              <a:t>Keeping</a:t>
            </a:r>
          </a:p>
          <a:p>
            <a:pPr algn="ctr">
              <a:lnSpc>
                <a:spcPts val="1600"/>
              </a:lnSpc>
            </a:pPr>
            <a:r>
              <a:rPr lang="en-US" sz="1300" dirty="0">
                <a:latin typeface="Segoe UI Semilight" panose="020B0402040204020203" pitchFamily="34" charset="0"/>
                <a:cs typeface="Segoe UI Semilight" panose="020B0402040204020203" pitchFamily="34" charset="0"/>
              </a:rPr>
              <a:t>residents</a:t>
            </a:r>
          </a:p>
          <a:p>
            <a:pPr algn="ctr">
              <a:lnSpc>
                <a:spcPts val="1600"/>
              </a:lnSpc>
            </a:pPr>
            <a:r>
              <a:rPr lang="en-US" sz="1300" dirty="0">
                <a:latin typeface="Segoe UI Semilight" panose="020B0402040204020203" pitchFamily="34" charset="0"/>
                <a:cs typeface="Segoe UI Semilight" panose="020B0402040204020203" pitchFamily="34" charset="0"/>
              </a:rPr>
              <a:t>informed</a:t>
            </a:r>
          </a:p>
        </p:txBody>
      </p:sp>
      <p:sp>
        <p:nvSpPr>
          <p:cNvPr id="36" name="TextBox 35">
            <a:extLst>
              <a:ext uri="{FF2B5EF4-FFF2-40B4-BE49-F238E27FC236}">
                <a16:creationId xmlns:a16="http://schemas.microsoft.com/office/drawing/2014/main" id="{15AEAC71-C817-41B8-AB26-3B5CC41B5BBB}"/>
              </a:ext>
            </a:extLst>
          </p:cNvPr>
          <p:cNvSpPr txBox="1"/>
          <p:nvPr/>
        </p:nvSpPr>
        <p:spPr>
          <a:xfrm>
            <a:off x="4485048" y="5139350"/>
            <a:ext cx="1255485" cy="502702"/>
          </a:xfrm>
          <a:prstGeom prst="rect">
            <a:avLst/>
          </a:prstGeom>
          <a:noFill/>
        </p:spPr>
        <p:txBody>
          <a:bodyPr wrap="square" rtlCol="0">
            <a:spAutoFit/>
          </a:bodyPr>
          <a:lstStyle/>
          <a:p>
            <a:pPr algn="ctr">
              <a:lnSpc>
                <a:spcPts val="1600"/>
              </a:lnSpc>
            </a:pPr>
            <a:r>
              <a:rPr lang="en-US" sz="1300" dirty="0">
                <a:latin typeface="Segoe UI Semilight" panose="020B0402040204020203" pitchFamily="34" charset="0"/>
                <a:cs typeface="Segoe UI Semilight" panose="020B0402040204020203" pitchFamily="34" charset="0"/>
              </a:rPr>
              <a:t>Managing</a:t>
            </a:r>
          </a:p>
          <a:p>
            <a:pPr algn="ctr">
              <a:lnSpc>
                <a:spcPts val="1600"/>
              </a:lnSpc>
            </a:pPr>
            <a:r>
              <a:rPr lang="en-US" sz="1300" dirty="0">
                <a:latin typeface="Segoe UI Semilight" panose="020B0402040204020203" pitchFamily="34" charset="0"/>
                <a:cs typeface="Segoe UI Semilight" panose="020B0402040204020203" pitchFamily="34" charset="0"/>
              </a:rPr>
              <a:t>city finances</a:t>
            </a:r>
          </a:p>
        </p:txBody>
      </p:sp>
      <p:sp>
        <p:nvSpPr>
          <p:cNvPr id="38" name="TextBox 37">
            <a:extLst>
              <a:ext uri="{FF2B5EF4-FFF2-40B4-BE49-F238E27FC236}">
                <a16:creationId xmlns:a16="http://schemas.microsoft.com/office/drawing/2014/main" id="{799646B8-8864-4BCA-8F00-39DF2DE225AA}"/>
              </a:ext>
            </a:extLst>
          </p:cNvPr>
          <p:cNvSpPr txBox="1"/>
          <p:nvPr/>
        </p:nvSpPr>
        <p:spPr>
          <a:xfrm>
            <a:off x="5605618" y="5134035"/>
            <a:ext cx="1037592" cy="502702"/>
          </a:xfrm>
          <a:prstGeom prst="rect">
            <a:avLst/>
          </a:prstGeom>
          <a:noFill/>
        </p:spPr>
        <p:txBody>
          <a:bodyPr wrap="square" rtlCol="0">
            <a:spAutoFit/>
          </a:bodyPr>
          <a:lstStyle/>
          <a:p>
            <a:pPr algn="ctr">
              <a:lnSpc>
                <a:spcPts val="1600"/>
              </a:lnSpc>
            </a:pPr>
            <a:r>
              <a:rPr lang="en-US" sz="1300" dirty="0">
                <a:latin typeface="Segoe UI Semilight" panose="020B0402040204020203" pitchFamily="34" charset="0"/>
                <a:cs typeface="Segoe UI Semilight" panose="020B0402040204020203" pitchFamily="34" charset="0"/>
              </a:rPr>
              <a:t>Listening to</a:t>
            </a:r>
          </a:p>
          <a:p>
            <a:pPr algn="ctr">
              <a:lnSpc>
                <a:spcPts val="1600"/>
              </a:lnSpc>
            </a:pPr>
            <a:r>
              <a:rPr lang="en-US" sz="1300" dirty="0">
                <a:latin typeface="Segoe UI Semilight" panose="020B0402040204020203" pitchFamily="34" charset="0"/>
                <a:cs typeface="Segoe UI Semilight" panose="020B0402040204020203" pitchFamily="34" charset="0"/>
              </a:rPr>
              <a:t>residents</a:t>
            </a:r>
          </a:p>
        </p:txBody>
      </p:sp>
      <p:sp>
        <p:nvSpPr>
          <p:cNvPr id="42" name="TextBox 41">
            <a:extLst>
              <a:ext uri="{FF2B5EF4-FFF2-40B4-BE49-F238E27FC236}">
                <a16:creationId xmlns:a16="http://schemas.microsoft.com/office/drawing/2014/main" id="{06769D15-6FA3-4059-AB13-68508C22EFA4}"/>
              </a:ext>
            </a:extLst>
          </p:cNvPr>
          <p:cNvSpPr txBox="1"/>
          <p:nvPr/>
        </p:nvSpPr>
        <p:spPr>
          <a:xfrm>
            <a:off x="10615629" y="5122434"/>
            <a:ext cx="982269" cy="502702"/>
          </a:xfrm>
          <a:prstGeom prst="rect">
            <a:avLst/>
          </a:prstGeom>
          <a:noFill/>
        </p:spPr>
        <p:txBody>
          <a:bodyPr wrap="square" rtlCol="0">
            <a:spAutoFit/>
          </a:bodyPr>
          <a:lstStyle/>
          <a:p>
            <a:pPr algn="ctr">
              <a:lnSpc>
                <a:spcPts val="1600"/>
              </a:lnSpc>
            </a:pPr>
            <a:r>
              <a:rPr lang="en-US" sz="1300" dirty="0">
                <a:latin typeface="Segoe UI Semilight" panose="020B0402040204020203" pitchFamily="34" charset="0"/>
                <a:cs typeface="Segoe UI Semilight" panose="020B0402040204020203" pitchFamily="34" charset="0"/>
              </a:rPr>
              <a:t>Managing traffic</a:t>
            </a:r>
          </a:p>
        </p:txBody>
      </p:sp>
      <p:sp>
        <p:nvSpPr>
          <p:cNvPr id="56" name="TextBox 55">
            <a:extLst>
              <a:ext uri="{FF2B5EF4-FFF2-40B4-BE49-F238E27FC236}">
                <a16:creationId xmlns:a16="http://schemas.microsoft.com/office/drawing/2014/main" id="{1044BD77-AE5A-4BD5-8F39-BC21E63A7B51}"/>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Q8(e and g), Q9(a-f and </a:t>
            </a:r>
            <a:r>
              <a:rPr lang="en-US" sz="1050" dirty="0" err="1">
                <a:solidFill>
                  <a:schemeClr val="tx1">
                    <a:lumMod val="65000"/>
                    <a:lumOff val="35000"/>
                  </a:schemeClr>
                </a:solidFill>
                <a:latin typeface="Segoe UI Semilight" panose="020B0402040204020203" pitchFamily="34" charset="0"/>
                <a:cs typeface="Segoe UI Semilight" panose="020B0402040204020203" pitchFamily="34" charset="0"/>
              </a:rPr>
              <a:t>i</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How satisfied are you with the overall performance of city officials in each of these areas?</a:t>
            </a:r>
          </a:p>
        </p:txBody>
      </p:sp>
      <p:sp>
        <p:nvSpPr>
          <p:cNvPr id="23" name="TextBox 22">
            <a:extLst>
              <a:ext uri="{FF2B5EF4-FFF2-40B4-BE49-F238E27FC236}">
                <a16:creationId xmlns:a16="http://schemas.microsoft.com/office/drawing/2014/main" id="{7A745C11-2EBF-4056-8FF5-B537A80A6F24}"/>
              </a:ext>
            </a:extLst>
          </p:cNvPr>
          <p:cNvSpPr txBox="1"/>
          <p:nvPr/>
        </p:nvSpPr>
        <p:spPr>
          <a:xfrm>
            <a:off x="8573458" y="5115286"/>
            <a:ext cx="1080496" cy="489173"/>
          </a:xfrm>
          <a:prstGeom prst="rect">
            <a:avLst/>
          </a:prstGeom>
          <a:noFill/>
        </p:spPr>
        <p:txBody>
          <a:bodyPr wrap="square" rtlCol="0">
            <a:spAutoFit/>
          </a:bodyPr>
          <a:lstStyle/>
          <a:p>
            <a:pPr algn="ctr">
              <a:lnSpc>
                <a:spcPts val="1600"/>
              </a:lnSpc>
            </a:pPr>
            <a:r>
              <a:rPr lang="en-US" sz="1300" dirty="0">
                <a:latin typeface="Segoe UI Semilight" panose="020B0402040204020203" pitchFamily="34" charset="0"/>
                <a:cs typeface="Segoe UI Semilight" panose="020B0402040204020203" pitchFamily="34" charset="0"/>
              </a:rPr>
              <a:t>Processing permits</a:t>
            </a:r>
            <a:r>
              <a:rPr lang="en-US" sz="1300" baseline="30000" dirty="0">
                <a:latin typeface="Segoe UI Semilight" panose="020B0402040204020203" pitchFamily="34" charset="0"/>
                <a:cs typeface="Segoe UI Semilight" panose="020B0402040204020203" pitchFamily="34" charset="0"/>
              </a:rPr>
              <a:t>*</a:t>
            </a:r>
            <a:endParaRPr lang="en-US" sz="1300" dirty="0">
              <a:latin typeface="Segoe UI Semilight" panose="020B0402040204020203" pitchFamily="34" charset="0"/>
              <a:cs typeface="Segoe UI Semilight" panose="020B0402040204020203" pitchFamily="34" charset="0"/>
            </a:endParaRPr>
          </a:p>
        </p:txBody>
      </p:sp>
      <p:sp>
        <p:nvSpPr>
          <p:cNvPr id="24" name="TextBox 23">
            <a:extLst>
              <a:ext uri="{FF2B5EF4-FFF2-40B4-BE49-F238E27FC236}">
                <a16:creationId xmlns:a16="http://schemas.microsoft.com/office/drawing/2014/main" id="{0C775CA5-65FA-4458-90B0-AEDCA250EEE9}"/>
              </a:ext>
            </a:extLst>
          </p:cNvPr>
          <p:cNvSpPr txBox="1"/>
          <p:nvPr/>
        </p:nvSpPr>
        <p:spPr>
          <a:xfrm>
            <a:off x="7584855" y="5110377"/>
            <a:ext cx="1080496" cy="707886"/>
          </a:xfrm>
          <a:prstGeom prst="rect">
            <a:avLst/>
          </a:prstGeom>
          <a:noFill/>
        </p:spPr>
        <p:txBody>
          <a:bodyPr wrap="square" rtlCol="0">
            <a:spAutoFit/>
          </a:bodyPr>
          <a:lstStyle/>
          <a:p>
            <a:pPr algn="ctr">
              <a:lnSpc>
                <a:spcPts val="1600"/>
              </a:lnSpc>
            </a:pPr>
            <a:r>
              <a:rPr lang="en-US" sz="1300" dirty="0">
                <a:latin typeface="Segoe UI Semilight" panose="020B0402040204020203" pitchFamily="34" charset="0"/>
                <a:cs typeface="Segoe UI Semilight" panose="020B0402040204020203" pitchFamily="34" charset="0"/>
              </a:rPr>
              <a:t>Attracting </a:t>
            </a:r>
            <a:r>
              <a:rPr lang="en-US" sz="1300" i="1" dirty="0">
                <a:latin typeface="Segoe UI Semilight" panose="020B0402040204020203" pitchFamily="34" charset="0"/>
                <a:cs typeface="Segoe UI Semilight" panose="020B0402040204020203" pitchFamily="34" charset="0"/>
              </a:rPr>
              <a:t>commercial </a:t>
            </a:r>
            <a:r>
              <a:rPr lang="en-US" sz="1300" dirty="0">
                <a:latin typeface="Segoe UI Semilight" panose="020B0402040204020203" pitchFamily="34" charset="0"/>
                <a:cs typeface="Segoe UI Semilight" panose="020B0402040204020203" pitchFamily="34" charset="0"/>
              </a:rPr>
              <a:t>growth</a:t>
            </a:r>
            <a:r>
              <a:rPr lang="en-US" sz="1300" baseline="30000" dirty="0">
                <a:latin typeface="Segoe UI Semilight" panose="020B0402040204020203" pitchFamily="34" charset="0"/>
                <a:cs typeface="Segoe UI Semilight" panose="020B0402040204020203" pitchFamily="34" charset="0"/>
              </a:rPr>
              <a:t>*</a:t>
            </a:r>
            <a:endParaRPr lang="en-US" sz="1300" dirty="0">
              <a:latin typeface="Segoe UI Semilight" panose="020B0402040204020203" pitchFamily="34" charset="0"/>
              <a:cs typeface="Segoe UI Semilight" panose="020B0402040204020203" pitchFamily="34" charset="0"/>
            </a:endParaRPr>
          </a:p>
        </p:txBody>
      </p:sp>
      <p:sp>
        <p:nvSpPr>
          <p:cNvPr id="26" name="TextBox 25">
            <a:extLst>
              <a:ext uri="{FF2B5EF4-FFF2-40B4-BE49-F238E27FC236}">
                <a16:creationId xmlns:a16="http://schemas.microsoft.com/office/drawing/2014/main" id="{701E4B09-EDA7-4593-A549-5A3DC9D6325D}"/>
              </a:ext>
            </a:extLst>
          </p:cNvPr>
          <p:cNvSpPr txBox="1"/>
          <p:nvPr/>
        </p:nvSpPr>
        <p:spPr>
          <a:xfrm>
            <a:off x="6704786" y="5131271"/>
            <a:ext cx="811793" cy="707886"/>
          </a:xfrm>
          <a:prstGeom prst="rect">
            <a:avLst/>
          </a:prstGeom>
          <a:noFill/>
        </p:spPr>
        <p:txBody>
          <a:bodyPr wrap="square" rtlCol="0">
            <a:spAutoFit/>
          </a:bodyPr>
          <a:lstStyle/>
          <a:p>
            <a:pPr algn="ctr">
              <a:lnSpc>
                <a:spcPts val="1600"/>
              </a:lnSpc>
            </a:pPr>
            <a:r>
              <a:rPr lang="en-US" sz="1300" dirty="0">
                <a:latin typeface="Segoe UI Semilight" panose="020B0402040204020203" pitchFamily="34" charset="0"/>
                <a:cs typeface="Segoe UI Semilight" panose="020B0402040204020203" pitchFamily="34" charset="0"/>
              </a:rPr>
              <a:t>Planning</a:t>
            </a:r>
          </a:p>
          <a:p>
            <a:pPr algn="ctr">
              <a:lnSpc>
                <a:spcPts val="1600"/>
              </a:lnSpc>
            </a:pPr>
            <a:r>
              <a:rPr lang="en-US" sz="1300" dirty="0">
                <a:latin typeface="Segoe UI Semilight" panose="020B0402040204020203" pitchFamily="34" charset="0"/>
                <a:cs typeface="Segoe UI Semilight" panose="020B0402040204020203" pitchFamily="34" charset="0"/>
              </a:rPr>
              <a:t>for the future</a:t>
            </a:r>
          </a:p>
        </p:txBody>
      </p:sp>
      <p:sp>
        <p:nvSpPr>
          <p:cNvPr id="35" name="TextBox 34">
            <a:extLst>
              <a:ext uri="{FF2B5EF4-FFF2-40B4-BE49-F238E27FC236}">
                <a16:creationId xmlns:a16="http://schemas.microsoft.com/office/drawing/2014/main" id="{DAEBDDC3-BB22-4373-825A-318EB27484FC}"/>
              </a:ext>
            </a:extLst>
          </p:cNvPr>
          <p:cNvSpPr txBox="1"/>
          <p:nvPr/>
        </p:nvSpPr>
        <p:spPr>
          <a:xfrm>
            <a:off x="4222274" y="5991557"/>
            <a:ext cx="3747452" cy="233397"/>
          </a:xfrm>
          <a:prstGeom prst="rect">
            <a:avLst/>
          </a:prstGeom>
          <a:noFill/>
        </p:spPr>
        <p:txBody>
          <a:bodyPr wrap="square" rtlCol="0">
            <a:spAutoFit/>
          </a:bodyPr>
          <a:lstStyle/>
          <a:p>
            <a:pPr algn="ctr">
              <a:lnSpc>
                <a:spcPts val="1100"/>
              </a:lnSpc>
            </a:pPr>
            <a:r>
              <a:rPr lang="en-US" sz="1050" i="1" dirty="0">
                <a:solidFill>
                  <a:schemeClr val="tx1">
                    <a:lumMod val="50000"/>
                    <a:lumOff val="50000"/>
                  </a:schemeClr>
                </a:solidFill>
                <a:latin typeface="Segoe UI Semilight" panose="020B0402040204020203" pitchFamily="34" charset="0"/>
                <a:cs typeface="Segoe UI Semilight" panose="020B0402040204020203" pitchFamily="34" charset="0"/>
              </a:rPr>
              <a:t>Sorted from most to least satisfied</a:t>
            </a:r>
          </a:p>
        </p:txBody>
      </p:sp>
      <p:sp>
        <p:nvSpPr>
          <p:cNvPr id="33" name="TextBox 32">
            <a:extLst>
              <a:ext uri="{FF2B5EF4-FFF2-40B4-BE49-F238E27FC236}">
                <a16:creationId xmlns:a16="http://schemas.microsoft.com/office/drawing/2014/main" id="{3ACDAA34-A40A-032C-0B07-81D53035E092}"/>
              </a:ext>
            </a:extLst>
          </p:cNvPr>
          <p:cNvSpPr txBox="1"/>
          <p:nvPr/>
        </p:nvSpPr>
        <p:spPr>
          <a:xfrm>
            <a:off x="1600200" y="5127318"/>
            <a:ext cx="1037592" cy="694357"/>
          </a:xfrm>
          <a:prstGeom prst="rect">
            <a:avLst/>
          </a:prstGeom>
          <a:noFill/>
        </p:spPr>
        <p:txBody>
          <a:bodyPr wrap="square" rtlCol="0">
            <a:spAutoFit/>
          </a:bodyPr>
          <a:lstStyle/>
          <a:p>
            <a:pPr algn="ctr">
              <a:lnSpc>
                <a:spcPts val="1600"/>
              </a:lnSpc>
            </a:pPr>
            <a:r>
              <a:rPr lang="en-US" sz="1300" dirty="0">
                <a:latin typeface="Segoe UI Semilight" panose="020B0402040204020203" pitchFamily="34" charset="0"/>
                <a:cs typeface="Segoe UI Semilight" panose="020B0402040204020203" pitchFamily="34" charset="0"/>
              </a:rPr>
              <a:t>City-sponsored</a:t>
            </a:r>
          </a:p>
          <a:p>
            <a:pPr algn="ctr">
              <a:lnSpc>
                <a:spcPts val="1600"/>
              </a:lnSpc>
            </a:pPr>
            <a:r>
              <a:rPr lang="en-US" sz="1300" dirty="0">
                <a:latin typeface="Segoe UI Semilight" panose="020B0402040204020203" pitchFamily="34" charset="0"/>
                <a:cs typeface="Segoe UI Semilight" panose="020B0402040204020203" pitchFamily="34" charset="0"/>
              </a:rPr>
              <a:t>activities</a:t>
            </a:r>
            <a:r>
              <a:rPr lang="en-US" sz="1300" baseline="30000" dirty="0">
                <a:latin typeface="Segoe UI Semilight" panose="020B0402040204020203" pitchFamily="34" charset="0"/>
                <a:cs typeface="Segoe UI Semilight" panose="020B0402040204020203" pitchFamily="34" charset="0"/>
              </a:rPr>
              <a:t>*</a:t>
            </a:r>
          </a:p>
        </p:txBody>
      </p:sp>
      <p:sp>
        <p:nvSpPr>
          <p:cNvPr id="34" name="TextBox 33">
            <a:extLst>
              <a:ext uri="{FF2B5EF4-FFF2-40B4-BE49-F238E27FC236}">
                <a16:creationId xmlns:a16="http://schemas.microsoft.com/office/drawing/2014/main" id="{6F4AF4F7-C4EB-3001-353A-63036301EFCD}"/>
              </a:ext>
            </a:extLst>
          </p:cNvPr>
          <p:cNvSpPr txBox="1"/>
          <p:nvPr/>
        </p:nvSpPr>
        <p:spPr>
          <a:xfrm>
            <a:off x="3617087" y="5139350"/>
            <a:ext cx="1037592" cy="502702"/>
          </a:xfrm>
          <a:prstGeom prst="rect">
            <a:avLst/>
          </a:prstGeom>
          <a:noFill/>
        </p:spPr>
        <p:txBody>
          <a:bodyPr wrap="square" rtlCol="0">
            <a:spAutoFit/>
          </a:bodyPr>
          <a:lstStyle/>
          <a:p>
            <a:pPr algn="ctr">
              <a:lnSpc>
                <a:spcPts val="1600"/>
              </a:lnSpc>
            </a:pPr>
            <a:r>
              <a:rPr lang="en-US" sz="1300" dirty="0">
                <a:latin typeface="Segoe UI Semilight" panose="020B0402040204020203" pitchFamily="34" charset="0"/>
                <a:cs typeface="Segoe UI Semilight" panose="020B0402040204020203" pitchFamily="34" charset="0"/>
              </a:rPr>
              <a:t>Revitalizing</a:t>
            </a:r>
          </a:p>
          <a:p>
            <a:pPr algn="ctr">
              <a:lnSpc>
                <a:spcPts val="1600"/>
              </a:lnSpc>
            </a:pPr>
            <a:r>
              <a:rPr lang="en-US" sz="1300" dirty="0">
                <a:latin typeface="Segoe UI Semilight" panose="020B0402040204020203" pitchFamily="34" charset="0"/>
                <a:cs typeface="Segoe UI Semilight" panose="020B0402040204020203" pitchFamily="34" charset="0"/>
              </a:rPr>
              <a:t>downtown</a:t>
            </a:r>
          </a:p>
        </p:txBody>
      </p:sp>
      <p:sp>
        <p:nvSpPr>
          <p:cNvPr id="25" name="TextBox 24">
            <a:extLst>
              <a:ext uri="{FF2B5EF4-FFF2-40B4-BE49-F238E27FC236}">
                <a16:creationId xmlns:a16="http://schemas.microsoft.com/office/drawing/2014/main" id="{17CA70D6-6C92-41B4-B848-A263D2E22C15}"/>
              </a:ext>
            </a:extLst>
          </p:cNvPr>
          <p:cNvSpPr txBox="1"/>
          <p:nvPr/>
        </p:nvSpPr>
        <p:spPr>
          <a:xfrm>
            <a:off x="9566906" y="5115286"/>
            <a:ext cx="1080496" cy="489173"/>
          </a:xfrm>
          <a:prstGeom prst="rect">
            <a:avLst/>
          </a:prstGeom>
          <a:noFill/>
        </p:spPr>
        <p:txBody>
          <a:bodyPr wrap="square" rtlCol="0">
            <a:spAutoFit/>
          </a:bodyPr>
          <a:lstStyle/>
          <a:p>
            <a:pPr algn="ctr">
              <a:lnSpc>
                <a:spcPts val="1600"/>
              </a:lnSpc>
            </a:pPr>
            <a:r>
              <a:rPr lang="en-US" sz="1300" dirty="0">
                <a:latin typeface="Segoe UI Semilight" panose="020B0402040204020203" pitchFamily="34" charset="0"/>
                <a:cs typeface="Segoe UI Semilight" panose="020B0402040204020203" pitchFamily="34" charset="0"/>
              </a:rPr>
              <a:t>Responding</a:t>
            </a:r>
          </a:p>
          <a:p>
            <a:pPr algn="ctr">
              <a:lnSpc>
                <a:spcPts val="1600"/>
              </a:lnSpc>
            </a:pPr>
            <a:r>
              <a:rPr lang="en-US" sz="1300" dirty="0">
                <a:latin typeface="Segoe UI Semilight" panose="020B0402040204020203" pitchFamily="34" charset="0"/>
                <a:cs typeface="Segoe UI Semilight" panose="020B0402040204020203" pitchFamily="34" charset="0"/>
              </a:rPr>
              <a:t>to concerns</a:t>
            </a:r>
            <a:r>
              <a:rPr lang="en-US" sz="1300" baseline="30000" dirty="0">
                <a:latin typeface="Segoe UI Semilight" panose="020B0402040204020203" pitchFamily="34" charset="0"/>
                <a:cs typeface="Segoe UI Semilight" panose="020B0402040204020203" pitchFamily="34" charset="0"/>
              </a:rPr>
              <a:t>*</a:t>
            </a:r>
            <a:endParaRPr lang="en-US" sz="1300" dirty="0">
              <a:latin typeface="Segoe UI Semilight" panose="020B0402040204020203" pitchFamily="34" charset="0"/>
              <a:cs typeface="Segoe UI Semilight" panose="020B0402040204020203" pitchFamily="34" charset="0"/>
            </a:endParaRPr>
          </a:p>
        </p:txBody>
      </p:sp>
      <p:sp>
        <p:nvSpPr>
          <p:cNvPr id="32" name="TextBox 31">
            <a:extLst>
              <a:ext uri="{FF2B5EF4-FFF2-40B4-BE49-F238E27FC236}">
                <a16:creationId xmlns:a16="http://schemas.microsoft.com/office/drawing/2014/main" id="{3B85B24F-4B1F-449F-BCD2-3596304AFBE2}"/>
              </a:ext>
            </a:extLst>
          </p:cNvPr>
          <p:cNvSpPr txBox="1"/>
          <p:nvPr/>
        </p:nvSpPr>
        <p:spPr>
          <a:xfrm>
            <a:off x="2201451" y="2003097"/>
            <a:ext cx="7789099" cy="330860"/>
          </a:xfrm>
          <a:prstGeom prst="rect">
            <a:avLst/>
          </a:prstGeom>
          <a:noFill/>
          <a:ln>
            <a:noFill/>
          </a:ln>
        </p:spPr>
        <p:txBody>
          <a:bodyPr wrap="square" rtlCol="0">
            <a:spAutoFit/>
          </a:bodyPr>
          <a:lstStyle/>
          <a:p>
            <a:pPr algn="ctr"/>
            <a:r>
              <a:rPr lang="en-US" sz="1550" dirty="0">
                <a:latin typeface="Segoe Print" panose="02000600000000000000" pitchFamily="2" charset="0"/>
                <a:cs typeface="Segoe UI Semibold" panose="020B0702040204020203" pitchFamily="34" charset="0"/>
              </a:rPr>
              <a:t>Very or Somewhat Satisfied with City Officials: Managing and Planning</a:t>
            </a:r>
          </a:p>
        </p:txBody>
      </p:sp>
      <p:sp>
        <p:nvSpPr>
          <p:cNvPr id="84" name="TextBox 83">
            <a:extLst>
              <a:ext uri="{FF2B5EF4-FFF2-40B4-BE49-F238E27FC236}">
                <a16:creationId xmlns:a16="http://schemas.microsoft.com/office/drawing/2014/main" id="{D29598C3-1ECE-6659-907F-AB1E57013695}"/>
              </a:ext>
            </a:extLst>
          </p:cNvPr>
          <p:cNvSpPr txBox="1"/>
          <p:nvPr/>
        </p:nvSpPr>
        <p:spPr>
          <a:xfrm>
            <a:off x="320298" y="6414681"/>
            <a:ext cx="1356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*New in 2025</a:t>
            </a:r>
          </a:p>
        </p:txBody>
      </p:sp>
    </p:spTree>
    <p:extLst>
      <p:ext uri="{BB962C8B-B14F-4D97-AF65-F5344CB8AC3E}">
        <p14:creationId xmlns:p14="http://schemas.microsoft.com/office/powerpoint/2010/main" val="3460654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D7A39-9A2F-E3D6-8B53-1A11D67C2919}"/>
            </a:ext>
          </a:extLst>
        </p:cNvPr>
        <p:cNvGrpSpPr/>
        <p:nvPr/>
      </p:nvGrpSpPr>
      <p:grpSpPr>
        <a:xfrm>
          <a:off x="0" y="0"/>
          <a:ext cx="0" cy="0"/>
          <a:chOff x="0" y="0"/>
          <a:chExt cx="0" cy="0"/>
        </a:xfrm>
      </p:grpSpPr>
      <p:pic>
        <p:nvPicPr>
          <p:cNvPr id="16" name="Picture 15" descr="A group of women sitting at a table with drinks&#10;&#10;AI-generated content may be incorrect.">
            <a:extLst>
              <a:ext uri="{FF2B5EF4-FFF2-40B4-BE49-F238E27FC236}">
                <a16:creationId xmlns:a16="http://schemas.microsoft.com/office/drawing/2014/main" id="{45621EC3-C38E-478D-A169-63F0E95263C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2000"/>
                    </a14:imgEffect>
                    <a14:imgEffect>
                      <a14:saturation sat="106000"/>
                    </a14:imgEffect>
                    <a14:imgEffect>
                      <a14:brightnessContrast bright="23000" contrast="3000"/>
                    </a14:imgEffect>
                  </a14:imgLayer>
                </a14:imgProps>
              </a:ext>
              <a:ext uri="{28A0092B-C50C-407E-A947-70E740481C1C}">
                <a14:useLocalDpi xmlns:a14="http://schemas.microsoft.com/office/drawing/2010/main" val="0"/>
              </a:ext>
            </a:extLst>
          </a:blip>
          <a:stretch>
            <a:fillRect/>
          </a:stretch>
        </p:blipFill>
        <p:spPr>
          <a:xfrm>
            <a:off x="-838199" y="-184384"/>
            <a:ext cx="13030200" cy="7349902"/>
          </a:xfrm>
          <a:prstGeom prst="rect">
            <a:avLst/>
          </a:prstGeom>
        </p:spPr>
      </p:pic>
      <p:sp>
        <p:nvSpPr>
          <p:cNvPr id="5" name="Rectangle 4">
            <a:extLst>
              <a:ext uri="{FF2B5EF4-FFF2-40B4-BE49-F238E27FC236}">
                <a16:creationId xmlns:a16="http://schemas.microsoft.com/office/drawing/2014/main" id="{BE988112-8610-B8A6-FFA2-5018CE3DACEB}"/>
              </a:ext>
            </a:extLst>
          </p:cNvPr>
          <p:cNvSpPr/>
          <p:nvPr/>
        </p:nvSpPr>
        <p:spPr>
          <a:xfrm>
            <a:off x="-95734" y="4953000"/>
            <a:ext cx="4286734" cy="121920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AF92C2F-B992-9206-E774-72BCCE1FE2C2}"/>
              </a:ext>
            </a:extLst>
          </p:cNvPr>
          <p:cNvSpPr txBox="1"/>
          <p:nvPr/>
        </p:nvSpPr>
        <p:spPr>
          <a:xfrm>
            <a:off x="269612" y="5181600"/>
            <a:ext cx="3721981" cy="646331"/>
          </a:xfrm>
          <a:prstGeom prst="rect">
            <a:avLst/>
          </a:prstGeom>
          <a:noFill/>
        </p:spPr>
        <p:txBody>
          <a:bodyPr wrap="none" rtlCol="0">
            <a:spAutoFit/>
          </a:bodyPr>
          <a:lstStyle/>
          <a:p>
            <a:r>
              <a:rPr lang="en-US" sz="3600" dirty="0">
                <a:solidFill>
                  <a:schemeClr val="bg1"/>
                </a:solidFill>
                <a:latin typeface="Segoe UI Semilight" panose="020B0402040204020203" pitchFamily="34" charset="0"/>
                <a:cs typeface="Segoe UI Semilight" panose="020B0402040204020203" pitchFamily="34" charset="0"/>
              </a:rPr>
              <a:t>Downtown Powell</a:t>
            </a:r>
          </a:p>
        </p:txBody>
      </p:sp>
    </p:spTree>
    <p:extLst>
      <p:ext uri="{BB962C8B-B14F-4D97-AF65-F5344CB8AC3E}">
        <p14:creationId xmlns:p14="http://schemas.microsoft.com/office/powerpoint/2010/main" val="2951794278"/>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359A3E05-36DA-49D5-B2D5-775BDE84DDD0}"/>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44D17FB6-6E2F-4465-A47B-DA9CAD6CB7DA}"/>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36</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3101" y="91440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According to six out of ten residents, downtown Powell has changed for the    better over the past few years, down from three out of four in 2023.</a:t>
            </a:r>
            <a:endParaRPr lang="en-US" sz="2450" baseline="30000" dirty="0">
              <a:solidFill>
                <a:srgbClr val="C00000"/>
              </a:solidFill>
              <a:latin typeface="Segoe UI Semilight" panose="020B0402040204020203" pitchFamily="34" charset="0"/>
              <a:cs typeface="Segoe UI Semilight" panose="020B0402040204020203" pitchFamily="34" charset="0"/>
            </a:endParaRPr>
          </a:p>
          <a:p>
            <a:pPr algn="ctr" eaLnBrk="0"/>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1092473310"/>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2919664" y="5861538"/>
            <a:ext cx="1637221"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 worse</a:t>
            </a:r>
          </a:p>
          <a:p>
            <a:pPr algn="ctr">
              <a:lnSpc>
                <a:spcPts val="1600"/>
              </a:lnSpc>
            </a:pPr>
            <a:r>
              <a:rPr lang="en-US" sz="1500" dirty="0">
                <a:latin typeface="Segoe UI Semilight" panose="020B0402040204020203" pitchFamily="34" charset="0"/>
                <a:cs typeface="Segoe UI Semilight" panose="020B0402040204020203" pitchFamily="34" charset="0"/>
              </a:rPr>
              <a:t>9%</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6797F18-72AC-4F44-A8B1-C15BA8771A82}"/>
              </a:ext>
            </a:extLst>
          </p:cNvPr>
          <p:cNvSpPr txBox="1"/>
          <p:nvPr/>
        </p:nvSpPr>
        <p:spPr>
          <a:xfrm>
            <a:off x="220124" y="4684683"/>
            <a:ext cx="1859202"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25%</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685800" y="2508738"/>
            <a:ext cx="19050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Much better</a:t>
            </a:r>
          </a:p>
          <a:p>
            <a:pPr algn="ctr">
              <a:lnSpc>
                <a:spcPts val="1600"/>
              </a:lnSpc>
            </a:pPr>
            <a:r>
              <a:rPr lang="en-US" sz="1500" dirty="0">
                <a:latin typeface="Segoe UI Semilight" panose="020B0402040204020203" pitchFamily="34" charset="0"/>
                <a:cs typeface="Segoe UI Semilight" panose="020B0402040204020203" pitchFamily="34" charset="0"/>
              </a:rPr>
              <a:t>18%</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019706" y="1964994"/>
            <a:ext cx="4312215"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Downtown Powell</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247640" y="3347603"/>
            <a:ext cx="190500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Somewhat</a:t>
            </a:r>
          </a:p>
          <a:p>
            <a:pPr algn="ctr">
              <a:lnSpc>
                <a:spcPts val="1600"/>
              </a:lnSpc>
            </a:pPr>
            <a:r>
              <a:rPr lang="en-US" sz="1500" dirty="0">
                <a:latin typeface="Segoe UI Semilight" panose="020B0402040204020203" pitchFamily="34" charset="0"/>
                <a:cs typeface="Segoe UI Semilight" panose="020B0402040204020203" pitchFamily="34" charset="0"/>
              </a:rPr>
              <a:t>better</a:t>
            </a:r>
          </a:p>
          <a:p>
            <a:pPr algn="ctr">
              <a:lnSpc>
                <a:spcPts val="1600"/>
              </a:lnSpc>
            </a:pPr>
            <a:r>
              <a:rPr lang="en-US" sz="1500" dirty="0">
                <a:latin typeface="Segoe UI Semilight" panose="020B0402040204020203" pitchFamily="34" charset="0"/>
                <a:cs typeface="Segoe UI Semilight" panose="020B0402040204020203" pitchFamily="34" charset="0"/>
              </a:rPr>
              <a:t>45%</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7402AB47-EE73-4705-ACC8-5D84628B5FE5}"/>
              </a:ext>
            </a:extLst>
          </p:cNvPr>
          <p:cNvSpPr txBox="1"/>
          <p:nvPr/>
        </p:nvSpPr>
        <p:spPr>
          <a:xfrm>
            <a:off x="1600200" y="5814878"/>
            <a:ext cx="1230068"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Much worse</a:t>
            </a:r>
          </a:p>
          <a:p>
            <a:pPr algn="ctr">
              <a:lnSpc>
                <a:spcPts val="1600"/>
              </a:lnSpc>
            </a:pPr>
            <a:r>
              <a:rPr lang="en-US" sz="1500" dirty="0">
                <a:latin typeface="Segoe UI Semilight" panose="020B0402040204020203" pitchFamily="34" charset="0"/>
                <a:cs typeface="Segoe UI Semilight" panose="020B0402040204020203" pitchFamily="34" charset="0"/>
              </a:rPr>
              <a:t>3%</a:t>
            </a:r>
            <a:endParaRPr lang="en-US" sz="1500" baseline="30000" dirty="0">
              <a:latin typeface="Segoe UI Semilight" panose="020B0402040204020203" pitchFamily="34" charset="0"/>
              <a:cs typeface="Segoe UI Semilight" panose="020B0402040204020203" pitchFamily="34" charset="0"/>
            </a:endParaRPr>
          </a:p>
        </p:txBody>
      </p:sp>
      <p:sp>
        <p:nvSpPr>
          <p:cNvPr id="61" name="TextBox 60">
            <a:extLst>
              <a:ext uri="{FF2B5EF4-FFF2-40B4-BE49-F238E27FC236}">
                <a16:creationId xmlns:a16="http://schemas.microsoft.com/office/drawing/2014/main" id="{323CA5FF-61DA-45FD-97CB-0D43209D5BC4}"/>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Q12: Over the past few years, has downtown Powell changed for the better, changed for the worse, or can’t you say?  And, is that much (better / worse)?</a:t>
            </a:r>
          </a:p>
        </p:txBody>
      </p:sp>
      <p:cxnSp>
        <p:nvCxnSpPr>
          <p:cNvPr id="3" name="Straight Connector 2">
            <a:extLst>
              <a:ext uri="{FF2B5EF4-FFF2-40B4-BE49-F238E27FC236}">
                <a16:creationId xmlns:a16="http://schemas.microsoft.com/office/drawing/2014/main" id="{6E2D0774-8876-4597-9678-48990BF8ADFE}"/>
              </a:ext>
            </a:extLst>
          </p:cNvPr>
          <p:cNvCxnSpPr>
            <a:cxnSpLocks/>
          </p:cNvCxnSpPr>
          <p:nvPr/>
        </p:nvCxnSpPr>
        <p:spPr>
          <a:xfrm flipH="1">
            <a:off x="2596751" y="5669034"/>
            <a:ext cx="85706" cy="185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1264B1B-B79A-4680-BD57-F4E319CC32B9}"/>
              </a:ext>
            </a:extLst>
          </p:cNvPr>
          <p:cNvCxnSpPr>
            <a:cxnSpLocks/>
          </p:cNvCxnSpPr>
          <p:nvPr/>
        </p:nvCxnSpPr>
        <p:spPr>
          <a:xfrm>
            <a:off x="2943826" y="5733309"/>
            <a:ext cx="55916" cy="192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0D25FCBA-DEA3-4E9E-93F3-F3B95B01526B}"/>
              </a:ext>
            </a:extLst>
          </p:cNvPr>
          <p:cNvGrpSpPr/>
          <p:nvPr/>
        </p:nvGrpSpPr>
        <p:grpSpPr>
          <a:xfrm>
            <a:off x="7454537" y="6012737"/>
            <a:ext cx="3185686" cy="313017"/>
            <a:chOff x="7454537" y="6012737"/>
            <a:chExt cx="3185686" cy="313017"/>
          </a:xfrm>
        </p:grpSpPr>
        <p:grpSp>
          <p:nvGrpSpPr>
            <p:cNvPr id="74" name="Group 73">
              <a:extLst>
                <a:ext uri="{FF2B5EF4-FFF2-40B4-BE49-F238E27FC236}">
                  <a16:creationId xmlns:a16="http://schemas.microsoft.com/office/drawing/2014/main" id="{6FB6DB5D-8FE1-4556-81F7-9086C4F2B2AB}"/>
                </a:ext>
              </a:extLst>
            </p:cNvPr>
            <p:cNvGrpSpPr/>
            <p:nvPr/>
          </p:nvGrpSpPr>
          <p:grpSpPr>
            <a:xfrm>
              <a:off x="7454537" y="6012737"/>
              <a:ext cx="1616870" cy="307777"/>
              <a:chOff x="7454537" y="6012737"/>
              <a:chExt cx="1616870" cy="307777"/>
            </a:xfrm>
          </p:grpSpPr>
          <p:sp>
            <p:nvSpPr>
              <p:cNvPr id="84" name="TextBox 83">
                <a:extLst>
                  <a:ext uri="{FF2B5EF4-FFF2-40B4-BE49-F238E27FC236}">
                    <a16:creationId xmlns:a16="http://schemas.microsoft.com/office/drawing/2014/main" id="{EEC41C56-485E-4726-81A6-D5A6501311C7}"/>
                  </a:ext>
                </a:extLst>
              </p:cNvPr>
              <p:cNvSpPr txBox="1"/>
              <p:nvPr/>
            </p:nvSpPr>
            <p:spPr>
              <a:xfrm>
                <a:off x="7562468" y="6012737"/>
                <a:ext cx="1508939"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Somewhat better</a:t>
                </a:r>
              </a:p>
            </p:txBody>
          </p:sp>
          <p:sp>
            <p:nvSpPr>
              <p:cNvPr id="85" name="Rectangle 84">
                <a:extLst>
                  <a:ext uri="{FF2B5EF4-FFF2-40B4-BE49-F238E27FC236}">
                    <a16:creationId xmlns:a16="http://schemas.microsoft.com/office/drawing/2014/main" id="{0E683E58-6375-4CE0-A1B4-86349E7147B6}"/>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75" name="Group 74">
              <a:extLst>
                <a:ext uri="{FF2B5EF4-FFF2-40B4-BE49-F238E27FC236}">
                  <a16:creationId xmlns:a16="http://schemas.microsoft.com/office/drawing/2014/main" id="{31DF6D5D-47AC-4DC1-AB04-D035E8940A15}"/>
                </a:ext>
              </a:extLst>
            </p:cNvPr>
            <p:cNvGrpSpPr/>
            <p:nvPr/>
          </p:nvGrpSpPr>
          <p:grpSpPr>
            <a:xfrm>
              <a:off x="9398455" y="6017977"/>
              <a:ext cx="1241768" cy="307777"/>
              <a:chOff x="9398455" y="6017977"/>
              <a:chExt cx="1241768" cy="307777"/>
            </a:xfrm>
          </p:grpSpPr>
          <p:sp>
            <p:nvSpPr>
              <p:cNvPr id="76" name="TextBox 75">
                <a:extLst>
                  <a:ext uri="{FF2B5EF4-FFF2-40B4-BE49-F238E27FC236}">
                    <a16:creationId xmlns:a16="http://schemas.microsoft.com/office/drawing/2014/main" id="{93E6E94A-89BA-4DDC-9B40-849FE991A0CE}"/>
                  </a:ext>
                </a:extLst>
              </p:cNvPr>
              <p:cNvSpPr txBox="1"/>
              <p:nvPr/>
            </p:nvSpPr>
            <p:spPr>
              <a:xfrm>
                <a:off x="9506386" y="6017977"/>
                <a:ext cx="113383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Much better</a:t>
                </a:r>
              </a:p>
            </p:txBody>
          </p:sp>
          <p:sp>
            <p:nvSpPr>
              <p:cNvPr id="79" name="Rectangle 78">
                <a:extLst>
                  <a:ext uri="{FF2B5EF4-FFF2-40B4-BE49-F238E27FC236}">
                    <a16:creationId xmlns:a16="http://schemas.microsoft.com/office/drawing/2014/main" id="{A88A4F0D-5561-43FB-8D2E-71AE0E012A69}"/>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sp>
        <p:nvSpPr>
          <p:cNvPr id="94" name="TextBox 93">
            <a:extLst>
              <a:ext uri="{FF2B5EF4-FFF2-40B4-BE49-F238E27FC236}">
                <a16:creationId xmlns:a16="http://schemas.microsoft.com/office/drawing/2014/main" id="{D39DB6C3-79B6-4B96-A570-82579B8B8ADC}"/>
              </a:ext>
            </a:extLst>
          </p:cNvPr>
          <p:cNvSpPr txBox="1"/>
          <p:nvPr/>
        </p:nvSpPr>
        <p:spPr>
          <a:xfrm>
            <a:off x="3215709" y="3194538"/>
            <a:ext cx="518091"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Semilight" panose="020B0402040204020203" pitchFamily="34" charset="0"/>
                <a:cs typeface="Segoe UI Semilight" panose="020B0402040204020203" pitchFamily="34" charset="0"/>
              </a:rPr>
              <a:t>63%</a:t>
            </a:r>
          </a:p>
        </p:txBody>
      </p:sp>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1646506770"/>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sp>
        <p:nvSpPr>
          <p:cNvPr id="108" name="TextBox 107">
            <a:extLst>
              <a:ext uri="{FF2B5EF4-FFF2-40B4-BE49-F238E27FC236}">
                <a16:creationId xmlns:a16="http://schemas.microsoft.com/office/drawing/2014/main" id="{6E4B8AF7-070A-418F-882A-C83DCF0B1777}"/>
              </a:ext>
            </a:extLst>
          </p:cNvPr>
          <p:cNvSpPr txBox="1"/>
          <p:nvPr/>
        </p:nvSpPr>
        <p:spPr>
          <a:xfrm>
            <a:off x="10009707" y="292536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71%</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9795165" y="3322403"/>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65%</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9677400" y="3699393"/>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62%</a:t>
            </a:r>
          </a:p>
        </p:txBody>
      </p:sp>
      <p:sp>
        <p:nvSpPr>
          <p:cNvPr id="88" name="TextBox 87">
            <a:extLst>
              <a:ext uri="{FF2B5EF4-FFF2-40B4-BE49-F238E27FC236}">
                <a16:creationId xmlns:a16="http://schemas.microsoft.com/office/drawing/2014/main" id="{19F83743-0D9C-4B5C-8EA9-DC714F61A5BB}"/>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r>
              <a:rPr lang="en-US" sz="4800" dirty="0">
                <a:solidFill>
                  <a:srgbClr val="547FA4"/>
                </a:solidFill>
                <a:latin typeface="Segoe UI Semilight" panose="020B0402040204020203" pitchFamily="34" charset="0"/>
                <a:cs typeface="Segoe UI Semilight" panose="020B0402040204020203" pitchFamily="34" charset="0"/>
              </a:rPr>
              <a:t>.</a:t>
            </a:r>
          </a:p>
        </p:txBody>
      </p:sp>
      <p:sp>
        <p:nvSpPr>
          <p:cNvPr id="5" name="TextBox 4">
            <a:extLst>
              <a:ext uri="{FF2B5EF4-FFF2-40B4-BE49-F238E27FC236}">
                <a16:creationId xmlns:a16="http://schemas.microsoft.com/office/drawing/2014/main" id="{D93ACD15-3E2F-3CD0-5646-361B691965EB}"/>
              </a:ext>
            </a:extLst>
          </p:cNvPr>
          <p:cNvSpPr txBox="1"/>
          <p:nvPr/>
        </p:nvSpPr>
        <p:spPr>
          <a:xfrm>
            <a:off x="10126011" y="2528319"/>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74%</a:t>
            </a:r>
          </a:p>
        </p:txBody>
      </p:sp>
      <p:sp>
        <p:nvSpPr>
          <p:cNvPr id="2" name="TextBox 1">
            <a:extLst>
              <a:ext uri="{FF2B5EF4-FFF2-40B4-BE49-F238E27FC236}">
                <a16:creationId xmlns:a16="http://schemas.microsoft.com/office/drawing/2014/main" id="{E7F80DB9-4901-7D8F-3118-871058C59BEB}"/>
              </a:ext>
            </a:extLst>
          </p:cNvPr>
          <p:cNvSpPr txBox="1"/>
          <p:nvPr/>
        </p:nvSpPr>
        <p:spPr>
          <a:xfrm>
            <a:off x="9725526" y="2121568"/>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63%</a:t>
            </a:r>
          </a:p>
        </p:txBody>
      </p:sp>
      <p:sp>
        <p:nvSpPr>
          <p:cNvPr id="4" name="TextBox 3">
            <a:extLst>
              <a:ext uri="{FF2B5EF4-FFF2-40B4-BE49-F238E27FC236}">
                <a16:creationId xmlns:a16="http://schemas.microsoft.com/office/drawing/2014/main" id="{84C01678-DD13-9C34-3D0B-93E36CD133F7}"/>
              </a:ext>
            </a:extLst>
          </p:cNvPr>
          <p:cNvSpPr txBox="1"/>
          <p:nvPr/>
        </p:nvSpPr>
        <p:spPr>
          <a:xfrm>
            <a:off x="7369345" y="4017815"/>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6" name="TextBox 5">
            <a:extLst>
              <a:ext uri="{FF2B5EF4-FFF2-40B4-BE49-F238E27FC236}">
                <a16:creationId xmlns:a16="http://schemas.microsoft.com/office/drawing/2014/main" id="{B0B43038-AD85-A607-C2E7-58952C4355A9}"/>
              </a:ext>
            </a:extLst>
          </p:cNvPr>
          <p:cNvSpPr txBox="1"/>
          <p:nvPr/>
        </p:nvSpPr>
        <p:spPr>
          <a:xfrm>
            <a:off x="7369345" y="4394658"/>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7" name="TextBox 6">
            <a:extLst>
              <a:ext uri="{FF2B5EF4-FFF2-40B4-BE49-F238E27FC236}">
                <a16:creationId xmlns:a16="http://schemas.microsoft.com/office/drawing/2014/main" id="{6E37399D-685F-BDF5-D7B1-FF5A6F84F797}"/>
              </a:ext>
            </a:extLst>
          </p:cNvPr>
          <p:cNvSpPr txBox="1"/>
          <p:nvPr/>
        </p:nvSpPr>
        <p:spPr>
          <a:xfrm>
            <a:off x="7369345" y="4771501"/>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8" name="TextBox 7">
            <a:extLst>
              <a:ext uri="{FF2B5EF4-FFF2-40B4-BE49-F238E27FC236}">
                <a16:creationId xmlns:a16="http://schemas.microsoft.com/office/drawing/2014/main" id="{1705DA10-B052-9E2E-3237-EAC45E8C40D4}"/>
              </a:ext>
            </a:extLst>
          </p:cNvPr>
          <p:cNvSpPr txBox="1"/>
          <p:nvPr/>
        </p:nvSpPr>
        <p:spPr>
          <a:xfrm>
            <a:off x="7369345" y="5148344"/>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grpSp>
        <p:nvGrpSpPr>
          <p:cNvPr id="36" name="Group 35">
            <a:extLst>
              <a:ext uri="{FF2B5EF4-FFF2-40B4-BE49-F238E27FC236}">
                <a16:creationId xmlns:a16="http://schemas.microsoft.com/office/drawing/2014/main" id="{7634AF17-1D4D-EE59-0B97-23116D08DD2A}"/>
              </a:ext>
            </a:extLst>
          </p:cNvPr>
          <p:cNvGrpSpPr/>
          <p:nvPr/>
        </p:nvGrpSpPr>
        <p:grpSpPr>
          <a:xfrm>
            <a:off x="6793992" y="2133600"/>
            <a:ext cx="595237" cy="3465576"/>
            <a:chOff x="6781800" y="2136648"/>
            <a:chExt cx="595237" cy="3465576"/>
          </a:xfrm>
        </p:grpSpPr>
        <p:sp>
          <p:nvSpPr>
            <p:cNvPr id="37" name="TextBox 36">
              <a:extLst>
                <a:ext uri="{FF2B5EF4-FFF2-40B4-BE49-F238E27FC236}">
                  <a16:creationId xmlns:a16="http://schemas.microsoft.com/office/drawing/2014/main" id="{E0FB7556-5E93-99E4-08B9-28622AEA981F}"/>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8" name="TextBox 37">
              <a:extLst>
                <a:ext uri="{FF2B5EF4-FFF2-40B4-BE49-F238E27FC236}">
                  <a16:creationId xmlns:a16="http://schemas.microsoft.com/office/drawing/2014/main" id="{895C3137-79D4-29E9-29DA-FCF037DA7687}"/>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9" name="TextBox 38">
              <a:extLst>
                <a:ext uri="{FF2B5EF4-FFF2-40B4-BE49-F238E27FC236}">
                  <a16:creationId xmlns:a16="http://schemas.microsoft.com/office/drawing/2014/main" id="{6F6B446A-C3CE-DCBF-7BA0-7ED4B3E3A252}"/>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40" name="TextBox 39">
              <a:extLst>
                <a:ext uri="{FF2B5EF4-FFF2-40B4-BE49-F238E27FC236}">
                  <a16:creationId xmlns:a16="http://schemas.microsoft.com/office/drawing/2014/main" id="{7867E064-4A61-3632-C3BF-017B25E09722}"/>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41" name="TextBox 40">
              <a:extLst>
                <a:ext uri="{FF2B5EF4-FFF2-40B4-BE49-F238E27FC236}">
                  <a16:creationId xmlns:a16="http://schemas.microsoft.com/office/drawing/2014/main" id="{F61FEF4D-18CE-8ECB-5C85-0858B37ABB37}"/>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42" name="TextBox 41">
              <a:extLst>
                <a:ext uri="{FF2B5EF4-FFF2-40B4-BE49-F238E27FC236}">
                  <a16:creationId xmlns:a16="http://schemas.microsoft.com/office/drawing/2014/main" id="{D5FA6CE7-3FC2-7B93-EBE0-A9306C499CC3}"/>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3" name="TextBox 42">
              <a:extLst>
                <a:ext uri="{FF2B5EF4-FFF2-40B4-BE49-F238E27FC236}">
                  <a16:creationId xmlns:a16="http://schemas.microsoft.com/office/drawing/2014/main" id="{4A99B5D0-241E-BFC0-49BA-B772FD939C4A}"/>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4" name="TextBox 43">
              <a:extLst>
                <a:ext uri="{FF2B5EF4-FFF2-40B4-BE49-F238E27FC236}">
                  <a16:creationId xmlns:a16="http://schemas.microsoft.com/office/drawing/2014/main" id="{409C3FA7-696D-DD43-BEEB-0700A165FB1B}"/>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5" name="TextBox 44">
              <a:extLst>
                <a:ext uri="{FF2B5EF4-FFF2-40B4-BE49-F238E27FC236}">
                  <a16:creationId xmlns:a16="http://schemas.microsoft.com/office/drawing/2014/main" id="{9297100A-4B7B-03F4-1DF3-8F41ED34345E}"/>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46" name="Group 45">
            <a:extLst>
              <a:ext uri="{FF2B5EF4-FFF2-40B4-BE49-F238E27FC236}">
                <a16:creationId xmlns:a16="http://schemas.microsoft.com/office/drawing/2014/main" id="{4DAE253B-C0A5-609D-35BD-9B41C5A27F0F}"/>
              </a:ext>
            </a:extLst>
          </p:cNvPr>
          <p:cNvGrpSpPr/>
          <p:nvPr/>
        </p:nvGrpSpPr>
        <p:grpSpPr>
          <a:xfrm>
            <a:off x="6787781" y="2133600"/>
            <a:ext cx="601448" cy="1875294"/>
            <a:chOff x="6775589" y="2136648"/>
            <a:chExt cx="601448" cy="1875294"/>
          </a:xfrm>
        </p:grpSpPr>
        <p:sp>
          <p:nvSpPr>
            <p:cNvPr id="47" name="TextBox 46">
              <a:extLst>
                <a:ext uri="{FF2B5EF4-FFF2-40B4-BE49-F238E27FC236}">
                  <a16:creationId xmlns:a16="http://schemas.microsoft.com/office/drawing/2014/main" id="{E94B1611-9871-D1CC-2B5E-51465C275D53}"/>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48" name="TextBox 47">
              <a:extLst>
                <a:ext uri="{FF2B5EF4-FFF2-40B4-BE49-F238E27FC236}">
                  <a16:creationId xmlns:a16="http://schemas.microsoft.com/office/drawing/2014/main" id="{67A430AA-F1D3-6663-C799-114AD4BACD58}"/>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51" name="TextBox 50">
              <a:extLst>
                <a:ext uri="{FF2B5EF4-FFF2-40B4-BE49-F238E27FC236}">
                  <a16:creationId xmlns:a16="http://schemas.microsoft.com/office/drawing/2014/main" id="{0E61749B-940E-281F-EDAE-5C055C107CE5}"/>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55" name="TextBox 54">
              <a:extLst>
                <a:ext uri="{FF2B5EF4-FFF2-40B4-BE49-F238E27FC236}">
                  <a16:creationId xmlns:a16="http://schemas.microsoft.com/office/drawing/2014/main" id="{403DC522-F135-5EBC-D4FA-7A32D87F37B7}"/>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8" name="TextBox 57">
              <a:extLst>
                <a:ext uri="{FF2B5EF4-FFF2-40B4-BE49-F238E27FC236}">
                  <a16:creationId xmlns:a16="http://schemas.microsoft.com/office/drawing/2014/main" id="{23ABC62A-F3EC-BE49-B26B-8E3DE0E1A3A1}"/>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Tree>
    <p:extLst>
      <p:ext uri="{BB962C8B-B14F-4D97-AF65-F5344CB8AC3E}">
        <p14:creationId xmlns:p14="http://schemas.microsoft.com/office/powerpoint/2010/main" val="64721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25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250"/>
                                        <p:tgtEl>
                                          <p:spTgt spid="10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250"/>
                                        <p:tgtEl>
                                          <p:spTgt spid="1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250"/>
                                        <p:tgtEl>
                                          <p:spTgt spid="1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5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25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P spid="108" grpId="0"/>
      <p:bldP spid="116" grpId="0"/>
      <p:bldP spid="117" grpId="0"/>
      <p:bldP spid="5" grpId="0"/>
      <p:bldP spid="2" grpId="0"/>
      <p:bldP spid="4" grpId="0"/>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902C1E50-4BDB-4FE5-95A0-C5F88ED15A2C}"/>
              </a:ext>
            </a:extLst>
          </p:cNvPr>
          <p:cNvSpPr/>
          <p:nvPr/>
        </p:nvSpPr>
        <p:spPr>
          <a:xfrm>
            <a:off x="457200" y="1780160"/>
            <a:ext cx="9063317"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6" name="TextBox 5">
            <a:extLst>
              <a:ext uri="{FF2B5EF4-FFF2-40B4-BE49-F238E27FC236}">
                <a16:creationId xmlns:a16="http://schemas.microsoft.com/office/drawing/2014/main" id="{47B46C8B-CFA0-41A0-9D48-E29698C9FC63}"/>
              </a:ext>
            </a:extLst>
          </p:cNvPr>
          <p:cNvSpPr txBox="1"/>
          <p:nvPr/>
        </p:nvSpPr>
        <p:spPr>
          <a:xfrm>
            <a:off x="515075" y="91440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For a plurality of residents, the </a:t>
            </a:r>
            <a:r>
              <a:rPr lang="en-US" sz="2450" i="1" dirty="0">
                <a:latin typeface="Segoe UI Semilight" panose="020B0402040204020203" pitchFamily="34" charset="0"/>
                <a:cs typeface="Segoe UI Semilight" panose="020B0402040204020203" pitchFamily="34" charset="0"/>
              </a:rPr>
              <a:t>highest</a:t>
            </a:r>
            <a:r>
              <a:rPr lang="en-US" sz="2450" dirty="0">
                <a:latin typeface="Segoe UI Semilight" panose="020B0402040204020203" pitchFamily="34" charset="0"/>
                <a:cs typeface="Segoe UI Semilight" panose="020B0402040204020203" pitchFamily="34" charset="0"/>
              </a:rPr>
              <a:t> priority for downtown Powell (among                   several suggested) is a broader assortment of restaurants.</a:t>
            </a:r>
          </a:p>
          <a:p>
            <a:pPr algn="ctr" eaLnBrk="0"/>
            <a:endParaRPr lang="en-US" sz="2450" baseline="30000"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5F0E344D-840A-472D-A732-2CE1B0AEB379}"/>
              </a:ext>
            </a:extLst>
          </p:cNvPr>
          <p:cNvSpPr txBox="1"/>
          <p:nvPr/>
        </p:nvSpPr>
        <p:spPr>
          <a:xfrm>
            <a:off x="315191"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Q15: Which of these would you make your </a:t>
            </a:r>
            <a:r>
              <a:rPr lang="en-US" sz="1050" u="sng" dirty="0">
                <a:solidFill>
                  <a:schemeClr val="tx1">
                    <a:lumMod val="65000"/>
                    <a:lumOff val="35000"/>
                  </a:schemeClr>
                </a:solidFill>
                <a:latin typeface="Segoe UI Semilight" panose="020B0402040204020203" pitchFamily="34" charset="0"/>
                <a:cs typeface="Segoe UI Semilight" panose="020B0402040204020203" pitchFamily="34" charset="0"/>
              </a:rPr>
              <a:t>highest</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priority?</a:t>
            </a:r>
          </a:p>
        </p:txBody>
      </p:sp>
      <p:grpSp>
        <p:nvGrpSpPr>
          <p:cNvPr id="19" name="Group 18">
            <a:extLst>
              <a:ext uri="{FF2B5EF4-FFF2-40B4-BE49-F238E27FC236}">
                <a16:creationId xmlns:a16="http://schemas.microsoft.com/office/drawing/2014/main" id="{06E013E5-2EDD-4505-82F9-05208D867D19}"/>
              </a:ext>
            </a:extLst>
          </p:cNvPr>
          <p:cNvGrpSpPr/>
          <p:nvPr/>
        </p:nvGrpSpPr>
        <p:grpSpPr>
          <a:xfrm>
            <a:off x="1138768" y="2234789"/>
            <a:ext cx="4086710" cy="3721337"/>
            <a:chOff x="3428057" y="2660447"/>
            <a:chExt cx="4086710" cy="3721337"/>
          </a:xfrm>
        </p:grpSpPr>
        <p:grpSp>
          <p:nvGrpSpPr>
            <p:cNvPr id="20" name="Group 19">
              <a:extLst>
                <a:ext uri="{FF2B5EF4-FFF2-40B4-BE49-F238E27FC236}">
                  <a16:creationId xmlns:a16="http://schemas.microsoft.com/office/drawing/2014/main" id="{7D3A156B-9A3B-4700-8114-C8B082C20131}"/>
                </a:ext>
              </a:extLst>
            </p:cNvPr>
            <p:cNvGrpSpPr/>
            <p:nvPr/>
          </p:nvGrpSpPr>
          <p:grpSpPr>
            <a:xfrm>
              <a:off x="3805277" y="3320587"/>
              <a:ext cx="3709490" cy="1987244"/>
              <a:chOff x="3817824" y="3150625"/>
              <a:chExt cx="3709490" cy="1987244"/>
            </a:xfrm>
          </p:grpSpPr>
          <p:sp>
            <p:nvSpPr>
              <p:cNvPr id="23" name="TextBox 22">
                <a:extLst>
                  <a:ext uri="{FF2B5EF4-FFF2-40B4-BE49-F238E27FC236}">
                    <a16:creationId xmlns:a16="http://schemas.microsoft.com/office/drawing/2014/main" id="{88584C79-7EFC-4E26-A894-F3C02980993A}"/>
                  </a:ext>
                </a:extLst>
              </p:cNvPr>
              <p:cNvSpPr txBox="1"/>
              <p:nvPr/>
            </p:nvSpPr>
            <p:spPr>
              <a:xfrm>
                <a:off x="3817824" y="4157938"/>
                <a:ext cx="3704860" cy="584775"/>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More businesses offering family-friendly</a:t>
                </a:r>
              </a:p>
              <a:p>
                <a:pPr algn="r"/>
                <a:r>
                  <a:rPr lang="en-US" sz="1600" dirty="0">
                    <a:latin typeface="Segoe UI Semilight" panose="020B0402040204020203" pitchFamily="34" charset="0"/>
                    <a:cs typeface="Segoe UI Semilight" panose="020B0402040204020203" pitchFamily="34" charset="0"/>
                  </a:rPr>
                  <a:t>entertainment</a:t>
                </a:r>
              </a:p>
            </p:txBody>
          </p:sp>
          <p:sp>
            <p:nvSpPr>
              <p:cNvPr id="24" name="TextBox 23">
                <a:extLst>
                  <a:ext uri="{FF2B5EF4-FFF2-40B4-BE49-F238E27FC236}">
                    <a16:creationId xmlns:a16="http://schemas.microsoft.com/office/drawing/2014/main" id="{45CD4CB0-E4C0-4E28-95B1-94A1FF24643D}"/>
                  </a:ext>
                </a:extLst>
              </p:cNvPr>
              <p:cNvSpPr txBox="1"/>
              <p:nvPr/>
            </p:nvSpPr>
            <p:spPr>
              <a:xfrm>
                <a:off x="4390672" y="3150625"/>
                <a:ext cx="3132012"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More pedestrian-friendly features</a:t>
                </a:r>
              </a:p>
            </p:txBody>
          </p:sp>
          <p:sp>
            <p:nvSpPr>
              <p:cNvPr id="25" name="TextBox 24">
                <a:extLst>
                  <a:ext uri="{FF2B5EF4-FFF2-40B4-BE49-F238E27FC236}">
                    <a16:creationId xmlns:a16="http://schemas.microsoft.com/office/drawing/2014/main" id="{718E8123-479B-46DC-B204-CE8BBA870220}"/>
                  </a:ext>
                </a:extLst>
              </p:cNvPr>
              <p:cNvSpPr txBox="1"/>
              <p:nvPr/>
            </p:nvSpPr>
            <p:spPr>
              <a:xfrm>
                <a:off x="6160208" y="3687654"/>
                <a:ext cx="1367106"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More parking</a:t>
                </a:r>
              </a:p>
            </p:txBody>
          </p:sp>
          <p:sp>
            <p:nvSpPr>
              <p:cNvPr id="26" name="TextBox 25">
                <a:extLst>
                  <a:ext uri="{FF2B5EF4-FFF2-40B4-BE49-F238E27FC236}">
                    <a16:creationId xmlns:a16="http://schemas.microsoft.com/office/drawing/2014/main" id="{8AECA011-E0EB-4A01-B77A-0988F77E8EBC}"/>
                  </a:ext>
                </a:extLst>
              </p:cNvPr>
              <p:cNvSpPr txBox="1"/>
              <p:nvPr/>
            </p:nvSpPr>
            <p:spPr>
              <a:xfrm>
                <a:off x="4980244" y="4799315"/>
                <a:ext cx="2543389"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Indoor performance venue</a:t>
                </a:r>
              </a:p>
            </p:txBody>
          </p:sp>
        </p:grpSp>
        <p:sp>
          <p:nvSpPr>
            <p:cNvPr id="21" name="TextBox 20">
              <a:extLst>
                <a:ext uri="{FF2B5EF4-FFF2-40B4-BE49-F238E27FC236}">
                  <a16:creationId xmlns:a16="http://schemas.microsoft.com/office/drawing/2014/main" id="{0A89C868-5EBE-4701-A02A-556A06E661EB}"/>
                </a:ext>
              </a:extLst>
            </p:cNvPr>
            <p:cNvSpPr txBox="1"/>
            <p:nvPr/>
          </p:nvSpPr>
          <p:spPr>
            <a:xfrm>
              <a:off x="3428057" y="2660447"/>
              <a:ext cx="4082080" cy="584775"/>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Broader assortment of restaurants, including</a:t>
              </a:r>
            </a:p>
            <a:p>
              <a:pPr algn="r"/>
              <a:r>
                <a:rPr lang="en-US" sz="1600" dirty="0">
                  <a:latin typeface="Segoe UI Semilight" panose="020B0402040204020203" pitchFamily="34" charset="0"/>
                  <a:cs typeface="Segoe UI Semilight" panose="020B0402040204020203" pitchFamily="34" charset="0"/>
                </a:rPr>
                <a:t>specialty food shops</a:t>
              </a:r>
            </a:p>
          </p:txBody>
        </p:sp>
        <p:sp>
          <p:nvSpPr>
            <p:cNvPr id="22" name="TextBox 21">
              <a:extLst>
                <a:ext uri="{FF2B5EF4-FFF2-40B4-BE49-F238E27FC236}">
                  <a16:creationId xmlns:a16="http://schemas.microsoft.com/office/drawing/2014/main" id="{41FEF88F-0974-4732-97E8-C72CAD0EE414}"/>
                </a:ext>
              </a:extLst>
            </p:cNvPr>
            <p:cNvSpPr txBox="1"/>
            <p:nvPr/>
          </p:nvSpPr>
          <p:spPr>
            <a:xfrm>
              <a:off x="6179132" y="6043230"/>
              <a:ext cx="1331005"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Valet parking</a:t>
              </a:r>
            </a:p>
          </p:txBody>
        </p:sp>
        <p:sp>
          <p:nvSpPr>
            <p:cNvPr id="27" name="TextBox 26">
              <a:extLst>
                <a:ext uri="{FF2B5EF4-FFF2-40B4-BE49-F238E27FC236}">
                  <a16:creationId xmlns:a16="http://schemas.microsoft.com/office/drawing/2014/main" id="{0A81E684-30F6-4F58-9EF4-5BE186F95F62}"/>
                </a:ext>
              </a:extLst>
            </p:cNvPr>
            <p:cNvSpPr txBox="1"/>
            <p:nvPr/>
          </p:nvSpPr>
          <p:spPr>
            <a:xfrm>
              <a:off x="4436776" y="5378431"/>
              <a:ext cx="3067891" cy="584775"/>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Shuttles to and from parking lots</a:t>
              </a:r>
            </a:p>
            <a:p>
              <a:pPr algn="r"/>
              <a:r>
                <a:rPr lang="en-US" sz="1600" dirty="0">
                  <a:latin typeface="Segoe UI Semilight" panose="020B0402040204020203" pitchFamily="34" charset="0"/>
                  <a:cs typeface="Segoe UI Semilight" panose="020B0402040204020203" pitchFamily="34" charset="0"/>
                </a:rPr>
                <a:t> at the edge of downtown</a:t>
              </a:r>
            </a:p>
          </p:txBody>
        </p:sp>
      </p:grpSp>
      <p:sp>
        <p:nvSpPr>
          <p:cNvPr id="38" name="Slide Number Placeholder 4">
            <a:extLst>
              <a:ext uri="{FF2B5EF4-FFF2-40B4-BE49-F238E27FC236}">
                <a16:creationId xmlns:a16="http://schemas.microsoft.com/office/drawing/2014/main" id="{FDA06766-C859-4F13-AB04-2A86135D3C3F}"/>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37</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4" name="Group 3">
            <a:extLst>
              <a:ext uri="{FF2B5EF4-FFF2-40B4-BE49-F238E27FC236}">
                <a16:creationId xmlns:a16="http://schemas.microsoft.com/office/drawing/2014/main" id="{FB958618-0B1B-45BD-A249-30E0AEDD04E7}"/>
              </a:ext>
            </a:extLst>
          </p:cNvPr>
          <p:cNvGrpSpPr/>
          <p:nvPr/>
        </p:nvGrpSpPr>
        <p:grpSpPr>
          <a:xfrm>
            <a:off x="5237375" y="2143469"/>
            <a:ext cx="3814383" cy="4213141"/>
            <a:chOff x="5588000" y="2057400"/>
            <a:chExt cx="4340804" cy="4263114"/>
          </a:xfrm>
        </p:grpSpPr>
        <p:sp>
          <p:nvSpPr>
            <p:cNvPr id="14" name="TextBox 13">
              <a:extLst>
                <a:ext uri="{FF2B5EF4-FFF2-40B4-BE49-F238E27FC236}">
                  <a16:creationId xmlns:a16="http://schemas.microsoft.com/office/drawing/2014/main" id="{A95DF08D-C1C7-40AB-A118-045C64544B66}"/>
                </a:ext>
              </a:extLst>
            </p:cNvPr>
            <p:cNvSpPr txBox="1"/>
            <p:nvPr/>
          </p:nvSpPr>
          <p:spPr>
            <a:xfrm>
              <a:off x="8172068" y="6012737"/>
              <a:ext cx="1374094"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Highest priority</a:t>
              </a:r>
            </a:p>
          </p:txBody>
        </p:sp>
        <p:sp>
          <p:nvSpPr>
            <p:cNvPr id="15" name="Rectangle 14">
              <a:extLst>
                <a:ext uri="{FF2B5EF4-FFF2-40B4-BE49-F238E27FC236}">
                  <a16:creationId xmlns:a16="http://schemas.microsoft.com/office/drawing/2014/main" id="{8CF32154-A383-45EA-BF5E-A3B94DE89047}"/>
                </a:ext>
              </a:extLst>
            </p:cNvPr>
            <p:cNvSpPr/>
            <p:nvPr/>
          </p:nvSpPr>
          <p:spPr>
            <a:xfrm>
              <a:off x="8064137" y="609406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aphicFrame>
          <p:nvGraphicFramePr>
            <p:cNvPr id="18" name="Chart 17">
              <a:extLst>
                <a:ext uri="{FF2B5EF4-FFF2-40B4-BE49-F238E27FC236}">
                  <a16:creationId xmlns:a16="http://schemas.microsoft.com/office/drawing/2014/main" id="{4CC1649D-CA64-44F2-B5AD-D653FA1206AE}"/>
                </a:ext>
              </a:extLst>
            </p:cNvPr>
            <p:cNvGraphicFramePr/>
            <p:nvPr>
              <p:extLst>
                <p:ext uri="{D42A27DB-BD31-4B8C-83A1-F6EECF244321}">
                  <p14:modId xmlns:p14="http://schemas.microsoft.com/office/powerpoint/2010/main" val="3089618375"/>
                </p:ext>
              </p:extLst>
            </p:nvPr>
          </p:nvGraphicFramePr>
          <p:xfrm>
            <a:off x="5588000" y="2057400"/>
            <a:ext cx="4241800" cy="4130723"/>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a:extLst>
                <a:ext uri="{FF2B5EF4-FFF2-40B4-BE49-F238E27FC236}">
                  <a16:creationId xmlns:a16="http://schemas.microsoft.com/office/drawing/2014/main" id="{040D68D1-02F7-4419-BD34-1F105343D2E2}"/>
                </a:ext>
              </a:extLst>
            </p:cNvPr>
            <p:cNvSpPr txBox="1"/>
            <p:nvPr/>
          </p:nvSpPr>
          <p:spPr>
            <a:xfrm>
              <a:off x="9313672" y="2327847"/>
              <a:ext cx="615132" cy="326998"/>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36%</a:t>
              </a:r>
              <a:endParaRPr lang="en-US" sz="1500" baseline="30000" dirty="0">
                <a:latin typeface="Segoe UI Semilight" panose="020B0402040204020203" pitchFamily="34" charset="0"/>
                <a:cs typeface="Segoe UI Semilight" panose="020B0402040204020203" pitchFamily="34" charset="0"/>
              </a:endParaRPr>
            </a:p>
          </p:txBody>
        </p:sp>
        <p:sp>
          <p:nvSpPr>
            <p:cNvPr id="32" name="TextBox 31">
              <a:extLst>
                <a:ext uri="{FF2B5EF4-FFF2-40B4-BE49-F238E27FC236}">
                  <a16:creationId xmlns:a16="http://schemas.microsoft.com/office/drawing/2014/main" id="{CBF55FF4-49A0-4939-9FE5-8CBD8B1F9573}"/>
                </a:ext>
              </a:extLst>
            </p:cNvPr>
            <p:cNvSpPr txBox="1"/>
            <p:nvPr/>
          </p:nvSpPr>
          <p:spPr>
            <a:xfrm>
              <a:off x="8039301" y="2848161"/>
              <a:ext cx="615132" cy="326998"/>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23%</a:t>
              </a:r>
              <a:endParaRPr lang="en-US" sz="1500" baseline="30000" dirty="0">
                <a:latin typeface="Segoe UI Semilight" panose="020B0402040204020203" pitchFamily="34" charset="0"/>
                <a:cs typeface="Segoe UI Semilight" panose="020B0402040204020203" pitchFamily="34" charset="0"/>
              </a:endParaRPr>
            </a:p>
          </p:txBody>
        </p:sp>
        <p:sp>
          <p:nvSpPr>
            <p:cNvPr id="33" name="TextBox 32">
              <a:extLst>
                <a:ext uri="{FF2B5EF4-FFF2-40B4-BE49-F238E27FC236}">
                  <a16:creationId xmlns:a16="http://schemas.microsoft.com/office/drawing/2014/main" id="{E262F6CB-DF21-443E-AB2F-F81B83393EBB}"/>
                </a:ext>
              </a:extLst>
            </p:cNvPr>
            <p:cNvSpPr txBox="1"/>
            <p:nvPr/>
          </p:nvSpPr>
          <p:spPr>
            <a:xfrm>
              <a:off x="7929699" y="3392737"/>
              <a:ext cx="540533" cy="293786"/>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22%</a:t>
              </a:r>
              <a:endParaRPr lang="en-US" sz="1500" baseline="30000" dirty="0">
                <a:latin typeface="Segoe UI Semilight" panose="020B0402040204020203" pitchFamily="34" charset="0"/>
                <a:cs typeface="Segoe UI Semilight" panose="020B0402040204020203" pitchFamily="34" charset="0"/>
              </a:endParaRPr>
            </a:p>
          </p:txBody>
        </p:sp>
        <p:sp>
          <p:nvSpPr>
            <p:cNvPr id="34" name="TextBox 33">
              <a:extLst>
                <a:ext uri="{FF2B5EF4-FFF2-40B4-BE49-F238E27FC236}">
                  <a16:creationId xmlns:a16="http://schemas.microsoft.com/office/drawing/2014/main" id="{088F8CD7-BB7F-4603-A091-4CA718478579}"/>
                </a:ext>
              </a:extLst>
            </p:cNvPr>
            <p:cNvSpPr txBox="1"/>
            <p:nvPr/>
          </p:nvSpPr>
          <p:spPr>
            <a:xfrm>
              <a:off x="6844145" y="3947932"/>
              <a:ext cx="549458" cy="326998"/>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11%</a:t>
              </a:r>
              <a:endParaRPr lang="en-US" sz="1500" baseline="30000" dirty="0">
                <a:latin typeface="Segoe UI Semilight" panose="020B0402040204020203" pitchFamily="34" charset="0"/>
                <a:cs typeface="Segoe UI Semilight" panose="020B0402040204020203" pitchFamily="34" charset="0"/>
              </a:endParaRPr>
            </a:p>
          </p:txBody>
        </p:sp>
        <p:sp>
          <p:nvSpPr>
            <p:cNvPr id="35" name="TextBox 34">
              <a:extLst>
                <a:ext uri="{FF2B5EF4-FFF2-40B4-BE49-F238E27FC236}">
                  <a16:creationId xmlns:a16="http://schemas.microsoft.com/office/drawing/2014/main" id="{69FA66FD-5D81-47BF-831C-14B681F8FEB8}"/>
                </a:ext>
              </a:extLst>
            </p:cNvPr>
            <p:cNvSpPr txBox="1"/>
            <p:nvPr/>
          </p:nvSpPr>
          <p:spPr>
            <a:xfrm>
              <a:off x="5889649" y="5057138"/>
              <a:ext cx="467369" cy="326998"/>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a:t>
              </a:r>
              <a:endParaRPr lang="en-US" sz="1500" baseline="30000" dirty="0">
                <a:latin typeface="Segoe UI Semilight" panose="020B0402040204020203" pitchFamily="34" charset="0"/>
                <a:cs typeface="Segoe UI Semilight" panose="020B0402040204020203" pitchFamily="34" charset="0"/>
              </a:endParaRPr>
            </a:p>
          </p:txBody>
        </p:sp>
        <p:sp>
          <p:nvSpPr>
            <p:cNvPr id="36" name="TextBox 35">
              <a:extLst>
                <a:ext uri="{FF2B5EF4-FFF2-40B4-BE49-F238E27FC236}">
                  <a16:creationId xmlns:a16="http://schemas.microsoft.com/office/drawing/2014/main" id="{67A53EE2-4650-4429-969D-1FFAA4A50E0A}"/>
                </a:ext>
              </a:extLst>
            </p:cNvPr>
            <p:cNvSpPr txBox="1"/>
            <p:nvPr/>
          </p:nvSpPr>
          <p:spPr>
            <a:xfrm>
              <a:off x="5875840" y="5602706"/>
              <a:ext cx="410691"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a:t>
              </a:r>
              <a:endParaRPr lang="en-US" sz="1500" baseline="30000" dirty="0">
                <a:latin typeface="Segoe UI Semilight" panose="020B0402040204020203" pitchFamily="34" charset="0"/>
                <a:cs typeface="Segoe UI Semilight" panose="020B0402040204020203" pitchFamily="34" charset="0"/>
              </a:endParaRPr>
            </a:p>
          </p:txBody>
        </p:sp>
        <p:sp>
          <p:nvSpPr>
            <p:cNvPr id="37" name="TextBox 36">
              <a:extLst>
                <a:ext uri="{FF2B5EF4-FFF2-40B4-BE49-F238E27FC236}">
                  <a16:creationId xmlns:a16="http://schemas.microsoft.com/office/drawing/2014/main" id="{84F9398D-9BD8-430D-A23D-B7D1287B5C6B}"/>
                </a:ext>
              </a:extLst>
            </p:cNvPr>
            <p:cNvSpPr txBox="1"/>
            <p:nvPr/>
          </p:nvSpPr>
          <p:spPr>
            <a:xfrm>
              <a:off x="6286718" y="4495800"/>
              <a:ext cx="500205" cy="326998"/>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5%</a:t>
              </a:r>
              <a:endParaRPr lang="en-US" sz="1500" baseline="30000" dirty="0">
                <a:latin typeface="Segoe UI Semilight" panose="020B0402040204020203" pitchFamily="34" charset="0"/>
                <a:cs typeface="Segoe UI Semilight" panose="020B0402040204020203" pitchFamily="34" charset="0"/>
              </a:endParaRPr>
            </a:p>
          </p:txBody>
        </p:sp>
      </p:grpSp>
      <p:sp>
        <p:nvSpPr>
          <p:cNvPr id="52" name="Rectangle 51">
            <a:extLst>
              <a:ext uri="{FF2B5EF4-FFF2-40B4-BE49-F238E27FC236}">
                <a16:creationId xmlns:a16="http://schemas.microsoft.com/office/drawing/2014/main" id="{4A751E40-B9BC-541C-CD5A-5F8C913E2937}"/>
              </a:ext>
            </a:extLst>
          </p:cNvPr>
          <p:cNvSpPr/>
          <p:nvPr/>
        </p:nvSpPr>
        <p:spPr>
          <a:xfrm>
            <a:off x="9677399" y="1779494"/>
            <a:ext cx="1993355" cy="4645152"/>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grpSp>
        <p:nvGrpSpPr>
          <p:cNvPr id="30" name="Group 29">
            <a:extLst>
              <a:ext uri="{FF2B5EF4-FFF2-40B4-BE49-F238E27FC236}">
                <a16:creationId xmlns:a16="http://schemas.microsoft.com/office/drawing/2014/main" id="{A6E3EF4A-E8A0-EF35-64D1-4C3BB0A3DECE}"/>
              </a:ext>
            </a:extLst>
          </p:cNvPr>
          <p:cNvGrpSpPr/>
          <p:nvPr/>
        </p:nvGrpSpPr>
        <p:grpSpPr>
          <a:xfrm>
            <a:off x="9943448" y="1881091"/>
            <a:ext cx="1499106" cy="4087712"/>
            <a:chOff x="9943448" y="1881091"/>
            <a:chExt cx="1499106" cy="4087712"/>
          </a:xfrm>
        </p:grpSpPr>
        <p:grpSp>
          <p:nvGrpSpPr>
            <p:cNvPr id="49" name="Group 48">
              <a:extLst>
                <a:ext uri="{FF2B5EF4-FFF2-40B4-BE49-F238E27FC236}">
                  <a16:creationId xmlns:a16="http://schemas.microsoft.com/office/drawing/2014/main" id="{092D97AD-D117-123D-AEE0-420BE2C49C8A}"/>
                </a:ext>
              </a:extLst>
            </p:cNvPr>
            <p:cNvGrpSpPr/>
            <p:nvPr/>
          </p:nvGrpSpPr>
          <p:grpSpPr>
            <a:xfrm>
              <a:off x="10887400" y="2416295"/>
              <a:ext cx="542112" cy="3552508"/>
              <a:chOff x="10873953" y="2416295"/>
              <a:chExt cx="542112" cy="3552508"/>
            </a:xfrm>
          </p:grpSpPr>
          <p:sp>
            <p:nvSpPr>
              <p:cNvPr id="29" name="TextBox 28">
                <a:extLst>
                  <a:ext uri="{FF2B5EF4-FFF2-40B4-BE49-F238E27FC236}">
                    <a16:creationId xmlns:a16="http://schemas.microsoft.com/office/drawing/2014/main" id="{E22AEC4D-B8FE-425F-A1A3-A6C2829EB525}"/>
                  </a:ext>
                </a:extLst>
              </p:cNvPr>
              <p:cNvSpPr txBox="1"/>
              <p:nvPr/>
            </p:nvSpPr>
            <p:spPr>
              <a:xfrm>
                <a:off x="10881968" y="2416295"/>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51%</a:t>
                </a:r>
                <a:endParaRPr lang="en-US" sz="1500" baseline="30000" dirty="0">
                  <a:latin typeface="Segoe UI Semilight" panose="020B0402040204020203" pitchFamily="34" charset="0"/>
                  <a:cs typeface="Segoe UI Semilight" panose="020B0402040204020203" pitchFamily="34" charset="0"/>
                </a:endParaRPr>
              </a:p>
            </p:txBody>
          </p:sp>
          <p:sp>
            <p:nvSpPr>
              <p:cNvPr id="39" name="TextBox 38">
                <a:extLst>
                  <a:ext uri="{FF2B5EF4-FFF2-40B4-BE49-F238E27FC236}">
                    <a16:creationId xmlns:a16="http://schemas.microsoft.com/office/drawing/2014/main" id="{979CCC63-B617-4D22-A748-11FE302CFCB9}"/>
                  </a:ext>
                </a:extLst>
              </p:cNvPr>
              <p:cNvSpPr txBox="1"/>
              <p:nvPr/>
            </p:nvSpPr>
            <p:spPr>
              <a:xfrm>
                <a:off x="10873953" y="2935317"/>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70%</a:t>
                </a:r>
                <a:endParaRPr lang="en-US" sz="1500" baseline="30000" dirty="0">
                  <a:latin typeface="Segoe UI Semilight" panose="020B0402040204020203" pitchFamily="34" charset="0"/>
                  <a:cs typeface="Segoe UI Semilight" panose="020B0402040204020203" pitchFamily="34" charset="0"/>
                </a:endParaRPr>
              </a:p>
            </p:txBody>
          </p:sp>
          <p:sp>
            <p:nvSpPr>
              <p:cNvPr id="40" name="TextBox 39">
                <a:extLst>
                  <a:ext uri="{FF2B5EF4-FFF2-40B4-BE49-F238E27FC236}">
                    <a16:creationId xmlns:a16="http://schemas.microsoft.com/office/drawing/2014/main" id="{39C191D5-3F3B-4B17-ADBB-51B3793C91A2}"/>
                  </a:ext>
                </a:extLst>
              </p:cNvPr>
              <p:cNvSpPr txBox="1"/>
              <p:nvPr/>
            </p:nvSpPr>
            <p:spPr>
              <a:xfrm>
                <a:off x="10875532" y="3464284"/>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58%</a:t>
                </a:r>
                <a:endParaRPr lang="en-US" sz="1500" baseline="30000" dirty="0">
                  <a:latin typeface="Segoe UI Semilight" panose="020B0402040204020203" pitchFamily="34" charset="0"/>
                  <a:cs typeface="Segoe UI Semilight" panose="020B0402040204020203" pitchFamily="34" charset="0"/>
                </a:endParaRPr>
              </a:p>
            </p:txBody>
          </p:sp>
          <p:sp>
            <p:nvSpPr>
              <p:cNvPr id="41" name="TextBox 40">
                <a:extLst>
                  <a:ext uri="{FF2B5EF4-FFF2-40B4-BE49-F238E27FC236}">
                    <a16:creationId xmlns:a16="http://schemas.microsoft.com/office/drawing/2014/main" id="{C3BBCC71-0623-4B58-8951-31DC2C0799CD}"/>
                  </a:ext>
                </a:extLst>
              </p:cNvPr>
              <p:cNvSpPr txBox="1"/>
              <p:nvPr/>
            </p:nvSpPr>
            <p:spPr>
              <a:xfrm>
                <a:off x="11002543" y="4025705"/>
                <a:ext cx="261610"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a:t>
                </a:r>
                <a:endParaRPr lang="en-US" sz="1500" baseline="30000" dirty="0">
                  <a:latin typeface="Segoe UI Semilight" panose="020B0402040204020203" pitchFamily="34" charset="0"/>
                  <a:cs typeface="Segoe UI Semilight" panose="020B0402040204020203" pitchFamily="34" charset="0"/>
                </a:endParaRPr>
              </a:p>
            </p:txBody>
          </p:sp>
          <p:sp>
            <p:nvSpPr>
              <p:cNvPr id="42" name="TextBox 41">
                <a:extLst>
                  <a:ext uri="{FF2B5EF4-FFF2-40B4-BE49-F238E27FC236}">
                    <a16:creationId xmlns:a16="http://schemas.microsoft.com/office/drawing/2014/main" id="{63A5827F-C8F2-4DF4-AF1F-0436D9B80239}"/>
                  </a:ext>
                </a:extLst>
              </p:cNvPr>
              <p:cNvSpPr txBox="1"/>
              <p:nvPr/>
            </p:nvSpPr>
            <p:spPr>
              <a:xfrm>
                <a:off x="11002543" y="4569638"/>
                <a:ext cx="261610"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a:t>
                </a:r>
                <a:endParaRPr lang="en-US" sz="1500" baseline="30000" dirty="0">
                  <a:latin typeface="Segoe UI Semilight" panose="020B0402040204020203" pitchFamily="34" charset="0"/>
                  <a:cs typeface="Segoe UI Semilight" panose="020B0402040204020203" pitchFamily="34" charset="0"/>
                </a:endParaRPr>
              </a:p>
            </p:txBody>
          </p:sp>
          <p:sp>
            <p:nvSpPr>
              <p:cNvPr id="43" name="TextBox 42">
                <a:extLst>
                  <a:ext uri="{FF2B5EF4-FFF2-40B4-BE49-F238E27FC236}">
                    <a16:creationId xmlns:a16="http://schemas.microsoft.com/office/drawing/2014/main" id="{AC4582F5-AEFE-4B5F-A68F-ECCD2AD141A6}"/>
                  </a:ext>
                </a:extLst>
              </p:cNvPr>
              <p:cNvSpPr txBox="1"/>
              <p:nvPr/>
            </p:nvSpPr>
            <p:spPr>
              <a:xfrm>
                <a:off x="11002543" y="5111221"/>
                <a:ext cx="261610"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a:t>
                </a:r>
                <a:endParaRPr lang="en-US" sz="1500" baseline="30000" dirty="0">
                  <a:latin typeface="Segoe UI Semilight" panose="020B0402040204020203" pitchFamily="34" charset="0"/>
                  <a:cs typeface="Segoe UI Semilight" panose="020B0402040204020203" pitchFamily="34" charset="0"/>
                </a:endParaRPr>
              </a:p>
            </p:txBody>
          </p:sp>
          <p:sp>
            <p:nvSpPr>
              <p:cNvPr id="44" name="TextBox 43">
                <a:extLst>
                  <a:ext uri="{FF2B5EF4-FFF2-40B4-BE49-F238E27FC236}">
                    <a16:creationId xmlns:a16="http://schemas.microsoft.com/office/drawing/2014/main" id="{A635572B-B611-4B4C-90DA-3DF253D8C5A5}"/>
                  </a:ext>
                </a:extLst>
              </p:cNvPr>
              <p:cNvSpPr txBox="1"/>
              <p:nvPr/>
            </p:nvSpPr>
            <p:spPr>
              <a:xfrm>
                <a:off x="11027447" y="5645638"/>
                <a:ext cx="261610"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a:t>
                </a:r>
                <a:endParaRPr lang="en-US" sz="1500" baseline="30000" dirty="0">
                  <a:latin typeface="Segoe UI Semilight" panose="020B0402040204020203" pitchFamily="34" charset="0"/>
                  <a:cs typeface="Segoe UI Semilight" panose="020B0402040204020203" pitchFamily="34" charset="0"/>
                </a:endParaRPr>
              </a:p>
            </p:txBody>
          </p:sp>
        </p:grpSp>
        <p:grpSp>
          <p:nvGrpSpPr>
            <p:cNvPr id="50" name="Group 49">
              <a:extLst>
                <a:ext uri="{FF2B5EF4-FFF2-40B4-BE49-F238E27FC236}">
                  <a16:creationId xmlns:a16="http://schemas.microsoft.com/office/drawing/2014/main" id="{088AD1EF-05B4-699A-D6A4-C603385577EE}"/>
                </a:ext>
              </a:extLst>
            </p:cNvPr>
            <p:cNvGrpSpPr/>
            <p:nvPr/>
          </p:nvGrpSpPr>
          <p:grpSpPr>
            <a:xfrm>
              <a:off x="9980631" y="2415156"/>
              <a:ext cx="593432" cy="3552508"/>
              <a:chOff x="9980631" y="2415156"/>
              <a:chExt cx="593432" cy="3552508"/>
            </a:xfrm>
          </p:grpSpPr>
          <p:sp>
            <p:nvSpPr>
              <p:cNvPr id="2" name="TextBox 1">
                <a:extLst>
                  <a:ext uri="{FF2B5EF4-FFF2-40B4-BE49-F238E27FC236}">
                    <a16:creationId xmlns:a16="http://schemas.microsoft.com/office/drawing/2014/main" id="{19277BE4-8831-2BD7-CA1D-CB7570E3E161}"/>
                  </a:ext>
                </a:extLst>
              </p:cNvPr>
              <p:cNvSpPr txBox="1"/>
              <p:nvPr/>
            </p:nvSpPr>
            <p:spPr>
              <a:xfrm>
                <a:off x="9998276" y="2415156"/>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58%</a:t>
                </a:r>
                <a:endParaRPr lang="en-US" sz="1500" baseline="30000" dirty="0">
                  <a:latin typeface="Segoe UI Semilight" panose="020B0402040204020203" pitchFamily="34" charset="0"/>
                  <a:cs typeface="Segoe UI Semilight" panose="020B0402040204020203" pitchFamily="34" charset="0"/>
                </a:endParaRPr>
              </a:p>
            </p:txBody>
          </p:sp>
          <p:sp>
            <p:nvSpPr>
              <p:cNvPr id="3" name="TextBox 2">
                <a:extLst>
                  <a:ext uri="{FF2B5EF4-FFF2-40B4-BE49-F238E27FC236}">
                    <a16:creationId xmlns:a16="http://schemas.microsoft.com/office/drawing/2014/main" id="{1B912475-1697-F7A3-4E49-5B5BC8BFFB85}"/>
                  </a:ext>
                </a:extLst>
              </p:cNvPr>
              <p:cNvSpPr txBox="1"/>
              <p:nvPr/>
            </p:nvSpPr>
            <p:spPr>
              <a:xfrm>
                <a:off x="9996673" y="2932127"/>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59%</a:t>
                </a:r>
                <a:endParaRPr lang="en-US" sz="1500" baseline="30000" dirty="0">
                  <a:latin typeface="Segoe UI Semilight" panose="020B0402040204020203" pitchFamily="34" charset="0"/>
                  <a:cs typeface="Segoe UI Semilight" panose="020B0402040204020203" pitchFamily="34" charset="0"/>
                </a:endParaRPr>
              </a:p>
            </p:txBody>
          </p:sp>
          <p:sp>
            <p:nvSpPr>
              <p:cNvPr id="5" name="TextBox 4">
                <a:extLst>
                  <a:ext uri="{FF2B5EF4-FFF2-40B4-BE49-F238E27FC236}">
                    <a16:creationId xmlns:a16="http://schemas.microsoft.com/office/drawing/2014/main" id="{85A308C1-5584-23FC-9F0D-47786E9647FE}"/>
                  </a:ext>
                </a:extLst>
              </p:cNvPr>
              <p:cNvSpPr txBox="1"/>
              <p:nvPr/>
            </p:nvSpPr>
            <p:spPr>
              <a:xfrm>
                <a:off x="9980631" y="3463145"/>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56%</a:t>
                </a:r>
                <a:endParaRPr lang="en-US" sz="1500" baseline="30000" dirty="0">
                  <a:latin typeface="Segoe UI Semilight" panose="020B0402040204020203" pitchFamily="34" charset="0"/>
                  <a:cs typeface="Segoe UI Semilight" panose="020B0402040204020203" pitchFamily="34" charset="0"/>
                </a:endParaRPr>
              </a:p>
            </p:txBody>
          </p:sp>
          <p:sp>
            <p:nvSpPr>
              <p:cNvPr id="8" name="TextBox 7">
                <a:extLst>
                  <a:ext uri="{FF2B5EF4-FFF2-40B4-BE49-F238E27FC236}">
                    <a16:creationId xmlns:a16="http://schemas.microsoft.com/office/drawing/2014/main" id="{22203540-9D5F-B475-23E9-E2B99D2ED979}"/>
                  </a:ext>
                </a:extLst>
              </p:cNvPr>
              <p:cNvSpPr txBox="1"/>
              <p:nvPr/>
            </p:nvSpPr>
            <p:spPr>
              <a:xfrm>
                <a:off x="9980631" y="4024566"/>
                <a:ext cx="59343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36%</a:t>
                </a:r>
                <a:r>
                  <a:rPr lang="en-US" sz="1500" baseline="40000" dirty="0">
                    <a:latin typeface="Segoe UI Semilight" panose="020B0402040204020203" pitchFamily="34" charset="0"/>
                    <a:cs typeface="Segoe UI Semilight" panose="020B0402040204020203" pitchFamily="34" charset="0"/>
                  </a:rPr>
                  <a:t>*</a:t>
                </a:r>
              </a:p>
            </p:txBody>
          </p:sp>
          <p:sp>
            <p:nvSpPr>
              <p:cNvPr id="9" name="TextBox 8">
                <a:extLst>
                  <a:ext uri="{FF2B5EF4-FFF2-40B4-BE49-F238E27FC236}">
                    <a16:creationId xmlns:a16="http://schemas.microsoft.com/office/drawing/2014/main" id="{A8DC4FCB-223C-6C1E-4E83-B31B93A3A590}"/>
                  </a:ext>
                </a:extLst>
              </p:cNvPr>
              <p:cNvSpPr txBox="1"/>
              <p:nvPr/>
            </p:nvSpPr>
            <p:spPr>
              <a:xfrm>
                <a:off x="9980631" y="4568499"/>
                <a:ext cx="59343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25%</a:t>
                </a:r>
                <a:r>
                  <a:rPr lang="en-US" sz="1500" baseline="40000" dirty="0">
                    <a:latin typeface="Segoe UI Semilight" panose="020B0402040204020203" pitchFamily="34" charset="0"/>
                    <a:cs typeface="Segoe UI Semilight" panose="020B0402040204020203" pitchFamily="34" charset="0"/>
                  </a:rPr>
                  <a:t>*</a:t>
                </a:r>
                <a:endParaRPr lang="en-US" sz="1500" baseline="30000" dirty="0">
                  <a:latin typeface="Segoe UI Semilight" panose="020B0402040204020203" pitchFamily="34" charset="0"/>
                  <a:cs typeface="Segoe UI Semilight" panose="020B0402040204020203" pitchFamily="34" charset="0"/>
                </a:endParaRPr>
              </a:p>
            </p:txBody>
          </p:sp>
          <p:sp>
            <p:nvSpPr>
              <p:cNvPr id="10" name="TextBox 9">
                <a:extLst>
                  <a:ext uri="{FF2B5EF4-FFF2-40B4-BE49-F238E27FC236}">
                    <a16:creationId xmlns:a16="http://schemas.microsoft.com/office/drawing/2014/main" id="{7E91468E-57E5-5B76-08A1-A3568E03BD36}"/>
                  </a:ext>
                </a:extLst>
              </p:cNvPr>
              <p:cNvSpPr txBox="1"/>
              <p:nvPr/>
            </p:nvSpPr>
            <p:spPr>
              <a:xfrm>
                <a:off x="9980631" y="5122114"/>
                <a:ext cx="535724"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11%</a:t>
                </a:r>
                <a:r>
                  <a:rPr lang="en-US" sz="1500" baseline="40000" dirty="0">
                    <a:latin typeface="Segoe UI Semilight" panose="020B0402040204020203" pitchFamily="34" charset="0"/>
                    <a:cs typeface="Segoe UI Semilight" panose="020B0402040204020203" pitchFamily="34" charset="0"/>
                  </a:rPr>
                  <a:t>*</a:t>
                </a:r>
                <a:endParaRPr lang="en-US" sz="1500" baseline="30000" dirty="0">
                  <a:latin typeface="Segoe UI Semilight" panose="020B0402040204020203" pitchFamily="34" charset="0"/>
                  <a:cs typeface="Segoe UI Semilight" panose="020B0402040204020203" pitchFamily="34" charset="0"/>
                </a:endParaRPr>
              </a:p>
            </p:txBody>
          </p:sp>
          <p:sp>
            <p:nvSpPr>
              <p:cNvPr id="11" name="TextBox 10">
                <a:extLst>
                  <a:ext uri="{FF2B5EF4-FFF2-40B4-BE49-F238E27FC236}">
                    <a16:creationId xmlns:a16="http://schemas.microsoft.com/office/drawing/2014/main" id="{E62DC934-BD4A-5CA5-DD19-A368A10C2F6E}"/>
                  </a:ext>
                </a:extLst>
              </p:cNvPr>
              <p:cNvSpPr txBox="1"/>
              <p:nvPr/>
            </p:nvSpPr>
            <p:spPr>
              <a:xfrm>
                <a:off x="9994726" y="5644499"/>
                <a:ext cx="489236"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a:t>
                </a:r>
                <a:r>
                  <a:rPr lang="en-US" sz="1500" baseline="40000" dirty="0">
                    <a:latin typeface="Segoe UI Semilight" panose="020B0402040204020203" pitchFamily="34" charset="0"/>
                    <a:cs typeface="Segoe UI Semilight" panose="020B0402040204020203" pitchFamily="34" charset="0"/>
                  </a:rPr>
                  <a:t>*</a:t>
                </a:r>
                <a:endParaRPr lang="en-US" sz="1500" baseline="30000" dirty="0">
                  <a:latin typeface="Segoe UI Semilight" panose="020B0402040204020203" pitchFamily="34" charset="0"/>
                  <a:cs typeface="Segoe UI Semilight" panose="020B0402040204020203" pitchFamily="34" charset="0"/>
                </a:endParaRPr>
              </a:p>
            </p:txBody>
          </p:sp>
        </p:grpSp>
        <p:grpSp>
          <p:nvGrpSpPr>
            <p:cNvPr id="51" name="Group 50">
              <a:extLst>
                <a:ext uri="{FF2B5EF4-FFF2-40B4-BE49-F238E27FC236}">
                  <a16:creationId xmlns:a16="http://schemas.microsoft.com/office/drawing/2014/main" id="{5A5F0630-BE23-D1AD-54B0-ACA27FCE49CA}"/>
                </a:ext>
              </a:extLst>
            </p:cNvPr>
            <p:cNvGrpSpPr/>
            <p:nvPr/>
          </p:nvGrpSpPr>
          <p:grpSpPr>
            <a:xfrm>
              <a:off x="9943448" y="1881091"/>
              <a:ext cx="1499106" cy="557309"/>
              <a:chOff x="9943448" y="1881091"/>
              <a:chExt cx="1499106" cy="557309"/>
            </a:xfrm>
          </p:grpSpPr>
          <p:sp>
            <p:nvSpPr>
              <p:cNvPr id="48" name="TextBox 47">
                <a:extLst>
                  <a:ext uri="{FF2B5EF4-FFF2-40B4-BE49-F238E27FC236}">
                    <a16:creationId xmlns:a16="http://schemas.microsoft.com/office/drawing/2014/main" id="{F098CA0F-0CD7-4840-857B-CE7D2D329874}"/>
                  </a:ext>
                </a:extLst>
              </p:cNvPr>
              <p:cNvSpPr txBox="1"/>
              <p:nvPr/>
            </p:nvSpPr>
            <p:spPr>
              <a:xfrm>
                <a:off x="10847716" y="2147936"/>
                <a:ext cx="570990" cy="290464"/>
              </a:xfrm>
              <a:prstGeom prst="rect">
                <a:avLst/>
              </a:prstGeom>
              <a:noFill/>
            </p:spPr>
            <p:txBody>
              <a:bodyPr wrap="none" rtlCol="0">
                <a:spAutoFit/>
              </a:bodyPr>
              <a:lstStyle/>
              <a:p>
                <a:pPr algn="ctr">
                  <a:lnSpc>
                    <a:spcPts val="1500"/>
                  </a:lnSpc>
                </a:pPr>
                <a:r>
                  <a:rPr lang="en-US" sz="1400" dirty="0">
                    <a:latin typeface="Kalam Light" panose="02000000000000000000" pitchFamily="2" charset="0"/>
                    <a:cs typeface="Kalam Light" panose="02000000000000000000" pitchFamily="2" charset="0"/>
                  </a:rPr>
                  <a:t>2023</a:t>
                </a:r>
                <a:endParaRPr lang="en-US" sz="1400" baseline="30000" dirty="0">
                  <a:latin typeface="Kalam Light" panose="02000000000000000000" pitchFamily="2" charset="0"/>
                  <a:cs typeface="Kalam Light" panose="02000000000000000000" pitchFamily="2" charset="0"/>
                </a:endParaRPr>
              </a:p>
            </p:txBody>
          </p:sp>
          <p:cxnSp>
            <p:nvCxnSpPr>
              <p:cNvPr id="45" name="Straight Connector 44">
                <a:extLst>
                  <a:ext uri="{FF2B5EF4-FFF2-40B4-BE49-F238E27FC236}">
                    <a16:creationId xmlns:a16="http://schemas.microsoft.com/office/drawing/2014/main" id="{3019E201-0F7A-4606-976B-64A5E47BC6F8}"/>
                  </a:ext>
                </a:extLst>
              </p:cNvPr>
              <p:cNvCxnSpPr>
                <a:cxnSpLocks/>
              </p:cNvCxnSpPr>
              <p:nvPr/>
            </p:nvCxnSpPr>
            <p:spPr>
              <a:xfrm flipH="1">
                <a:off x="10918468" y="2335424"/>
                <a:ext cx="4054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4BA3872-1037-2BD0-0790-30311EAC8C79}"/>
                  </a:ext>
                </a:extLst>
              </p:cNvPr>
              <p:cNvSpPr txBox="1"/>
              <p:nvPr/>
            </p:nvSpPr>
            <p:spPr>
              <a:xfrm>
                <a:off x="10036400" y="1881091"/>
                <a:ext cx="1406154" cy="284693"/>
              </a:xfrm>
              <a:prstGeom prst="rect">
                <a:avLst/>
              </a:prstGeom>
              <a:noFill/>
            </p:spPr>
            <p:txBody>
              <a:bodyPr wrap="none" rtlCol="0">
                <a:spAutoFit/>
              </a:bodyPr>
              <a:lstStyle/>
              <a:p>
                <a:pPr algn="ctr">
                  <a:lnSpc>
                    <a:spcPts val="1500"/>
                  </a:lnSpc>
                </a:pPr>
                <a:r>
                  <a:rPr lang="en-US" sz="1500" dirty="0">
                    <a:latin typeface="Segoe UI Semilight" panose="020B0402040204020203" pitchFamily="34" charset="0"/>
                    <a:cs typeface="Segoe UI Semilight" panose="020B0402040204020203" pitchFamily="34" charset="0"/>
                  </a:rPr>
                  <a:t>“High” Priority</a:t>
                </a:r>
                <a:endParaRPr lang="en-US" sz="1500" baseline="30000" dirty="0">
                  <a:latin typeface="Segoe UI Semilight" panose="020B0402040204020203" pitchFamily="34" charset="0"/>
                  <a:cs typeface="Segoe UI Semilight" panose="020B0402040204020203" pitchFamily="34" charset="0"/>
                </a:endParaRPr>
              </a:p>
            </p:txBody>
          </p:sp>
          <p:sp>
            <p:nvSpPr>
              <p:cNvPr id="16" name="TextBox 15">
                <a:extLst>
                  <a:ext uri="{FF2B5EF4-FFF2-40B4-BE49-F238E27FC236}">
                    <a16:creationId xmlns:a16="http://schemas.microsoft.com/office/drawing/2014/main" id="{5D2B0FB9-B440-98DB-45F7-9CC8E786CB39}"/>
                  </a:ext>
                </a:extLst>
              </p:cNvPr>
              <p:cNvSpPr txBox="1"/>
              <p:nvPr/>
            </p:nvSpPr>
            <p:spPr>
              <a:xfrm>
                <a:off x="9943448" y="2143469"/>
                <a:ext cx="619273" cy="288541"/>
              </a:xfrm>
              <a:prstGeom prst="rect">
                <a:avLst/>
              </a:prstGeom>
              <a:noFill/>
            </p:spPr>
            <p:txBody>
              <a:bodyPr wrap="square" rtlCol="0">
                <a:spAutoFit/>
              </a:bodyPr>
              <a:lstStyle/>
              <a:p>
                <a:pPr algn="ctr">
                  <a:lnSpc>
                    <a:spcPts val="1500"/>
                  </a:lnSpc>
                </a:pPr>
                <a:r>
                  <a:rPr lang="en-US" sz="1400" dirty="0">
                    <a:latin typeface="Kalam Light" panose="02000000000000000000" pitchFamily="2" charset="0"/>
                    <a:cs typeface="Kalam Light" panose="02000000000000000000" pitchFamily="2" charset="0"/>
                  </a:rPr>
                  <a:t>2025</a:t>
                </a:r>
                <a:endParaRPr lang="en-US" sz="1400" baseline="30000" dirty="0">
                  <a:latin typeface="Kalam Light" panose="02000000000000000000" pitchFamily="2" charset="0"/>
                  <a:cs typeface="Kalam Light" panose="02000000000000000000" pitchFamily="2" charset="0"/>
                </a:endParaRPr>
              </a:p>
            </p:txBody>
          </p:sp>
          <p:cxnSp>
            <p:nvCxnSpPr>
              <p:cNvPr id="12" name="Straight Connector 11">
                <a:extLst>
                  <a:ext uri="{FF2B5EF4-FFF2-40B4-BE49-F238E27FC236}">
                    <a16:creationId xmlns:a16="http://schemas.microsoft.com/office/drawing/2014/main" id="{07D1D0D0-7367-6851-8451-B1713B3F9471}"/>
                  </a:ext>
                </a:extLst>
              </p:cNvPr>
              <p:cNvCxnSpPr>
                <a:cxnSpLocks/>
              </p:cNvCxnSpPr>
              <p:nvPr/>
            </p:nvCxnSpPr>
            <p:spPr>
              <a:xfrm flipH="1">
                <a:off x="10052196" y="2335424"/>
                <a:ext cx="4054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1C5D8F74-F11E-F606-6312-B3D2533230CB}"/>
                </a:ext>
              </a:extLst>
            </p:cNvPr>
            <p:cNvCxnSpPr>
              <a:cxnSpLocks/>
            </p:cNvCxnSpPr>
            <p:nvPr/>
          </p:nvCxnSpPr>
          <p:spPr>
            <a:xfrm>
              <a:off x="10692064" y="2477143"/>
              <a:ext cx="0" cy="326141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67EE50A5-6607-E1C7-DCCF-D56DC21FCFAC}"/>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r>
              <a:rPr lang="en-US" sz="4800" dirty="0">
                <a:solidFill>
                  <a:srgbClr val="547FA4"/>
                </a:solidFill>
                <a:latin typeface="Segoe UI Semilight" panose="020B0402040204020203" pitchFamily="34" charset="0"/>
                <a:cs typeface="Segoe UI Semilight" panose="020B0402040204020203" pitchFamily="34" charset="0"/>
              </a:rPr>
              <a:t>.</a:t>
            </a:r>
          </a:p>
        </p:txBody>
      </p:sp>
      <p:sp>
        <p:nvSpPr>
          <p:cNvPr id="47" name="TextBox 46">
            <a:extLst>
              <a:ext uri="{FF2B5EF4-FFF2-40B4-BE49-F238E27FC236}">
                <a16:creationId xmlns:a16="http://schemas.microsoft.com/office/drawing/2014/main" id="{404D0F41-7166-F892-EE76-E44A24239629}"/>
              </a:ext>
            </a:extLst>
          </p:cNvPr>
          <p:cNvSpPr txBox="1"/>
          <p:nvPr/>
        </p:nvSpPr>
        <p:spPr>
          <a:xfrm>
            <a:off x="3733800" y="6589296"/>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Q14: For each of the following suggestions, tell me if you would make it a high, medium, or low priority for downtown Powell.</a:t>
            </a:r>
          </a:p>
        </p:txBody>
      </p:sp>
      <p:sp>
        <p:nvSpPr>
          <p:cNvPr id="55" name="TextBox 54">
            <a:extLst>
              <a:ext uri="{FF2B5EF4-FFF2-40B4-BE49-F238E27FC236}">
                <a16:creationId xmlns:a16="http://schemas.microsoft.com/office/drawing/2014/main" id="{656029FC-EDCA-5A27-DB07-052B3C6A4C3C}"/>
              </a:ext>
            </a:extLst>
          </p:cNvPr>
          <p:cNvSpPr txBox="1"/>
          <p:nvPr/>
        </p:nvSpPr>
        <p:spPr>
          <a:xfrm>
            <a:off x="320298" y="6414681"/>
            <a:ext cx="1356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*New in 2025</a:t>
            </a:r>
          </a:p>
        </p:txBody>
      </p:sp>
    </p:spTree>
    <p:extLst>
      <p:ext uri="{BB962C8B-B14F-4D97-AF65-F5344CB8AC3E}">
        <p14:creationId xmlns:p14="http://schemas.microsoft.com/office/powerpoint/2010/main" val="415336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D603C-8DF1-F895-2E04-4AF3A42A2F03}"/>
            </a:ext>
          </a:extLst>
        </p:cNvPr>
        <p:cNvGrpSpPr/>
        <p:nvPr/>
      </p:nvGrpSpPr>
      <p:grpSpPr>
        <a:xfrm>
          <a:off x="0" y="0"/>
          <a:ext cx="0" cy="0"/>
          <a:chOff x="0" y="0"/>
          <a:chExt cx="0" cy="0"/>
        </a:xfrm>
      </p:grpSpPr>
      <p:sp>
        <p:nvSpPr>
          <p:cNvPr id="86" name="Rectangle 85">
            <a:extLst>
              <a:ext uri="{FF2B5EF4-FFF2-40B4-BE49-F238E27FC236}">
                <a16:creationId xmlns:a16="http://schemas.microsoft.com/office/drawing/2014/main" id="{DE014128-09EE-DF91-0BDA-1C2520B1CE71}"/>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406E52B3-AEAD-4AF3-3D57-C0C228AB2327}"/>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082F41F-746B-AAC3-14B9-C1C7FE3A3007}"/>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38</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DFD8DBB9-E155-F376-1A00-78AF9E770F84}"/>
              </a:ext>
            </a:extLst>
          </p:cNvPr>
          <p:cNvSpPr txBox="1"/>
          <p:nvPr/>
        </p:nvSpPr>
        <p:spPr>
          <a:xfrm>
            <a:off x="523101" y="115824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Eight out of ten residents have attended at least one event in                  downtown Powell over the past year.  Five out of                                                 ten have attended </a:t>
            </a:r>
            <a:r>
              <a:rPr lang="en-US" sz="2450" u="sng" dirty="0">
                <a:latin typeface="Segoe UI Semilight" panose="020B0402040204020203" pitchFamily="34" charset="0"/>
                <a:cs typeface="Segoe UI Semilight" panose="020B0402040204020203" pitchFamily="34" charset="0"/>
              </a:rPr>
              <a:t>more</a:t>
            </a:r>
            <a:r>
              <a:rPr lang="en-US" sz="2450" dirty="0">
                <a:latin typeface="Segoe UI Semilight" panose="020B0402040204020203" pitchFamily="34" charset="0"/>
                <a:cs typeface="Segoe UI Semilight" panose="020B0402040204020203" pitchFamily="34" charset="0"/>
              </a:rPr>
              <a:t> than one event.</a:t>
            </a:r>
          </a:p>
          <a:p>
            <a:pPr algn="ctr" eaLnBrk="0"/>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A3AB14CF-AEC8-80FE-F678-5AC73A6960BC}"/>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57C906D0-E136-8BEF-99E1-AD23A2FFCAF0}"/>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3472BA18-A1B9-6406-06C2-D0291EAF02E4}"/>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65EC2BB7-1332-8DF6-6E55-0AA491D25F7B}"/>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8FC8F4FE-D5BB-4762-3C57-76865EDD9E4A}"/>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B261491C-F725-24BE-D9B2-096482CD608C}"/>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98087CED-27F6-214F-27A3-C08EC47B02FD}"/>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9C41C528-E6FE-E444-DDB6-BBC06F4CB96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74AABD7D-4F93-DAD3-C3AE-5F37A73CAB2F}"/>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D3BBF2A7-4A73-C839-6C34-AE0C95F59D5C}"/>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C846B83-1A00-7E46-A5F1-985C824FF247}"/>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362B395-22ED-3896-DB2F-5DE0985F1B10}"/>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509FF44-5A5A-B79B-8464-47FF6499A6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5BC47F9-8842-A811-6A76-66F0D16D2F5F}"/>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92863C53-EC72-0AB6-3297-7EC7E3845261}"/>
              </a:ext>
            </a:extLst>
          </p:cNvPr>
          <p:cNvGraphicFramePr/>
          <p:nvPr>
            <p:extLst>
              <p:ext uri="{D42A27DB-BD31-4B8C-83A1-F6EECF244321}">
                <p14:modId xmlns:p14="http://schemas.microsoft.com/office/powerpoint/2010/main" val="905156367"/>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AAE79828-9409-58CE-DCEF-B09F37B8198F}"/>
              </a:ext>
            </a:extLst>
          </p:cNvPr>
          <p:cNvSpPr txBox="1"/>
          <p:nvPr/>
        </p:nvSpPr>
        <p:spPr>
          <a:xfrm>
            <a:off x="1295400" y="5404338"/>
            <a:ext cx="1118244"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a:t>
            </a:r>
          </a:p>
          <a:p>
            <a:pPr algn="ctr">
              <a:lnSpc>
                <a:spcPts val="1600"/>
              </a:lnSpc>
            </a:pPr>
            <a:r>
              <a:rPr lang="en-US" sz="1500" dirty="0">
                <a:latin typeface="Segoe UI Semilight" panose="020B0402040204020203" pitchFamily="34" charset="0"/>
                <a:cs typeface="Segoe UI Semilight" panose="020B0402040204020203" pitchFamily="34" charset="0"/>
              </a:rPr>
              <a:t>21%</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47EB06B4-7D68-01A3-1D3C-0A70BBE3E84E}"/>
              </a:ext>
            </a:extLst>
          </p:cNvPr>
          <p:cNvSpPr txBox="1"/>
          <p:nvPr/>
        </p:nvSpPr>
        <p:spPr>
          <a:xfrm>
            <a:off x="914400" y="2615636"/>
            <a:ext cx="1301141"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Yes, </a:t>
            </a:r>
            <a:r>
              <a:rPr lang="en-US" sz="1500" u="sng" dirty="0">
                <a:latin typeface="Segoe UI Semilight" panose="020B0402040204020203" pitchFamily="34" charset="0"/>
                <a:cs typeface="Segoe UI Semilight" panose="020B0402040204020203" pitchFamily="34" charset="0"/>
              </a:rPr>
              <a:t>one</a:t>
            </a:r>
          </a:p>
          <a:p>
            <a:pPr algn="ctr">
              <a:lnSpc>
                <a:spcPts val="1600"/>
              </a:lnSpc>
            </a:pPr>
            <a:r>
              <a:rPr lang="en-US" sz="1500" dirty="0">
                <a:latin typeface="Segoe UI Semilight" panose="020B0402040204020203" pitchFamily="34" charset="0"/>
                <a:cs typeface="Segoe UI Semilight" panose="020B0402040204020203" pitchFamily="34" charset="0"/>
              </a:rPr>
              <a:t>event</a:t>
            </a:r>
          </a:p>
          <a:p>
            <a:pPr algn="ctr">
              <a:lnSpc>
                <a:spcPts val="1600"/>
              </a:lnSpc>
            </a:pPr>
            <a:r>
              <a:rPr lang="en-US" sz="1500" dirty="0">
                <a:latin typeface="Segoe UI Semilight" panose="020B0402040204020203" pitchFamily="34" charset="0"/>
                <a:cs typeface="Segoe UI Semilight" panose="020B0402040204020203" pitchFamily="34" charset="0"/>
              </a:rPr>
              <a:t>29%</a:t>
            </a:r>
            <a:endParaRPr lang="en-US" sz="1500" baseline="30000" dirty="0">
              <a:latin typeface="Segoe UI Semilight" panose="020B0402040204020203" pitchFamily="34" charset="0"/>
              <a:cs typeface="Segoe UI Semilight" panose="020B0402040204020203" pitchFamily="34" charset="0"/>
            </a:endParaRPr>
          </a:p>
        </p:txBody>
      </p:sp>
      <p:sp>
        <p:nvSpPr>
          <p:cNvPr id="56" name="TextBox 55">
            <a:extLst>
              <a:ext uri="{FF2B5EF4-FFF2-40B4-BE49-F238E27FC236}">
                <a16:creationId xmlns:a16="http://schemas.microsoft.com/office/drawing/2014/main" id="{7882DB41-6FA4-D3CB-861B-56801F30FAA9}"/>
              </a:ext>
            </a:extLst>
          </p:cNvPr>
          <p:cNvSpPr txBox="1"/>
          <p:nvPr/>
        </p:nvSpPr>
        <p:spPr>
          <a:xfrm>
            <a:off x="4399673" y="2875634"/>
            <a:ext cx="1182855"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Yes, </a:t>
            </a:r>
            <a:r>
              <a:rPr lang="en-US" sz="1500" u="sng" dirty="0">
                <a:latin typeface="Segoe UI Semilight" panose="020B0402040204020203" pitchFamily="34" charset="0"/>
                <a:cs typeface="Segoe UI Semilight" panose="020B0402040204020203" pitchFamily="34" charset="0"/>
              </a:rPr>
              <a:t>more</a:t>
            </a:r>
          </a:p>
          <a:p>
            <a:pPr algn="ctr">
              <a:lnSpc>
                <a:spcPts val="1600"/>
              </a:lnSpc>
            </a:pPr>
            <a:r>
              <a:rPr lang="en-US" sz="1500" dirty="0">
                <a:latin typeface="Segoe UI Semilight" panose="020B0402040204020203" pitchFamily="34" charset="0"/>
                <a:cs typeface="Segoe UI Semilight" panose="020B0402040204020203" pitchFamily="34" charset="0"/>
              </a:rPr>
              <a:t>than one</a:t>
            </a:r>
          </a:p>
          <a:p>
            <a:pPr algn="ctr">
              <a:lnSpc>
                <a:spcPts val="1600"/>
              </a:lnSpc>
            </a:pPr>
            <a:r>
              <a:rPr lang="en-US" sz="1500" dirty="0">
                <a:latin typeface="Segoe UI Semilight" panose="020B0402040204020203" pitchFamily="34" charset="0"/>
                <a:cs typeface="Segoe UI Semilight" panose="020B0402040204020203" pitchFamily="34" charset="0"/>
              </a:rPr>
              <a:t>50%</a:t>
            </a:r>
            <a:endParaRPr lang="en-US" sz="1500" baseline="30000" dirty="0">
              <a:latin typeface="Segoe UI Semilight" panose="020B0402040204020203" pitchFamily="34" charset="0"/>
              <a:cs typeface="Segoe UI Semilight" panose="020B0402040204020203" pitchFamily="34" charset="0"/>
            </a:endParaRPr>
          </a:p>
        </p:txBody>
      </p:sp>
      <p:sp>
        <p:nvSpPr>
          <p:cNvPr id="65" name="TextBox 64">
            <a:extLst>
              <a:ext uri="{FF2B5EF4-FFF2-40B4-BE49-F238E27FC236}">
                <a16:creationId xmlns:a16="http://schemas.microsoft.com/office/drawing/2014/main" id="{B427FB2B-25DD-6600-7D4A-D010412B3B17}"/>
              </a:ext>
            </a:extLst>
          </p:cNvPr>
          <p:cNvSpPr txBox="1"/>
          <p:nvPr/>
        </p:nvSpPr>
        <p:spPr>
          <a:xfrm>
            <a:off x="2904496" y="3115361"/>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79%</a:t>
            </a:r>
          </a:p>
        </p:txBody>
      </p:sp>
      <p:sp>
        <p:nvSpPr>
          <p:cNvPr id="61" name="TextBox 60">
            <a:extLst>
              <a:ext uri="{FF2B5EF4-FFF2-40B4-BE49-F238E27FC236}">
                <a16:creationId xmlns:a16="http://schemas.microsoft.com/office/drawing/2014/main" id="{2F71CB05-69A3-0C54-4877-ABE9D30230B2}"/>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Q13: In the past year, have you attended an event downtown sponsored by either Visit Powell or City of Powell? And, was that </a:t>
            </a:r>
            <a:r>
              <a:rPr lang="en-US" sz="1050" u="sng" dirty="0">
                <a:solidFill>
                  <a:schemeClr val="tx1">
                    <a:lumMod val="65000"/>
                    <a:lumOff val="35000"/>
                  </a:schemeClr>
                </a:solidFill>
                <a:latin typeface="Segoe UI Semilight" panose="020B0402040204020203" pitchFamily="34" charset="0"/>
                <a:cs typeface="Segoe UI Semilight" panose="020B0402040204020203" pitchFamily="34" charset="0"/>
              </a:rPr>
              <a:t>one</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event or </a:t>
            </a:r>
            <a:r>
              <a:rPr lang="en-US" sz="1050" u="sng" dirty="0">
                <a:solidFill>
                  <a:schemeClr val="tx1">
                    <a:lumMod val="65000"/>
                    <a:lumOff val="35000"/>
                  </a:schemeClr>
                </a:solidFill>
                <a:latin typeface="Segoe UI Semilight" panose="020B0402040204020203" pitchFamily="34" charset="0"/>
                <a:cs typeface="Segoe UI Semilight" panose="020B0402040204020203" pitchFamily="34" charset="0"/>
              </a:rPr>
              <a:t>more</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than one?</a:t>
            </a:r>
          </a:p>
        </p:txBody>
      </p:sp>
      <p:grpSp>
        <p:nvGrpSpPr>
          <p:cNvPr id="94" name="Group 93">
            <a:extLst>
              <a:ext uri="{FF2B5EF4-FFF2-40B4-BE49-F238E27FC236}">
                <a16:creationId xmlns:a16="http://schemas.microsoft.com/office/drawing/2014/main" id="{059464F3-AAED-E44F-B517-001538955BCD}"/>
              </a:ext>
            </a:extLst>
          </p:cNvPr>
          <p:cNvGrpSpPr/>
          <p:nvPr/>
        </p:nvGrpSpPr>
        <p:grpSpPr>
          <a:xfrm>
            <a:off x="7454537" y="6012737"/>
            <a:ext cx="3040196" cy="313017"/>
            <a:chOff x="7454537" y="6012737"/>
            <a:chExt cx="3040196" cy="313017"/>
          </a:xfrm>
        </p:grpSpPr>
        <p:grpSp>
          <p:nvGrpSpPr>
            <p:cNvPr id="95" name="Group 94">
              <a:extLst>
                <a:ext uri="{FF2B5EF4-FFF2-40B4-BE49-F238E27FC236}">
                  <a16:creationId xmlns:a16="http://schemas.microsoft.com/office/drawing/2014/main" id="{5AE72F91-D812-E5B3-3F49-D99F3E53B17D}"/>
                </a:ext>
              </a:extLst>
            </p:cNvPr>
            <p:cNvGrpSpPr/>
            <p:nvPr/>
          </p:nvGrpSpPr>
          <p:grpSpPr>
            <a:xfrm>
              <a:off x="7454537" y="6012737"/>
              <a:ext cx="1917850" cy="307777"/>
              <a:chOff x="7454537" y="6012737"/>
              <a:chExt cx="1917850" cy="307777"/>
            </a:xfrm>
          </p:grpSpPr>
          <p:sp>
            <p:nvSpPr>
              <p:cNvPr id="99" name="TextBox 98">
                <a:extLst>
                  <a:ext uri="{FF2B5EF4-FFF2-40B4-BE49-F238E27FC236}">
                    <a16:creationId xmlns:a16="http://schemas.microsoft.com/office/drawing/2014/main" id="{E888C796-0DC8-0AD5-CEE2-35CE736C57AA}"/>
                  </a:ext>
                </a:extLst>
              </p:cNvPr>
              <p:cNvSpPr txBox="1"/>
              <p:nvPr/>
            </p:nvSpPr>
            <p:spPr>
              <a:xfrm>
                <a:off x="7562468" y="6012737"/>
                <a:ext cx="1809919"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More than one event</a:t>
                </a:r>
              </a:p>
            </p:txBody>
          </p:sp>
          <p:sp>
            <p:nvSpPr>
              <p:cNvPr id="100" name="Rectangle 99">
                <a:extLst>
                  <a:ext uri="{FF2B5EF4-FFF2-40B4-BE49-F238E27FC236}">
                    <a16:creationId xmlns:a16="http://schemas.microsoft.com/office/drawing/2014/main" id="{CA3E21C4-E49B-481C-44FF-D9271D71EB28}"/>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96" name="Group 95">
              <a:extLst>
                <a:ext uri="{FF2B5EF4-FFF2-40B4-BE49-F238E27FC236}">
                  <a16:creationId xmlns:a16="http://schemas.microsoft.com/office/drawing/2014/main" id="{BAF58DA7-4DFE-8499-E8C6-4EFC20332254}"/>
                </a:ext>
              </a:extLst>
            </p:cNvPr>
            <p:cNvGrpSpPr/>
            <p:nvPr/>
          </p:nvGrpSpPr>
          <p:grpSpPr>
            <a:xfrm>
              <a:off x="9398455" y="6017977"/>
              <a:ext cx="1096278" cy="307777"/>
              <a:chOff x="9398455" y="6017977"/>
              <a:chExt cx="1096278" cy="307777"/>
            </a:xfrm>
          </p:grpSpPr>
          <p:sp>
            <p:nvSpPr>
              <p:cNvPr id="97" name="TextBox 96">
                <a:extLst>
                  <a:ext uri="{FF2B5EF4-FFF2-40B4-BE49-F238E27FC236}">
                    <a16:creationId xmlns:a16="http://schemas.microsoft.com/office/drawing/2014/main" id="{58A24C71-88D7-7A84-5D47-B50D5FC612E4}"/>
                  </a:ext>
                </a:extLst>
              </p:cNvPr>
              <p:cNvSpPr txBox="1"/>
              <p:nvPr/>
            </p:nvSpPr>
            <p:spPr>
              <a:xfrm>
                <a:off x="9506386" y="6017977"/>
                <a:ext cx="988347"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One event</a:t>
                </a:r>
              </a:p>
            </p:txBody>
          </p:sp>
          <p:sp>
            <p:nvSpPr>
              <p:cNvPr id="98" name="Rectangle 97">
                <a:extLst>
                  <a:ext uri="{FF2B5EF4-FFF2-40B4-BE49-F238E27FC236}">
                    <a16:creationId xmlns:a16="http://schemas.microsoft.com/office/drawing/2014/main" id="{2BB7C169-09AE-F9F8-BBF0-2CE56E5405F2}"/>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sp>
        <p:nvSpPr>
          <p:cNvPr id="5" name="TextBox 4">
            <a:extLst>
              <a:ext uri="{FF2B5EF4-FFF2-40B4-BE49-F238E27FC236}">
                <a16:creationId xmlns:a16="http://schemas.microsoft.com/office/drawing/2014/main" id="{EF948607-6BE0-BE47-CD8F-FBD22D06E244}"/>
              </a:ext>
            </a:extLst>
          </p:cNvPr>
          <p:cNvSpPr txBox="1"/>
          <p:nvPr/>
        </p:nvSpPr>
        <p:spPr>
          <a:xfrm>
            <a:off x="1393906" y="1863969"/>
            <a:ext cx="3563814"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Attended Event Downtown</a:t>
            </a:r>
            <a:r>
              <a:rPr lang="en-US" sz="1600" baseline="40000" dirty="0">
                <a:latin typeface="Segoe Print" panose="02000600000000000000" pitchFamily="2" charset="0"/>
                <a:cs typeface="Segoe UI Semilight" panose="020B0402040204020203" pitchFamily="34" charset="0"/>
              </a:rPr>
              <a:t>*</a:t>
            </a:r>
          </a:p>
        </p:txBody>
      </p:sp>
      <p:graphicFrame>
        <p:nvGraphicFramePr>
          <p:cNvPr id="33" name="Chart 32">
            <a:extLst>
              <a:ext uri="{FF2B5EF4-FFF2-40B4-BE49-F238E27FC236}">
                <a16:creationId xmlns:a16="http://schemas.microsoft.com/office/drawing/2014/main" id="{6C0F9DAA-DE30-9ACA-FEFD-51FBB7129F21}"/>
              </a:ext>
            </a:extLst>
          </p:cNvPr>
          <p:cNvGraphicFramePr/>
          <p:nvPr>
            <p:extLst>
              <p:ext uri="{D42A27DB-BD31-4B8C-83A1-F6EECF244321}">
                <p14:modId xmlns:p14="http://schemas.microsoft.com/office/powerpoint/2010/main" val="1563678400"/>
              </p:ext>
            </p:extLst>
          </p:nvPr>
        </p:nvGraphicFramePr>
        <p:xfrm>
          <a:off x="7312766"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33">
            <a:extLst>
              <a:ext uri="{FF2B5EF4-FFF2-40B4-BE49-F238E27FC236}">
                <a16:creationId xmlns:a16="http://schemas.microsoft.com/office/drawing/2014/main" id="{5967D74C-D667-B9E4-F8A8-1C22FF2768F8}"/>
              </a:ext>
            </a:extLst>
          </p:cNvPr>
          <p:cNvSpPr txBox="1"/>
          <p:nvPr/>
        </p:nvSpPr>
        <p:spPr>
          <a:xfrm>
            <a:off x="10273039" y="213360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79%</a:t>
            </a:r>
          </a:p>
        </p:txBody>
      </p:sp>
      <p:grpSp>
        <p:nvGrpSpPr>
          <p:cNvPr id="35" name="Group 34">
            <a:extLst>
              <a:ext uri="{FF2B5EF4-FFF2-40B4-BE49-F238E27FC236}">
                <a16:creationId xmlns:a16="http://schemas.microsoft.com/office/drawing/2014/main" id="{AD801C2A-34F5-72B6-C6F6-2E3D11BDC200}"/>
              </a:ext>
            </a:extLst>
          </p:cNvPr>
          <p:cNvGrpSpPr/>
          <p:nvPr/>
        </p:nvGrpSpPr>
        <p:grpSpPr>
          <a:xfrm>
            <a:off x="6793992" y="2133600"/>
            <a:ext cx="595237" cy="3465576"/>
            <a:chOff x="6781800" y="2136648"/>
            <a:chExt cx="595237" cy="3465576"/>
          </a:xfrm>
        </p:grpSpPr>
        <p:sp>
          <p:nvSpPr>
            <p:cNvPr id="36" name="TextBox 35">
              <a:extLst>
                <a:ext uri="{FF2B5EF4-FFF2-40B4-BE49-F238E27FC236}">
                  <a16:creationId xmlns:a16="http://schemas.microsoft.com/office/drawing/2014/main" id="{C243EE49-57A0-C177-03E2-35EC29F7DE5E}"/>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7" name="TextBox 36">
              <a:extLst>
                <a:ext uri="{FF2B5EF4-FFF2-40B4-BE49-F238E27FC236}">
                  <a16:creationId xmlns:a16="http://schemas.microsoft.com/office/drawing/2014/main" id="{632007F5-9FED-44E9-DB80-0E93A96F8385}"/>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8" name="TextBox 37">
              <a:extLst>
                <a:ext uri="{FF2B5EF4-FFF2-40B4-BE49-F238E27FC236}">
                  <a16:creationId xmlns:a16="http://schemas.microsoft.com/office/drawing/2014/main" id="{4325C8BD-23EA-6750-66F2-9443A3225519}"/>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9" name="TextBox 38">
              <a:extLst>
                <a:ext uri="{FF2B5EF4-FFF2-40B4-BE49-F238E27FC236}">
                  <a16:creationId xmlns:a16="http://schemas.microsoft.com/office/drawing/2014/main" id="{8CE24F61-0816-21CD-37E9-5E620370E46E}"/>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40" name="TextBox 39">
              <a:extLst>
                <a:ext uri="{FF2B5EF4-FFF2-40B4-BE49-F238E27FC236}">
                  <a16:creationId xmlns:a16="http://schemas.microsoft.com/office/drawing/2014/main" id="{7DBE4751-46FB-80DA-23DA-649389234967}"/>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41" name="TextBox 40">
              <a:extLst>
                <a:ext uri="{FF2B5EF4-FFF2-40B4-BE49-F238E27FC236}">
                  <a16:creationId xmlns:a16="http://schemas.microsoft.com/office/drawing/2014/main" id="{E06F3850-28A9-83FD-0EE3-C10B62064389}"/>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2" name="TextBox 41">
              <a:extLst>
                <a:ext uri="{FF2B5EF4-FFF2-40B4-BE49-F238E27FC236}">
                  <a16:creationId xmlns:a16="http://schemas.microsoft.com/office/drawing/2014/main" id="{4BD176A0-CCBF-B9D8-9D77-4681651A6BFF}"/>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3" name="TextBox 42">
              <a:extLst>
                <a:ext uri="{FF2B5EF4-FFF2-40B4-BE49-F238E27FC236}">
                  <a16:creationId xmlns:a16="http://schemas.microsoft.com/office/drawing/2014/main" id="{B20C893F-1297-6FE3-3671-42739B56EC50}"/>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4" name="TextBox 43">
              <a:extLst>
                <a:ext uri="{FF2B5EF4-FFF2-40B4-BE49-F238E27FC236}">
                  <a16:creationId xmlns:a16="http://schemas.microsoft.com/office/drawing/2014/main" id="{1B648DDE-AA45-FE0A-5EEB-F8DB252467D3}"/>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sp>
        <p:nvSpPr>
          <p:cNvPr id="45" name="TextBox 44">
            <a:extLst>
              <a:ext uri="{FF2B5EF4-FFF2-40B4-BE49-F238E27FC236}">
                <a16:creationId xmlns:a16="http://schemas.microsoft.com/office/drawing/2014/main" id="{7D654B47-677F-BF86-4044-75BCC1615257}"/>
              </a:ext>
            </a:extLst>
          </p:cNvPr>
          <p:cNvSpPr txBox="1"/>
          <p:nvPr/>
        </p:nvSpPr>
        <p:spPr>
          <a:xfrm>
            <a:off x="6787781" y="2133600"/>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sp>
        <p:nvSpPr>
          <p:cNvPr id="46" name="TextBox 45">
            <a:extLst>
              <a:ext uri="{FF2B5EF4-FFF2-40B4-BE49-F238E27FC236}">
                <a16:creationId xmlns:a16="http://schemas.microsoft.com/office/drawing/2014/main" id="{773DD2EB-BA0E-59F4-CD8F-36F9F62D64BC}"/>
              </a:ext>
            </a:extLst>
          </p:cNvPr>
          <p:cNvSpPr txBox="1"/>
          <p:nvPr/>
        </p:nvSpPr>
        <p:spPr>
          <a:xfrm>
            <a:off x="7369345" y="2510443"/>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47" name="TextBox 46">
            <a:extLst>
              <a:ext uri="{FF2B5EF4-FFF2-40B4-BE49-F238E27FC236}">
                <a16:creationId xmlns:a16="http://schemas.microsoft.com/office/drawing/2014/main" id="{61587580-493D-32C1-10F9-C4BA6D684A98}"/>
              </a:ext>
            </a:extLst>
          </p:cNvPr>
          <p:cNvSpPr txBox="1"/>
          <p:nvPr/>
        </p:nvSpPr>
        <p:spPr>
          <a:xfrm>
            <a:off x="7369345" y="2887286"/>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48" name="TextBox 47">
            <a:extLst>
              <a:ext uri="{FF2B5EF4-FFF2-40B4-BE49-F238E27FC236}">
                <a16:creationId xmlns:a16="http://schemas.microsoft.com/office/drawing/2014/main" id="{31913752-2765-F7EF-1118-5E65E6578785}"/>
              </a:ext>
            </a:extLst>
          </p:cNvPr>
          <p:cNvSpPr txBox="1"/>
          <p:nvPr/>
        </p:nvSpPr>
        <p:spPr>
          <a:xfrm>
            <a:off x="7369345" y="3264129"/>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49" name="TextBox 48">
            <a:extLst>
              <a:ext uri="{FF2B5EF4-FFF2-40B4-BE49-F238E27FC236}">
                <a16:creationId xmlns:a16="http://schemas.microsoft.com/office/drawing/2014/main" id="{FC176D8E-586C-DE92-8623-9CA74BAC2415}"/>
              </a:ext>
            </a:extLst>
          </p:cNvPr>
          <p:cNvSpPr txBox="1"/>
          <p:nvPr/>
        </p:nvSpPr>
        <p:spPr>
          <a:xfrm>
            <a:off x="7369345" y="3640972"/>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0" name="TextBox 49">
            <a:extLst>
              <a:ext uri="{FF2B5EF4-FFF2-40B4-BE49-F238E27FC236}">
                <a16:creationId xmlns:a16="http://schemas.microsoft.com/office/drawing/2014/main" id="{4A158D50-BED7-9A08-6E79-728E4D6FE6CB}"/>
              </a:ext>
            </a:extLst>
          </p:cNvPr>
          <p:cNvSpPr txBox="1"/>
          <p:nvPr/>
        </p:nvSpPr>
        <p:spPr>
          <a:xfrm>
            <a:off x="7369345" y="4017815"/>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1" name="TextBox 50">
            <a:extLst>
              <a:ext uri="{FF2B5EF4-FFF2-40B4-BE49-F238E27FC236}">
                <a16:creationId xmlns:a16="http://schemas.microsoft.com/office/drawing/2014/main" id="{5F31B017-85F5-9137-CD8E-AE9175FCCC45}"/>
              </a:ext>
            </a:extLst>
          </p:cNvPr>
          <p:cNvSpPr txBox="1"/>
          <p:nvPr/>
        </p:nvSpPr>
        <p:spPr>
          <a:xfrm>
            <a:off x="7369345" y="4394658"/>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2" name="TextBox 51">
            <a:extLst>
              <a:ext uri="{FF2B5EF4-FFF2-40B4-BE49-F238E27FC236}">
                <a16:creationId xmlns:a16="http://schemas.microsoft.com/office/drawing/2014/main" id="{E6A6A063-D1FD-148C-82A3-A0F764FA31EC}"/>
              </a:ext>
            </a:extLst>
          </p:cNvPr>
          <p:cNvSpPr txBox="1"/>
          <p:nvPr/>
        </p:nvSpPr>
        <p:spPr>
          <a:xfrm>
            <a:off x="7369345" y="4771501"/>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4" name="TextBox 53">
            <a:extLst>
              <a:ext uri="{FF2B5EF4-FFF2-40B4-BE49-F238E27FC236}">
                <a16:creationId xmlns:a16="http://schemas.microsoft.com/office/drawing/2014/main" id="{2B0B52A9-0806-53F6-CE06-5C7CBAB52365}"/>
              </a:ext>
            </a:extLst>
          </p:cNvPr>
          <p:cNvSpPr txBox="1"/>
          <p:nvPr/>
        </p:nvSpPr>
        <p:spPr>
          <a:xfrm>
            <a:off x="7369345" y="5148344"/>
            <a:ext cx="569663" cy="323165"/>
          </a:xfrm>
          <a:prstGeom prst="rect">
            <a:avLst/>
          </a:prstGeom>
          <a:noFill/>
        </p:spPr>
        <p:txBody>
          <a:bodyPr wrap="square" rtlCol="0">
            <a:spAutoFit/>
          </a:bodyPr>
          <a:lstStyle/>
          <a:p>
            <a:r>
              <a:rPr lang="en-US" sz="1500" dirty="0">
                <a:solidFill>
                  <a:schemeClr val="bg1">
                    <a:lumMod val="65000"/>
                  </a:schemeClr>
                </a:solidFill>
                <a:latin typeface="Segoe UI" panose="020B0502040204020203" pitchFamily="34" charset="0"/>
                <a:cs typeface="Segoe UI" panose="020B0502040204020203" pitchFamily="34" charset="0"/>
              </a:rPr>
              <a:t>-</a:t>
            </a:r>
          </a:p>
        </p:txBody>
      </p:sp>
      <p:sp>
        <p:nvSpPr>
          <p:cNvPr id="55" name="TextBox 54">
            <a:extLst>
              <a:ext uri="{FF2B5EF4-FFF2-40B4-BE49-F238E27FC236}">
                <a16:creationId xmlns:a16="http://schemas.microsoft.com/office/drawing/2014/main" id="{E9F977E1-CCF6-AFAF-0DFB-200BC876BE1F}"/>
              </a:ext>
            </a:extLst>
          </p:cNvPr>
          <p:cNvSpPr txBox="1"/>
          <p:nvPr/>
        </p:nvSpPr>
        <p:spPr>
          <a:xfrm>
            <a:off x="320298" y="6414681"/>
            <a:ext cx="1356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*New in 2025</a:t>
            </a:r>
          </a:p>
        </p:txBody>
      </p:sp>
    </p:spTree>
    <p:extLst>
      <p:ext uri="{BB962C8B-B14F-4D97-AF65-F5344CB8AC3E}">
        <p14:creationId xmlns:p14="http://schemas.microsoft.com/office/powerpoint/2010/main" val="3398817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C81B7-0F96-B72D-178B-171A85FA9993}"/>
            </a:ext>
          </a:extLst>
        </p:cNvPr>
        <p:cNvGrpSpPr/>
        <p:nvPr/>
      </p:nvGrpSpPr>
      <p:grpSpPr>
        <a:xfrm>
          <a:off x="0" y="0"/>
          <a:ext cx="0" cy="0"/>
          <a:chOff x="0" y="0"/>
          <a:chExt cx="0" cy="0"/>
        </a:xfrm>
      </p:grpSpPr>
      <p:pic>
        <p:nvPicPr>
          <p:cNvPr id="19" name="Picture 18" descr="A group of people standing in front of a map&#10;&#10;AI-generated content may be incorrect.">
            <a:extLst>
              <a:ext uri="{FF2B5EF4-FFF2-40B4-BE49-F238E27FC236}">
                <a16:creationId xmlns:a16="http://schemas.microsoft.com/office/drawing/2014/main" id="{D1D0F820-DE30-6882-6EC5-243B7EA51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5117"/>
            <a:ext cx="12801600" cy="8532317"/>
          </a:xfrm>
          <a:prstGeom prst="rect">
            <a:avLst/>
          </a:prstGeom>
        </p:spPr>
      </p:pic>
      <p:sp>
        <p:nvSpPr>
          <p:cNvPr id="5" name="Rectangle 4">
            <a:extLst>
              <a:ext uri="{FF2B5EF4-FFF2-40B4-BE49-F238E27FC236}">
                <a16:creationId xmlns:a16="http://schemas.microsoft.com/office/drawing/2014/main" id="{D03E6C54-A83F-3F38-E6A5-745AD0F16A38}"/>
              </a:ext>
            </a:extLst>
          </p:cNvPr>
          <p:cNvSpPr/>
          <p:nvPr/>
        </p:nvSpPr>
        <p:spPr>
          <a:xfrm>
            <a:off x="-76200" y="4953000"/>
            <a:ext cx="3840480" cy="121920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2B7865B-11AC-287D-1DFF-6BAC12AED478}"/>
              </a:ext>
            </a:extLst>
          </p:cNvPr>
          <p:cNvSpPr txBox="1"/>
          <p:nvPr/>
        </p:nvSpPr>
        <p:spPr>
          <a:xfrm>
            <a:off x="269612" y="5181600"/>
            <a:ext cx="3171061" cy="646331"/>
          </a:xfrm>
          <a:prstGeom prst="rect">
            <a:avLst/>
          </a:prstGeom>
          <a:noFill/>
        </p:spPr>
        <p:txBody>
          <a:bodyPr wrap="none" rtlCol="0">
            <a:spAutoFit/>
          </a:bodyPr>
          <a:lstStyle/>
          <a:p>
            <a:r>
              <a:rPr lang="en-US" sz="3600" dirty="0">
                <a:solidFill>
                  <a:schemeClr val="bg1"/>
                </a:solidFill>
                <a:latin typeface="Segoe UI Semilight" panose="020B0402040204020203" pitchFamily="34" charset="0"/>
                <a:cs typeface="Segoe UI Semilight" panose="020B0402040204020203" pitchFamily="34" charset="0"/>
              </a:rPr>
              <a:t>Looking Ahead</a:t>
            </a:r>
          </a:p>
        </p:txBody>
      </p:sp>
    </p:spTree>
    <p:extLst>
      <p:ext uri="{BB962C8B-B14F-4D97-AF65-F5344CB8AC3E}">
        <p14:creationId xmlns:p14="http://schemas.microsoft.com/office/powerpoint/2010/main" val="1757509771"/>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461BD0-0ADB-4699-8731-E79B91289E07}"/>
              </a:ext>
            </a:extLst>
          </p:cNvPr>
          <p:cNvSpPr txBox="1"/>
          <p:nvPr/>
        </p:nvSpPr>
        <p:spPr>
          <a:xfrm flipH="1">
            <a:off x="468217" y="697951"/>
            <a:ext cx="11040623" cy="4993675"/>
          </a:xfrm>
          <a:prstGeom prst="rect">
            <a:avLst/>
          </a:prstGeom>
          <a:noFill/>
        </p:spPr>
        <p:txBody>
          <a:bodyPr wrap="square" rtlCol="0">
            <a:spAutoFit/>
          </a:bodyPr>
          <a:lstStyle/>
          <a:p>
            <a:pPr marL="346075" lvl="1" indent="-346075" algn="just" eaLnBrk="0">
              <a:spcBef>
                <a:spcPct val="50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Data were collected using two methodologies: telephone interviews and an online questionnaire.</a:t>
            </a:r>
          </a:p>
          <a:p>
            <a:pPr marL="346075" lvl="1" indent="-346075" algn="just" eaLnBrk="0">
              <a:spcBef>
                <a:spcPct val="50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Each methodology produced data for roughly half the sample, yielding a total of 421 Powell residents who participated.</a:t>
            </a:r>
          </a:p>
          <a:p>
            <a:pPr marL="346075" lvl="1" indent="-346075" algn="just" eaLnBrk="0">
              <a:spcBef>
                <a:spcPct val="50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The Margin of Error for this survey is ≤±5 percentage points at the 95 percent level of confidence.</a:t>
            </a:r>
          </a:p>
          <a:p>
            <a:pPr marL="346075" lvl="1" indent="-346075" algn="just" eaLnBrk="0">
              <a:spcBef>
                <a:spcPct val="50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The sampling frame (i.e., the lists of residents from which the sample was drawn) included files provided by the City of Powell and a firm with an </a:t>
            </a:r>
            <a:r>
              <a:rPr lang="en-US" sz="2450" dirty="0" err="1">
                <a:latin typeface="Segoe UI Semilight" panose="020B0402040204020203" pitchFamily="34" charset="0"/>
                <a:cs typeface="Segoe UI Semilight" panose="020B0402040204020203" pitchFamily="34" charset="0"/>
              </a:rPr>
              <a:t>exper-tise</a:t>
            </a:r>
            <a:r>
              <a:rPr lang="en-US" sz="2450" dirty="0">
                <a:latin typeface="Segoe UI Semilight" panose="020B0402040204020203" pitchFamily="34" charset="0"/>
                <a:cs typeface="Segoe UI Semilight" panose="020B0402040204020203" pitchFamily="34" charset="0"/>
              </a:rPr>
              <a:t> in sample development.  Each source included both registered voters as well as residents </a:t>
            </a:r>
            <a:r>
              <a:rPr lang="en-US" sz="2450" u="sng" dirty="0">
                <a:latin typeface="Segoe UI Semilight" panose="020B0402040204020203" pitchFamily="34" charset="0"/>
                <a:cs typeface="Segoe UI Semilight" panose="020B0402040204020203" pitchFamily="34" charset="0"/>
              </a:rPr>
              <a:t>not</a:t>
            </a:r>
            <a:r>
              <a:rPr lang="en-US" sz="2450" dirty="0">
                <a:latin typeface="Segoe UI Semilight" panose="020B0402040204020203" pitchFamily="34" charset="0"/>
                <a:cs typeface="Segoe UI Semilight" panose="020B0402040204020203" pitchFamily="34" charset="0"/>
              </a:rPr>
              <a:t> registered.</a:t>
            </a:r>
          </a:p>
          <a:p>
            <a:pPr marL="346075" lvl="1" indent="-346075" algn="just" eaLnBrk="0">
              <a:spcBef>
                <a:spcPct val="50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Data were collected from April 23 to May 22, 2025.</a:t>
            </a:r>
          </a:p>
        </p:txBody>
      </p:sp>
      <p:sp>
        <p:nvSpPr>
          <p:cNvPr id="4" name="Slide Number Placeholder 4">
            <a:extLst>
              <a:ext uri="{FF2B5EF4-FFF2-40B4-BE49-F238E27FC236}">
                <a16:creationId xmlns:a16="http://schemas.microsoft.com/office/drawing/2014/main" id="{809FB604-062B-46AA-ABD1-6CFB2C3C9666}"/>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4</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5" name="TextBox 4">
            <a:extLst>
              <a:ext uri="{FF2B5EF4-FFF2-40B4-BE49-F238E27FC236}">
                <a16:creationId xmlns:a16="http://schemas.microsoft.com/office/drawing/2014/main" id="{CC98A58A-D13F-4FFD-B862-2646DD28FE34}"/>
              </a:ext>
            </a:extLst>
          </p:cNvPr>
          <p:cNvSpPr txBox="1"/>
          <p:nvPr/>
        </p:nvSpPr>
        <p:spPr>
          <a:xfrm>
            <a:off x="70041" y="-493539"/>
            <a:ext cx="768159" cy="830997"/>
          </a:xfrm>
          <a:prstGeom prst="rect">
            <a:avLst/>
          </a:prstGeom>
          <a:noFill/>
        </p:spPr>
        <p:txBody>
          <a:bodyPr wrap="none" rtlCol="0">
            <a:spAutoFit/>
          </a:bodyPr>
          <a:lstStyle/>
          <a:p>
            <a:r>
              <a:rPr lang="en-US" sz="4800"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87927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869B3-F8D3-E860-BB97-4ECC67422415}"/>
              </a:ext>
            </a:extLst>
          </p:cNvPr>
          <p:cNvSpPr/>
          <p:nvPr/>
        </p:nvSpPr>
        <p:spPr>
          <a:xfrm>
            <a:off x="457200" y="1791311"/>
            <a:ext cx="9063317"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14" name="TextBox 13">
            <a:extLst>
              <a:ext uri="{FF2B5EF4-FFF2-40B4-BE49-F238E27FC236}">
                <a16:creationId xmlns:a16="http://schemas.microsoft.com/office/drawing/2014/main" id="{A95DF08D-C1C7-40AB-A118-045C64544B66}"/>
              </a:ext>
            </a:extLst>
          </p:cNvPr>
          <p:cNvSpPr txBox="1"/>
          <p:nvPr/>
        </p:nvSpPr>
        <p:spPr>
          <a:xfrm>
            <a:off x="7969404" y="5990412"/>
            <a:ext cx="1374094"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Highest priority</a:t>
            </a:r>
          </a:p>
        </p:txBody>
      </p:sp>
      <p:sp>
        <p:nvSpPr>
          <p:cNvPr id="15" name="Rectangle 14">
            <a:extLst>
              <a:ext uri="{FF2B5EF4-FFF2-40B4-BE49-F238E27FC236}">
                <a16:creationId xmlns:a16="http://schemas.microsoft.com/office/drawing/2014/main" id="{8CF32154-A383-45EA-BF5E-A3B94DE89047}"/>
              </a:ext>
            </a:extLst>
          </p:cNvPr>
          <p:cNvSpPr/>
          <p:nvPr/>
        </p:nvSpPr>
        <p:spPr>
          <a:xfrm>
            <a:off x="7859751" y="6082109"/>
            <a:ext cx="127120" cy="135839"/>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aphicFrame>
        <p:nvGraphicFramePr>
          <p:cNvPr id="18" name="Chart 17">
            <a:extLst>
              <a:ext uri="{FF2B5EF4-FFF2-40B4-BE49-F238E27FC236}">
                <a16:creationId xmlns:a16="http://schemas.microsoft.com/office/drawing/2014/main" id="{4CC1649D-CA64-44F2-B5AD-D653FA1206AE}"/>
              </a:ext>
            </a:extLst>
          </p:cNvPr>
          <p:cNvGraphicFramePr/>
          <p:nvPr>
            <p:extLst>
              <p:ext uri="{D42A27DB-BD31-4B8C-83A1-F6EECF244321}">
                <p14:modId xmlns:p14="http://schemas.microsoft.com/office/powerpoint/2010/main" val="2329221924"/>
              </p:ext>
            </p:extLst>
          </p:nvPr>
        </p:nvGraphicFramePr>
        <p:xfrm>
          <a:off x="5486399" y="2068551"/>
          <a:ext cx="3517615" cy="4090939"/>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a:extLst>
              <a:ext uri="{FF2B5EF4-FFF2-40B4-BE49-F238E27FC236}">
                <a16:creationId xmlns:a16="http://schemas.microsoft.com/office/drawing/2014/main" id="{040D68D1-02F7-4419-BD34-1F105343D2E2}"/>
              </a:ext>
            </a:extLst>
          </p:cNvPr>
          <p:cNvSpPr txBox="1"/>
          <p:nvPr/>
        </p:nvSpPr>
        <p:spPr>
          <a:xfrm>
            <a:off x="8918113" y="2349836"/>
            <a:ext cx="435568" cy="320053"/>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37%</a:t>
            </a:r>
            <a:endParaRPr lang="en-US" sz="1500" baseline="30000" dirty="0">
              <a:latin typeface="Segoe UI Semilight" panose="020B0402040204020203" pitchFamily="34" charset="0"/>
              <a:cs typeface="Segoe UI Semilight" panose="020B0402040204020203" pitchFamily="34" charset="0"/>
            </a:endParaRPr>
          </a:p>
        </p:txBody>
      </p:sp>
      <p:sp>
        <p:nvSpPr>
          <p:cNvPr id="32" name="TextBox 31">
            <a:extLst>
              <a:ext uri="{FF2B5EF4-FFF2-40B4-BE49-F238E27FC236}">
                <a16:creationId xmlns:a16="http://schemas.microsoft.com/office/drawing/2014/main" id="{CBF55FF4-49A0-4939-9FE5-8CBD8B1F9573}"/>
              </a:ext>
            </a:extLst>
          </p:cNvPr>
          <p:cNvSpPr txBox="1"/>
          <p:nvPr/>
        </p:nvSpPr>
        <p:spPr>
          <a:xfrm>
            <a:off x="7640120" y="3003575"/>
            <a:ext cx="414778" cy="320053"/>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18%</a:t>
            </a:r>
            <a:endParaRPr lang="en-US" sz="1500" baseline="30000" dirty="0">
              <a:latin typeface="Segoe UI Semilight" panose="020B0402040204020203" pitchFamily="34" charset="0"/>
              <a:cs typeface="Segoe UI Semilight" panose="020B0402040204020203" pitchFamily="34" charset="0"/>
            </a:endParaRPr>
          </a:p>
        </p:txBody>
      </p:sp>
      <p:sp>
        <p:nvSpPr>
          <p:cNvPr id="33" name="TextBox 32">
            <a:extLst>
              <a:ext uri="{FF2B5EF4-FFF2-40B4-BE49-F238E27FC236}">
                <a16:creationId xmlns:a16="http://schemas.microsoft.com/office/drawing/2014/main" id="{E262F6CB-DF21-443E-AB2F-F81B83393EBB}"/>
              </a:ext>
            </a:extLst>
          </p:cNvPr>
          <p:cNvSpPr txBox="1"/>
          <p:nvPr/>
        </p:nvSpPr>
        <p:spPr>
          <a:xfrm>
            <a:off x="7644708" y="3607708"/>
            <a:ext cx="356292" cy="320053"/>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18%</a:t>
            </a:r>
            <a:endParaRPr lang="en-US" sz="1500" baseline="30000" dirty="0">
              <a:latin typeface="Segoe UI Semilight" panose="020B0402040204020203" pitchFamily="34" charset="0"/>
              <a:cs typeface="Segoe UI Semilight" panose="020B0402040204020203" pitchFamily="34" charset="0"/>
            </a:endParaRPr>
          </a:p>
        </p:txBody>
      </p:sp>
      <p:sp>
        <p:nvSpPr>
          <p:cNvPr id="34" name="TextBox 33">
            <a:extLst>
              <a:ext uri="{FF2B5EF4-FFF2-40B4-BE49-F238E27FC236}">
                <a16:creationId xmlns:a16="http://schemas.microsoft.com/office/drawing/2014/main" id="{088F8CD7-BB7F-4603-A091-4CA718478579}"/>
              </a:ext>
            </a:extLst>
          </p:cNvPr>
          <p:cNvSpPr txBox="1"/>
          <p:nvPr/>
        </p:nvSpPr>
        <p:spPr>
          <a:xfrm>
            <a:off x="7052822" y="4889185"/>
            <a:ext cx="414778" cy="320053"/>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13%</a:t>
            </a:r>
            <a:endParaRPr lang="en-US" sz="1500" baseline="30000" dirty="0">
              <a:latin typeface="Segoe UI Semilight" panose="020B0402040204020203" pitchFamily="34" charset="0"/>
              <a:cs typeface="Segoe UI Semilight" panose="020B0402040204020203" pitchFamily="34" charset="0"/>
            </a:endParaRPr>
          </a:p>
        </p:txBody>
      </p:sp>
      <p:sp>
        <p:nvSpPr>
          <p:cNvPr id="37" name="TextBox 36">
            <a:extLst>
              <a:ext uri="{FF2B5EF4-FFF2-40B4-BE49-F238E27FC236}">
                <a16:creationId xmlns:a16="http://schemas.microsoft.com/office/drawing/2014/main" id="{84F9398D-9BD8-430D-A23D-B7D1287B5C6B}"/>
              </a:ext>
            </a:extLst>
          </p:cNvPr>
          <p:cNvSpPr txBox="1"/>
          <p:nvPr/>
        </p:nvSpPr>
        <p:spPr>
          <a:xfrm>
            <a:off x="7056009" y="5540506"/>
            <a:ext cx="651342" cy="320053"/>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13%</a:t>
            </a:r>
            <a:endParaRPr lang="en-US" sz="1500" baseline="30000" dirty="0">
              <a:latin typeface="Segoe UI Semilight" panose="020B0402040204020203" pitchFamily="34" charset="0"/>
              <a:cs typeface="Segoe UI Semilight" panose="020B0402040204020203" pitchFamily="34" charset="0"/>
            </a:endParaRPr>
          </a:p>
        </p:txBody>
      </p:sp>
      <p:sp>
        <p:nvSpPr>
          <p:cNvPr id="29" name="TextBox 28">
            <a:extLst>
              <a:ext uri="{FF2B5EF4-FFF2-40B4-BE49-F238E27FC236}">
                <a16:creationId xmlns:a16="http://schemas.microsoft.com/office/drawing/2014/main" id="{326C52A7-B7FA-4668-A966-81C1142EC248}"/>
              </a:ext>
            </a:extLst>
          </p:cNvPr>
          <p:cNvSpPr txBox="1"/>
          <p:nvPr/>
        </p:nvSpPr>
        <p:spPr>
          <a:xfrm>
            <a:off x="7281422" y="4243751"/>
            <a:ext cx="414778" cy="320053"/>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15%</a:t>
            </a:r>
            <a:endParaRPr lang="en-US" sz="1500" baseline="30000" dirty="0">
              <a:latin typeface="Segoe UI Semilight" panose="020B0402040204020203" pitchFamily="34" charset="0"/>
              <a:cs typeface="Segoe UI Semilight" panose="020B0402040204020203" pitchFamily="34" charset="0"/>
            </a:endParaRPr>
          </a:p>
        </p:txBody>
      </p:sp>
      <p:sp>
        <p:nvSpPr>
          <p:cNvPr id="2" name="Rectangle 1">
            <a:extLst>
              <a:ext uri="{FF2B5EF4-FFF2-40B4-BE49-F238E27FC236}">
                <a16:creationId xmlns:a16="http://schemas.microsoft.com/office/drawing/2014/main" id="{93B2CEB2-7B4F-3D4D-F266-8A83961B7BD1}"/>
              </a:ext>
            </a:extLst>
          </p:cNvPr>
          <p:cNvSpPr/>
          <p:nvPr/>
        </p:nvSpPr>
        <p:spPr>
          <a:xfrm>
            <a:off x="9677399" y="1779494"/>
            <a:ext cx="1993355" cy="4645152"/>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6" name="TextBox 5">
            <a:extLst>
              <a:ext uri="{FF2B5EF4-FFF2-40B4-BE49-F238E27FC236}">
                <a16:creationId xmlns:a16="http://schemas.microsoft.com/office/drawing/2014/main" id="{47B46C8B-CFA0-41A0-9D48-E29698C9FC63}"/>
              </a:ext>
            </a:extLst>
          </p:cNvPr>
          <p:cNvSpPr txBox="1"/>
          <p:nvPr/>
        </p:nvSpPr>
        <p:spPr>
          <a:xfrm>
            <a:off x="523101" y="917845"/>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When residents identified issues, concerns, and problems (unaided) local officials should consider their highest priorities, managing the flow of traffic               within Powell was mentioned most often.</a:t>
            </a:r>
            <a:endParaRPr lang="en-US" sz="2450" baseline="30000"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5F0E344D-840A-472D-A732-2CE1B0AEB379}"/>
              </a:ext>
            </a:extLst>
          </p:cNvPr>
          <p:cNvSpPr txBox="1"/>
          <p:nvPr/>
        </p:nvSpPr>
        <p:spPr>
          <a:xfrm>
            <a:off x="315191"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Q4: When you think of issues, concerns, or problems facing the City of Powell, what should your local city officials consider their two or three </a:t>
            </a:r>
            <a:r>
              <a:rPr lang="en-US" sz="1050" u="sng" dirty="0">
                <a:solidFill>
                  <a:schemeClr val="tx1">
                    <a:lumMod val="65000"/>
                    <a:lumOff val="35000"/>
                  </a:schemeClr>
                </a:solidFill>
                <a:latin typeface="Segoe UI Semilight" panose="020B0402040204020203" pitchFamily="34" charset="0"/>
                <a:cs typeface="Segoe UI Semilight" panose="020B0402040204020203" pitchFamily="34" charset="0"/>
              </a:rPr>
              <a:t>highest</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priorities? (open-ended question)</a:t>
            </a:r>
          </a:p>
        </p:txBody>
      </p:sp>
      <p:grpSp>
        <p:nvGrpSpPr>
          <p:cNvPr id="19" name="Group 18">
            <a:extLst>
              <a:ext uri="{FF2B5EF4-FFF2-40B4-BE49-F238E27FC236}">
                <a16:creationId xmlns:a16="http://schemas.microsoft.com/office/drawing/2014/main" id="{06E013E5-2EDD-4505-82F9-05208D867D19}"/>
              </a:ext>
            </a:extLst>
          </p:cNvPr>
          <p:cNvGrpSpPr/>
          <p:nvPr/>
        </p:nvGrpSpPr>
        <p:grpSpPr>
          <a:xfrm>
            <a:off x="558531" y="2338136"/>
            <a:ext cx="5026035" cy="3529264"/>
            <a:chOff x="6692975" y="2871233"/>
            <a:chExt cx="821792" cy="3529264"/>
          </a:xfrm>
        </p:grpSpPr>
        <p:grpSp>
          <p:nvGrpSpPr>
            <p:cNvPr id="20" name="Group 19">
              <a:extLst>
                <a:ext uri="{FF2B5EF4-FFF2-40B4-BE49-F238E27FC236}">
                  <a16:creationId xmlns:a16="http://schemas.microsoft.com/office/drawing/2014/main" id="{7D3A156B-9A3B-4700-8114-C8B082C20131}"/>
                </a:ext>
              </a:extLst>
            </p:cNvPr>
            <p:cNvGrpSpPr/>
            <p:nvPr/>
          </p:nvGrpSpPr>
          <p:grpSpPr>
            <a:xfrm>
              <a:off x="6712933" y="2871233"/>
              <a:ext cx="801834" cy="3529264"/>
              <a:chOff x="6725480" y="2701271"/>
              <a:chExt cx="801834" cy="3529264"/>
            </a:xfrm>
          </p:grpSpPr>
          <p:sp>
            <p:nvSpPr>
              <p:cNvPr id="23" name="TextBox 22">
                <a:extLst>
                  <a:ext uri="{FF2B5EF4-FFF2-40B4-BE49-F238E27FC236}">
                    <a16:creationId xmlns:a16="http://schemas.microsoft.com/office/drawing/2014/main" id="{88584C79-7EFC-4E26-A894-F3C02980993A}"/>
                  </a:ext>
                </a:extLst>
              </p:cNvPr>
              <p:cNvSpPr txBox="1"/>
              <p:nvPr/>
            </p:nvSpPr>
            <p:spPr>
              <a:xfrm>
                <a:off x="6739624" y="5234253"/>
                <a:ext cx="783057" cy="338554"/>
              </a:xfrm>
              <a:prstGeom prst="rect">
                <a:avLst/>
              </a:prstGeom>
              <a:noFill/>
            </p:spPr>
            <p:txBody>
              <a:bodyPr wrap="none" rtlCol="0">
                <a:spAutoFit/>
              </a:bodyPr>
              <a:lstStyle/>
              <a:p>
                <a:pPr algn="r"/>
                <a:r>
                  <a:rPr lang="en-US" sz="1600" dirty="0">
                    <a:latin typeface="Segoe UI Semibold" panose="020B0702040204020203" pitchFamily="34" charset="0"/>
                    <a:cs typeface="Segoe UI Semibold" panose="020B0702040204020203" pitchFamily="34" charset="0"/>
                  </a:rPr>
                  <a:t>Controlling growth</a:t>
                </a:r>
                <a:r>
                  <a:rPr lang="en-US" sz="1600" dirty="0">
                    <a:latin typeface="Segoe UI Semilight" panose="020B0402040204020203" pitchFamily="34" charset="0"/>
                    <a:cs typeface="Segoe UI Semilight" panose="020B0402040204020203" pitchFamily="34" charset="0"/>
                  </a:rPr>
                  <a:t>, residential and / or commercial</a:t>
                </a:r>
              </a:p>
            </p:txBody>
          </p:sp>
          <p:sp>
            <p:nvSpPr>
              <p:cNvPr id="24" name="TextBox 23">
                <a:extLst>
                  <a:ext uri="{FF2B5EF4-FFF2-40B4-BE49-F238E27FC236}">
                    <a16:creationId xmlns:a16="http://schemas.microsoft.com/office/drawing/2014/main" id="{45CD4CB0-E4C0-4E28-95B1-94A1FF24643D}"/>
                  </a:ext>
                </a:extLst>
              </p:cNvPr>
              <p:cNvSpPr txBox="1"/>
              <p:nvPr/>
            </p:nvSpPr>
            <p:spPr>
              <a:xfrm>
                <a:off x="6888531" y="2701271"/>
                <a:ext cx="634151"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Managing the flow of </a:t>
                </a:r>
                <a:r>
                  <a:rPr lang="en-US" sz="1600" dirty="0">
                    <a:latin typeface="Segoe UI Semibold" panose="020B0702040204020203" pitchFamily="34" charset="0"/>
                    <a:cs typeface="Segoe UI Semibold" panose="020B0702040204020203" pitchFamily="34" charset="0"/>
                  </a:rPr>
                  <a:t>traffic</a:t>
                </a:r>
                <a:r>
                  <a:rPr lang="en-US" sz="1600" dirty="0">
                    <a:latin typeface="Segoe UI Semilight" panose="020B0402040204020203" pitchFamily="34" charset="0"/>
                    <a:cs typeface="Segoe UI Semilight" panose="020B0402040204020203" pitchFamily="34" charset="0"/>
                  </a:rPr>
                  <a:t> within Powell</a:t>
                </a:r>
              </a:p>
            </p:txBody>
          </p:sp>
          <p:sp>
            <p:nvSpPr>
              <p:cNvPr id="25" name="TextBox 24">
                <a:extLst>
                  <a:ext uri="{FF2B5EF4-FFF2-40B4-BE49-F238E27FC236}">
                    <a16:creationId xmlns:a16="http://schemas.microsoft.com/office/drawing/2014/main" id="{718E8123-479B-46DC-B204-CE8BBA870220}"/>
                  </a:ext>
                </a:extLst>
              </p:cNvPr>
              <p:cNvSpPr txBox="1"/>
              <p:nvPr/>
            </p:nvSpPr>
            <p:spPr>
              <a:xfrm>
                <a:off x="6725480" y="5891981"/>
                <a:ext cx="801834" cy="338554"/>
              </a:xfrm>
              <a:prstGeom prst="rect">
                <a:avLst/>
              </a:prstGeom>
              <a:noFill/>
            </p:spPr>
            <p:txBody>
              <a:bodyPr wrap="none" rtlCol="0">
                <a:spAutoFit/>
              </a:bodyPr>
              <a:lstStyle/>
              <a:p>
                <a:pPr algn="r"/>
                <a:r>
                  <a:rPr lang="en-US" sz="1600" dirty="0">
                    <a:latin typeface="Segoe UI Semibold" panose="020B0702040204020203" pitchFamily="34" charset="0"/>
                    <a:cs typeface="Segoe UI Semibold" panose="020B0702040204020203" pitchFamily="34" charset="0"/>
                  </a:rPr>
                  <a:t>Keeping the city safe </a:t>
                </a:r>
                <a:r>
                  <a:rPr lang="en-US" sz="1600" dirty="0">
                    <a:latin typeface="Segoe UI Semilight" panose="020B0402040204020203" pitchFamily="34" charset="0"/>
                    <a:cs typeface="Segoe UI Semilight" panose="020B0402040204020203" pitchFamily="34" charset="0"/>
                  </a:rPr>
                  <a:t>/ having enough police officers</a:t>
                </a:r>
              </a:p>
            </p:txBody>
          </p:sp>
          <p:sp>
            <p:nvSpPr>
              <p:cNvPr id="26" name="TextBox 25">
                <a:extLst>
                  <a:ext uri="{FF2B5EF4-FFF2-40B4-BE49-F238E27FC236}">
                    <a16:creationId xmlns:a16="http://schemas.microsoft.com/office/drawing/2014/main" id="{8AECA011-E0EB-4A01-B77A-0988F77E8EBC}"/>
                  </a:ext>
                </a:extLst>
              </p:cNvPr>
              <p:cNvSpPr txBox="1"/>
              <p:nvPr/>
            </p:nvSpPr>
            <p:spPr>
              <a:xfrm>
                <a:off x="6931617" y="4587588"/>
                <a:ext cx="592016"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Maintaining or repairing </a:t>
                </a:r>
                <a:r>
                  <a:rPr lang="en-US" sz="1600" dirty="0">
                    <a:latin typeface="Segoe UI Semibold" panose="020B0702040204020203" pitchFamily="34" charset="0"/>
                    <a:cs typeface="Segoe UI Semibold" panose="020B0702040204020203" pitchFamily="34" charset="0"/>
                  </a:rPr>
                  <a:t>infrastructure</a:t>
                </a:r>
              </a:p>
            </p:txBody>
          </p:sp>
        </p:grpSp>
        <p:sp>
          <p:nvSpPr>
            <p:cNvPr id="21" name="TextBox 20">
              <a:extLst>
                <a:ext uri="{FF2B5EF4-FFF2-40B4-BE49-F238E27FC236}">
                  <a16:creationId xmlns:a16="http://schemas.microsoft.com/office/drawing/2014/main" id="{0A89C868-5EBE-4701-A02A-556A06E661EB}"/>
                </a:ext>
              </a:extLst>
            </p:cNvPr>
            <p:cNvSpPr txBox="1"/>
            <p:nvPr/>
          </p:nvSpPr>
          <p:spPr>
            <a:xfrm>
              <a:off x="6974019" y="3504897"/>
              <a:ext cx="536115"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Lowering </a:t>
              </a:r>
              <a:r>
                <a:rPr lang="en-US" sz="1600" dirty="0">
                  <a:latin typeface="Segoe UI Semibold" panose="020B0702040204020203" pitchFamily="34" charset="0"/>
                  <a:cs typeface="Segoe UI Semibold" panose="020B0702040204020203" pitchFamily="34" charset="0"/>
                </a:rPr>
                <a:t>taxes</a:t>
              </a:r>
              <a:r>
                <a:rPr lang="en-US" sz="1600" dirty="0">
                  <a:latin typeface="Segoe UI Semilight" panose="020B0402040204020203" pitchFamily="34" charset="0"/>
                  <a:cs typeface="Segoe UI Semilight" panose="020B0402040204020203" pitchFamily="34" charset="0"/>
                </a:rPr>
                <a:t> / keeping taxes low</a:t>
              </a:r>
            </a:p>
          </p:txBody>
        </p:sp>
        <p:sp>
          <p:nvSpPr>
            <p:cNvPr id="22" name="TextBox 21">
              <a:extLst>
                <a:ext uri="{FF2B5EF4-FFF2-40B4-BE49-F238E27FC236}">
                  <a16:creationId xmlns:a16="http://schemas.microsoft.com/office/drawing/2014/main" id="{41FEF88F-0974-4732-97E8-C72CAD0EE414}"/>
                </a:ext>
              </a:extLst>
            </p:cNvPr>
            <p:cNvSpPr txBox="1"/>
            <p:nvPr/>
          </p:nvSpPr>
          <p:spPr>
            <a:xfrm>
              <a:off x="6692975" y="4004844"/>
              <a:ext cx="817162" cy="584775"/>
            </a:xfrm>
            <a:prstGeom prst="rect">
              <a:avLst/>
            </a:prstGeom>
            <a:noFill/>
          </p:spPr>
          <p:txBody>
            <a:bodyPr wrap="none" rtlCol="0">
              <a:spAutoFit/>
            </a:bodyPr>
            <a:lstStyle/>
            <a:p>
              <a:pPr algn="r"/>
              <a:r>
                <a:rPr lang="en-US" sz="1600" b="1" dirty="0">
                  <a:latin typeface="Segoe UI Semilight" panose="020B0402040204020203" pitchFamily="34" charset="0"/>
                  <a:cs typeface="Segoe UI Semilight" panose="020B0402040204020203" pitchFamily="34" charset="0"/>
                </a:rPr>
                <a:t>Encouraging</a:t>
              </a:r>
              <a:r>
                <a:rPr lang="en-US" sz="1600" dirty="0">
                  <a:latin typeface="Segoe UI Semilight" panose="020B0402040204020203" pitchFamily="34" charset="0"/>
                  <a:cs typeface="Segoe UI Semilight" panose="020B0402040204020203" pitchFamily="34" charset="0"/>
                </a:rPr>
                <a:t> </a:t>
              </a:r>
              <a:r>
                <a:rPr lang="en-US" sz="1600" dirty="0">
                  <a:latin typeface="Segoe UI Semibold" panose="020B0702040204020203" pitchFamily="34" charset="0"/>
                  <a:cs typeface="Segoe UI Semibold" panose="020B0702040204020203" pitchFamily="34" charset="0"/>
                </a:rPr>
                <a:t>growth </a:t>
              </a:r>
              <a:r>
                <a:rPr lang="en-US" sz="1600" dirty="0">
                  <a:latin typeface="Segoe UI Semilight" panose="020B0402040204020203" pitchFamily="34" charset="0"/>
                  <a:cs typeface="Segoe UI Semilight" panose="020B0402040204020203" pitchFamily="34" charset="0"/>
                </a:rPr>
                <a:t>(e.g., more businesses, affordable</a:t>
              </a:r>
            </a:p>
            <a:p>
              <a:pPr algn="r"/>
              <a:r>
                <a:rPr lang="en-US" sz="1600" dirty="0">
                  <a:latin typeface="Segoe UI Semilight" panose="020B0402040204020203" pitchFamily="34" charset="0"/>
                  <a:cs typeface="Segoe UI Semilight" panose="020B0402040204020203" pitchFamily="34" charset="0"/>
                </a:rPr>
                <a:t>housing, commercial development)</a:t>
              </a:r>
            </a:p>
          </p:txBody>
        </p:sp>
      </p:grpSp>
      <p:sp>
        <p:nvSpPr>
          <p:cNvPr id="28" name="Slide Number Placeholder 4">
            <a:extLst>
              <a:ext uri="{FF2B5EF4-FFF2-40B4-BE49-F238E27FC236}">
                <a16:creationId xmlns:a16="http://schemas.microsoft.com/office/drawing/2014/main" id="{A3281EFF-0DE9-4DC4-920C-A3BB747D5287}"/>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40</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9" name="Group 8">
            <a:extLst>
              <a:ext uri="{FF2B5EF4-FFF2-40B4-BE49-F238E27FC236}">
                <a16:creationId xmlns:a16="http://schemas.microsoft.com/office/drawing/2014/main" id="{145409CB-C525-4EF8-9538-1BF348E6B13A}"/>
              </a:ext>
            </a:extLst>
          </p:cNvPr>
          <p:cNvGrpSpPr/>
          <p:nvPr/>
        </p:nvGrpSpPr>
        <p:grpSpPr>
          <a:xfrm>
            <a:off x="10127286" y="1989729"/>
            <a:ext cx="1153572" cy="323165"/>
            <a:chOff x="10570822" y="1962835"/>
            <a:chExt cx="1153572" cy="323165"/>
          </a:xfrm>
        </p:grpSpPr>
        <p:sp>
          <p:nvSpPr>
            <p:cNvPr id="61" name="TextBox 60">
              <a:extLst>
                <a:ext uri="{FF2B5EF4-FFF2-40B4-BE49-F238E27FC236}">
                  <a16:creationId xmlns:a16="http://schemas.microsoft.com/office/drawing/2014/main" id="{0EA4CD21-B902-4EC9-991E-242C10FDB4D3}"/>
                </a:ext>
              </a:extLst>
            </p:cNvPr>
            <p:cNvSpPr txBox="1"/>
            <p:nvPr/>
          </p:nvSpPr>
          <p:spPr>
            <a:xfrm>
              <a:off x="10675709" y="1962835"/>
              <a:ext cx="1048685" cy="323165"/>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Since</a:t>
              </a:r>
              <a:r>
                <a:rPr lang="en-US" sz="1500" dirty="0">
                  <a:latin typeface="Segoe UI Semilight" panose="020B0402040204020203" pitchFamily="34" charset="0"/>
                  <a:cs typeface="Segoe UI Semilight" panose="020B0402040204020203" pitchFamily="34" charset="0"/>
                </a:rPr>
                <a:t> 2023</a:t>
              </a:r>
              <a:endParaRPr lang="en-US" sz="1500" baseline="30000" dirty="0">
                <a:latin typeface="Segoe UI Semilight" panose="020B0402040204020203" pitchFamily="34" charset="0"/>
                <a:cs typeface="Segoe UI Semilight" panose="020B0402040204020203" pitchFamily="34" charset="0"/>
              </a:endParaRPr>
            </a:p>
          </p:txBody>
        </p:sp>
        <p:sp>
          <p:nvSpPr>
            <p:cNvPr id="62" name="Isosceles Triangle 61">
              <a:extLst>
                <a:ext uri="{FF2B5EF4-FFF2-40B4-BE49-F238E27FC236}">
                  <a16:creationId xmlns:a16="http://schemas.microsoft.com/office/drawing/2014/main" id="{C4F21A96-1EE3-4231-9884-FA91D9B754BD}"/>
                </a:ext>
              </a:extLst>
            </p:cNvPr>
            <p:cNvSpPr/>
            <p:nvPr/>
          </p:nvSpPr>
          <p:spPr>
            <a:xfrm>
              <a:off x="10577492" y="2055795"/>
              <a:ext cx="111664" cy="1353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78C1FC22-67F2-4E59-9578-F09A3FADFC3B}"/>
                </a:ext>
              </a:extLst>
            </p:cNvPr>
            <p:cNvCxnSpPr/>
            <p:nvPr/>
          </p:nvCxnSpPr>
          <p:spPr>
            <a:xfrm flipH="1">
              <a:off x="10570822" y="2218329"/>
              <a:ext cx="1051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E44B37A7-C8BA-4CED-AA7E-B7F9561E1481}"/>
              </a:ext>
            </a:extLst>
          </p:cNvPr>
          <p:cNvSpPr txBox="1"/>
          <p:nvPr/>
        </p:nvSpPr>
        <p:spPr>
          <a:xfrm>
            <a:off x="10342824" y="4251865"/>
            <a:ext cx="748923"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(-3 pp)</a:t>
            </a:r>
            <a:endParaRPr lang="en-US" sz="1500" baseline="30000" dirty="0">
              <a:latin typeface="Segoe UI Semilight" panose="020B0402040204020203" pitchFamily="34" charset="0"/>
              <a:cs typeface="Segoe UI Semilight" panose="020B0402040204020203" pitchFamily="34" charset="0"/>
            </a:endParaRPr>
          </a:p>
        </p:txBody>
      </p:sp>
      <p:sp>
        <p:nvSpPr>
          <p:cNvPr id="55" name="TextBox 54">
            <a:extLst>
              <a:ext uri="{FF2B5EF4-FFF2-40B4-BE49-F238E27FC236}">
                <a16:creationId xmlns:a16="http://schemas.microsoft.com/office/drawing/2014/main" id="{A3CB923A-7A4C-40D6-820A-6FCB015EC7FD}"/>
              </a:ext>
            </a:extLst>
          </p:cNvPr>
          <p:cNvSpPr txBox="1"/>
          <p:nvPr/>
        </p:nvSpPr>
        <p:spPr>
          <a:xfrm>
            <a:off x="10291528" y="3610045"/>
            <a:ext cx="80021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 pp)</a:t>
            </a:r>
            <a:endParaRPr lang="en-US" sz="1500" baseline="30000" dirty="0">
              <a:latin typeface="Segoe UI Semilight" panose="020B0402040204020203" pitchFamily="34" charset="0"/>
              <a:cs typeface="Segoe UI Semilight" panose="020B0402040204020203" pitchFamily="34" charset="0"/>
            </a:endParaRPr>
          </a:p>
        </p:txBody>
      </p:sp>
      <p:sp>
        <p:nvSpPr>
          <p:cNvPr id="56" name="TextBox 55">
            <a:extLst>
              <a:ext uri="{FF2B5EF4-FFF2-40B4-BE49-F238E27FC236}">
                <a16:creationId xmlns:a16="http://schemas.microsoft.com/office/drawing/2014/main" id="{59F01D1E-6B0B-45E3-8F45-78BF5965F494}"/>
              </a:ext>
            </a:extLst>
          </p:cNvPr>
          <p:cNvSpPr txBox="1"/>
          <p:nvPr/>
        </p:nvSpPr>
        <p:spPr>
          <a:xfrm>
            <a:off x="10291528" y="2996398"/>
            <a:ext cx="80021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(+7 pp)</a:t>
            </a:r>
            <a:endParaRPr lang="en-US" sz="1500" baseline="30000" dirty="0">
              <a:latin typeface="Segoe UI Semilight" panose="020B0402040204020203" pitchFamily="34" charset="0"/>
              <a:cs typeface="Segoe UI Semilight" panose="020B0402040204020203" pitchFamily="34" charset="0"/>
            </a:endParaRPr>
          </a:p>
        </p:txBody>
      </p:sp>
      <p:sp>
        <p:nvSpPr>
          <p:cNvPr id="57" name="TextBox 56">
            <a:extLst>
              <a:ext uri="{FF2B5EF4-FFF2-40B4-BE49-F238E27FC236}">
                <a16:creationId xmlns:a16="http://schemas.microsoft.com/office/drawing/2014/main" id="{BA13DAA6-A259-4B04-ADC8-47E30BA32AF7}"/>
              </a:ext>
            </a:extLst>
          </p:cNvPr>
          <p:cNvSpPr txBox="1"/>
          <p:nvPr/>
        </p:nvSpPr>
        <p:spPr>
          <a:xfrm>
            <a:off x="10291528" y="2350191"/>
            <a:ext cx="80021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(+5 pp)</a:t>
            </a:r>
            <a:endParaRPr lang="en-US" sz="1500" baseline="30000" dirty="0">
              <a:latin typeface="Segoe UI Semilight" panose="020B0402040204020203" pitchFamily="34" charset="0"/>
              <a:cs typeface="Segoe UI Semilight" panose="020B0402040204020203" pitchFamily="34" charset="0"/>
            </a:endParaRPr>
          </a:p>
        </p:txBody>
      </p:sp>
      <p:sp>
        <p:nvSpPr>
          <p:cNvPr id="58" name="TextBox 57">
            <a:extLst>
              <a:ext uri="{FF2B5EF4-FFF2-40B4-BE49-F238E27FC236}">
                <a16:creationId xmlns:a16="http://schemas.microsoft.com/office/drawing/2014/main" id="{D85705A2-D593-441E-BBE1-2D044B26792E}"/>
              </a:ext>
            </a:extLst>
          </p:cNvPr>
          <p:cNvSpPr txBox="1"/>
          <p:nvPr/>
        </p:nvSpPr>
        <p:spPr>
          <a:xfrm>
            <a:off x="10342824" y="5539643"/>
            <a:ext cx="748923"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(-9 pp)</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55F429ED-1811-4845-9510-7F8125B189E4}"/>
              </a:ext>
            </a:extLst>
          </p:cNvPr>
          <p:cNvSpPr txBox="1"/>
          <p:nvPr/>
        </p:nvSpPr>
        <p:spPr>
          <a:xfrm>
            <a:off x="10342824" y="4887951"/>
            <a:ext cx="748923"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 pp)</a:t>
            </a:r>
            <a:endParaRPr lang="en-US" sz="1500" baseline="30000" dirty="0">
              <a:latin typeface="Segoe UI Semilight" panose="020B0402040204020203" pitchFamily="34" charset="0"/>
              <a:cs typeface="Segoe UI Semilight" panose="020B0402040204020203" pitchFamily="34" charset="0"/>
            </a:endParaRPr>
          </a:p>
        </p:txBody>
      </p:sp>
      <p:sp>
        <p:nvSpPr>
          <p:cNvPr id="39" name="Arrow: Right 38">
            <a:extLst>
              <a:ext uri="{FF2B5EF4-FFF2-40B4-BE49-F238E27FC236}">
                <a16:creationId xmlns:a16="http://schemas.microsoft.com/office/drawing/2014/main" id="{A818C6E2-2C86-4564-A0D7-FEB58CEB56D8}"/>
              </a:ext>
            </a:extLst>
          </p:cNvPr>
          <p:cNvSpPr/>
          <p:nvPr/>
        </p:nvSpPr>
        <p:spPr>
          <a:xfrm rot="16200000">
            <a:off x="10064735" y="2477427"/>
            <a:ext cx="249382" cy="1141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Arrow: Right 39">
            <a:extLst>
              <a:ext uri="{FF2B5EF4-FFF2-40B4-BE49-F238E27FC236}">
                <a16:creationId xmlns:a16="http://schemas.microsoft.com/office/drawing/2014/main" id="{BDB619F6-7F73-4FEB-A818-A55444D68324}"/>
              </a:ext>
            </a:extLst>
          </p:cNvPr>
          <p:cNvSpPr/>
          <p:nvPr/>
        </p:nvSpPr>
        <p:spPr>
          <a:xfrm rot="5400000">
            <a:off x="10064735" y="5673167"/>
            <a:ext cx="249382" cy="11414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7E1646B-308F-0D0A-6589-8B99030E3A31}"/>
              </a:ext>
            </a:extLst>
          </p:cNvPr>
          <p:cNvSpPr txBox="1"/>
          <p:nvPr/>
        </p:nvSpPr>
        <p:spPr>
          <a:xfrm>
            <a:off x="65794" y="-242219"/>
            <a:ext cx="791454"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endParaRPr lang="en-US" sz="4800" dirty="0">
              <a:solidFill>
                <a:srgbClr val="547FA4"/>
              </a:solidFill>
              <a:latin typeface="Segoe UI Semilight" panose="020B0402040204020203" pitchFamily="34" charset="0"/>
              <a:cs typeface="Segoe UI Semilight" panose="020B0402040204020203" pitchFamily="34" charset="0"/>
            </a:endParaRPr>
          </a:p>
        </p:txBody>
      </p:sp>
      <p:sp>
        <p:nvSpPr>
          <p:cNvPr id="5" name="Arrow: Right 4">
            <a:extLst>
              <a:ext uri="{FF2B5EF4-FFF2-40B4-BE49-F238E27FC236}">
                <a16:creationId xmlns:a16="http://schemas.microsoft.com/office/drawing/2014/main" id="{74C9F114-5346-A36B-D966-3A9CAA7A5551}"/>
              </a:ext>
            </a:extLst>
          </p:cNvPr>
          <p:cNvSpPr/>
          <p:nvPr/>
        </p:nvSpPr>
        <p:spPr>
          <a:xfrm rot="16200000">
            <a:off x="10064735" y="3104669"/>
            <a:ext cx="249382" cy="1141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60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5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5E5C4F3-7326-DDC3-EF82-DF2E38276820}"/>
              </a:ext>
            </a:extLst>
          </p:cNvPr>
          <p:cNvSpPr/>
          <p:nvPr/>
        </p:nvSpPr>
        <p:spPr>
          <a:xfrm>
            <a:off x="435078" y="1107644"/>
            <a:ext cx="11321844"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55" name="TextBox 54">
            <a:extLst>
              <a:ext uri="{FF2B5EF4-FFF2-40B4-BE49-F238E27FC236}">
                <a16:creationId xmlns:a16="http://schemas.microsoft.com/office/drawing/2014/main" id="{FB982A3D-94D7-4925-A6DF-394B631DB0A3}"/>
              </a:ext>
            </a:extLst>
          </p:cNvPr>
          <p:cNvSpPr txBox="1"/>
          <p:nvPr/>
        </p:nvSpPr>
        <p:spPr>
          <a:xfrm>
            <a:off x="315191" y="6584262"/>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Q11: As you look ahead, say, three to five years from now, what would you like to see </a:t>
            </a:r>
            <a:r>
              <a:rPr lang="en-US" sz="1050" u="sng" dirty="0">
                <a:solidFill>
                  <a:schemeClr val="tx1">
                    <a:lumMod val="65000"/>
                    <a:lumOff val="35000"/>
                  </a:schemeClr>
                </a:solidFill>
                <a:latin typeface="Segoe UI Semilight" panose="020B0402040204020203" pitchFamily="34" charset="0"/>
                <a:cs typeface="Segoe UI Semilight" panose="020B0402040204020203" pitchFamily="34" charset="0"/>
              </a:rPr>
              <a:t>more</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of in Powell? (open-ended question) </a:t>
            </a:r>
          </a:p>
        </p:txBody>
      </p:sp>
      <p:sp>
        <p:nvSpPr>
          <p:cNvPr id="57" name="Slide Number Placeholder 4">
            <a:extLst>
              <a:ext uri="{FF2B5EF4-FFF2-40B4-BE49-F238E27FC236}">
                <a16:creationId xmlns:a16="http://schemas.microsoft.com/office/drawing/2014/main" id="{3B0627EE-57E3-4EC7-BC06-09BAB4B2972F}"/>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41</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42" name="TextBox 41">
            <a:extLst>
              <a:ext uri="{FF2B5EF4-FFF2-40B4-BE49-F238E27FC236}">
                <a16:creationId xmlns:a16="http://schemas.microsoft.com/office/drawing/2014/main" id="{D9797458-D062-4468-9D0D-355044E80542}"/>
              </a:ext>
            </a:extLst>
          </p:cNvPr>
          <p:cNvSpPr txBox="1"/>
          <p:nvPr/>
        </p:nvSpPr>
        <p:spPr>
          <a:xfrm>
            <a:off x="3318657" y="2819400"/>
            <a:ext cx="5554687" cy="685800"/>
          </a:xfrm>
          <a:prstGeom prst="rect">
            <a:avLst/>
          </a:prstGeom>
          <a:noFill/>
        </p:spPr>
        <p:txBody>
          <a:bodyPr wrap="square" rtlCol="0" anchor="b" anchorCtr="0">
            <a:noAutofit/>
          </a:bodyPr>
          <a:lstStyle/>
          <a:p>
            <a:pPr algn="ctr" eaLnBrk="0"/>
            <a:r>
              <a:rPr lang="en-US" sz="2600" dirty="0">
                <a:latin typeface="Segoe UI Semilight" panose="020B0402040204020203" pitchFamily="34" charset="0"/>
                <a:cs typeface="Segoe UI Semilight" panose="020B0402040204020203" pitchFamily="34" charset="0"/>
              </a:rPr>
              <a:t>When residents were asked what Powell needs more of,</a:t>
            </a:r>
          </a:p>
          <a:p>
            <a:pPr algn="ctr" eaLnBrk="0"/>
            <a:r>
              <a:rPr lang="en-US" sz="2600" dirty="0">
                <a:latin typeface="Segoe UI Semilight" panose="020B0402040204020203" pitchFamily="34" charset="0"/>
                <a:cs typeface="Segoe UI Semilight" panose="020B0402040204020203" pitchFamily="34" charset="0"/>
              </a:rPr>
              <a:t>dozens of suggestions were offered.</a:t>
            </a:r>
            <a:endParaRPr lang="en-US" sz="2600" baseline="300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8805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6AA30-BACF-F959-07D0-B0BC17D1832F}"/>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13648427-F22D-D6DA-F297-74EAB95FF51D}"/>
              </a:ext>
            </a:extLst>
          </p:cNvPr>
          <p:cNvSpPr/>
          <p:nvPr/>
        </p:nvSpPr>
        <p:spPr>
          <a:xfrm>
            <a:off x="3351803" y="4476917"/>
            <a:ext cx="3912592" cy="627408"/>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20" name="Rectangle 19">
            <a:extLst>
              <a:ext uri="{FF2B5EF4-FFF2-40B4-BE49-F238E27FC236}">
                <a16:creationId xmlns:a16="http://schemas.microsoft.com/office/drawing/2014/main" id="{B378F509-5D86-805C-7F91-6AEB48AD4D1F}"/>
              </a:ext>
            </a:extLst>
          </p:cNvPr>
          <p:cNvSpPr/>
          <p:nvPr/>
        </p:nvSpPr>
        <p:spPr>
          <a:xfrm>
            <a:off x="266693" y="3301312"/>
            <a:ext cx="2873603" cy="618888"/>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a:solidFill>
                <a:schemeClr val="tx1">
                  <a:lumMod val="75000"/>
                  <a:lumOff val="25000"/>
                </a:schemeClr>
              </a:solidFill>
              <a:latin typeface="Kalam Light" panose="02000000000000000000" pitchFamily="2" charset="0"/>
              <a:cs typeface="Kalam Light" panose="02000000000000000000" pitchFamily="2" charset="0"/>
            </a:endParaRPr>
          </a:p>
        </p:txBody>
      </p:sp>
      <p:sp>
        <p:nvSpPr>
          <p:cNvPr id="14" name="Rectangle 13">
            <a:extLst>
              <a:ext uri="{FF2B5EF4-FFF2-40B4-BE49-F238E27FC236}">
                <a16:creationId xmlns:a16="http://schemas.microsoft.com/office/drawing/2014/main" id="{C30E77AA-93AE-9639-D35A-F216B961BC74}"/>
              </a:ext>
            </a:extLst>
          </p:cNvPr>
          <p:cNvSpPr/>
          <p:nvPr/>
        </p:nvSpPr>
        <p:spPr>
          <a:xfrm>
            <a:off x="7475900" y="2825437"/>
            <a:ext cx="4432000" cy="227653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B5F34158-5FDE-BE0F-3906-5EC531204E0C}"/>
              </a:ext>
            </a:extLst>
          </p:cNvPr>
          <p:cNvSpPr/>
          <p:nvPr/>
        </p:nvSpPr>
        <p:spPr>
          <a:xfrm>
            <a:off x="3341071" y="2810956"/>
            <a:ext cx="3923323" cy="1458392"/>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9" name="Rectangle 8">
            <a:extLst>
              <a:ext uri="{FF2B5EF4-FFF2-40B4-BE49-F238E27FC236}">
                <a16:creationId xmlns:a16="http://schemas.microsoft.com/office/drawing/2014/main" id="{E76823E9-04D9-841E-803B-EBDE82329CC1}"/>
              </a:ext>
            </a:extLst>
          </p:cNvPr>
          <p:cNvSpPr/>
          <p:nvPr/>
        </p:nvSpPr>
        <p:spPr>
          <a:xfrm>
            <a:off x="6734702" y="5309536"/>
            <a:ext cx="2472068" cy="998402"/>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12" name="Rectangle 11">
            <a:extLst>
              <a:ext uri="{FF2B5EF4-FFF2-40B4-BE49-F238E27FC236}">
                <a16:creationId xmlns:a16="http://schemas.microsoft.com/office/drawing/2014/main" id="{5F41E329-73B0-A515-2697-452EC24C82CB}"/>
              </a:ext>
            </a:extLst>
          </p:cNvPr>
          <p:cNvSpPr/>
          <p:nvPr/>
        </p:nvSpPr>
        <p:spPr>
          <a:xfrm>
            <a:off x="7475900" y="1798443"/>
            <a:ext cx="4432000" cy="784783"/>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a:solidFill>
                <a:schemeClr val="tx1">
                  <a:lumMod val="75000"/>
                  <a:lumOff val="25000"/>
                </a:schemeClr>
              </a:solidFill>
              <a:latin typeface="Kalam Light" panose="02000000000000000000" pitchFamily="2" charset="0"/>
              <a:cs typeface="Kalam Light" panose="02000000000000000000" pitchFamily="2" charset="0"/>
            </a:endParaRPr>
          </a:p>
        </p:txBody>
      </p:sp>
      <p:sp>
        <p:nvSpPr>
          <p:cNvPr id="34" name="Rectangle 33">
            <a:extLst>
              <a:ext uri="{FF2B5EF4-FFF2-40B4-BE49-F238E27FC236}">
                <a16:creationId xmlns:a16="http://schemas.microsoft.com/office/drawing/2014/main" id="{3F2FDD74-C338-F001-36C9-FBDE1A00466B}"/>
              </a:ext>
            </a:extLst>
          </p:cNvPr>
          <p:cNvSpPr/>
          <p:nvPr/>
        </p:nvSpPr>
        <p:spPr>
          <a:xfrm>
            <a:off x="3341071" y="5306475"/>
            <a:ext cx="3184108" cy="998403"/>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26" name="Rectangle 25">
            <a:extLst>
              <a:ext uri="{FF2B5EF4-FFF2-40B4-BE49-F238E27FC236}">
                <a16:creationId xmlns:a16="http://schemas.microsoft.com/office/drawing/2014/main" id="{58C3462A-164D-585A-6219-4462AC6A5118}"/>
              </a:ext>
            </a:extLst>
          </p:cNvPr>
          <p:cNvSpPr/>
          <p:nvPr/>
        </p:nvSpPr>
        <p:spPr>
          <a:xfrm>
            <a:off x="263237" y="4119444"/>
            <a:ext cx="2873603" cy="2185615"/>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40" name="Rectangle 39">
            <a:extLst>
              <a:ext uri="{FF2B5EF4-FFF2-40B4-BE49-F238E27FC236}">
                <a16:creationId xmlns:a16="http://schemas.microsoft.com/office/drawing/2014/main" id="{E6425F6B-386E-9FDC-D6A0-2BA92425E2A4}"/>
              </a:ext>
            </a:extLst>
          </p:cNvPr>
          <p:cNvSpPr/>
          <p:nvPr/>
        </p:nvSpPr>
        <p:spPr>
          <a:xfrm>
            <a:off x="9402404" y="5299992"/>
            <a:ext cx="2518376" cy="1010094"/>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4" name="Rectangle 3">
            <a:extLst>
              <a:ext uri="{FF2B5EF4-FFF2-40B4-BE49-F238E27FC236}">
                <a16:creationId xmlns:a16="http://schemas.microsoft.com/office/drawing/2014/main" id="{3D33629C-791A-F488-C725-E236499282E8}"/>
              </a:ext>
            </a:extLst>
          </p:cNvPr>
          <p:cNvSpPr/>
          <p:nvPr/>
        </p:nvSpPr>
        <p:spPr>
          <a:xfrm>
            <a:off x="11416976" y="6113647"/>
            <a:ext cx="597012" cy="35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0F37568-867C-FCE6-B34D-DACE0C74E373}"/>
              </a:ext>
            </a:extLst>
          </p:cNvPr>
          <p:cNvSpPr/>
          <p:nvPr/>
        </p:nvSpPr>
        <p:spPr>
          <a:xfrm>
            <a:off x="7475900" y="657651"/>
            <a:ext cx="4432306" cy="911182"/>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F2484CC8-CE4D-7433-3AC5-93E475779177}"/>
              </a:ext>
            </a:extLst>
          </p:cNvPr>
          <p:cNvSpPr/>
          <p:nvPr/>
        </p:nvSpPr>
        <p:spPr>
          <a:xfrm>
            <a:off x="3341071" y="663077"/>
            <a:ext cx="2231377" cy="1925577"/>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accent6">
                  <a:lumMod val="75000"/>
                </a:schemeClr>
              </a:solidFill>
            </a:endParaRPr>
          </a:p>
        </p:txBody>
      </p:sp>
      <p:sp>
        <p:nvSpPr>
          <p:cNvPr id="15" name="Rectangle 14">
            <a:extLst>
              <a:ext uri="{FF2B5EF4-FFF2-40B4-BE49-F238E27FC236}">
                <a16:creationId xmlns:a16="http://schemas.microsoft.com/office/drawing/2014/main" id="{542A6F62-AC5C-85B3-EF6F-85597082B1F8}"/>
              </a:ext>
            </a:extLst>
          </p:cNvPr>
          <p:cNvSpPr/>
          <p:nvPr/>
        </p:nvSpPr>
        <p:spPr>
          <a:xfrm>
            <a:off x="5783954" y="657650"/>
            <a:ext cx="1480440" cy="1925577"/>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24" name="TextBox 23">
            <a:extLst>
              <a:ext uri="{FF2B5EF4-FFF2-40B4-BE49-F238E27FC236}">
                <a16:creationId xmlns:a16="http://schemas.microsoft.com/office/drawing/2014/main" id="{3D40802F-7FA5-E9DD-362D-02E7E4EC7D67}"/>
              </a:ext>
            </a:extLst>
          </p:cNvPr>
          <p:cNvSpPr txBox="1"/>
          <p:nvPr/>
        </p:nvSpPr>
        <p:spPr>
          <a:xfrm flipV="1">
            <a:off x="11353800" y="5353050"/>
            <a:ext cx="723275" cy="1569660"/>
          </a:xfrm>
          <a:prstGeom prst="rect">
            <a:avLst/>
          </a:prstGeom>
          <a:noFill/>
        </p:spPr>
        <p:txBody>
          <a:bodyPr wrap="none" rtlCol="0">
            <a:spAutoFit/>
          </a:bodyPr>
          <a:lstStyle/>
          <a:p>
            <a:r>
              <a:rPr lang="en-US" sz="9600" dirty="0">
                <a:solidFill>
                  <a:schemeClr val="tx2">
                    <a:lumMod val="25000"/>
                    <a:lumOff val="75000"/>
                  </a:schemeClr>
                </a:solidFill>
                <a:latin typeface="Franklin Gothic Demi" panose="020B0703020102020204" pitchFamily="34" charset="0"/>
              </a:rPr>
              <a:t>“</a:t>
            </a:r>
          </a:p>
        </p:txBody>
      </p:sp>
      <p:sp>
        <p:nvSpPr>
          <p:cNvPr id="33" name="Slide Number Placeholder 4">
            <a:extLst>
              <a:ext uri="{FF2B5EF4-FFF2-40B4-BE49-F238E27FC236}">
                <a16:creationId xmlns:a16="http://schemas.microsoft.com/office/drawing/2014/main" id="{F131163F-B1F2-EF9F-8DED-ED80FBC2BC21}"/>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00">
                <a:solidFill>
                  <a:schemeClr val="tx1">
                    <a:lumMod val="65000"/>
                    <a:lumOff val="35000"/>
                  </a:schemeClr>
                </a:solidFill>
                <a:latin typeface="Segoe UI" panose="020B0502040204020203" pitchFamily="34" charset="0"/>
                <a:cs typeface="Segoe UI" panose="020B0502040204020203" pitchFamily="34" charset="0"/>
              </a:rPr>
              <a:pPr algn="r"/>
              <a:t>42</a:t>
            </a:fld>
            <a:endParaRPr lang="en-US" sz="10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46" name="TextBox 45">
            <a:extLst>
              <a:ext uri="{FF2B5EF4-FFF2-40B4-BE49-F238E27FC236}">
                <a16:creationId xmlns:a16="http://schemas.microsoft.com/office/drawing/2014/main" id="{72564BD3-EC1B-D265-5238-79966BDF9F4A}"/>
              </a:ext>
            </a:extLst>
          </p:cNvPr>
          <p:cNvSpPr txBox="1"/>
          <p:nvPr/>
        </p:nvSpPr>
        <p:spPr>
          <a:xfrm>
            <a:off x="493964" y="6491288"/>
            <a:ext cx="11204072" cy="233397"/>
          </a:xfrm>
          <a:prstGeom prst="rect">
            <a:avLst/>
          </a:prstGeom>
          <a:noFill/>
        </p:spPr>
        <p:txBody>
          <a:bodyPr wrap="square" rtlCol="0">
            <a:spAutoFit/>
          </a:bodyPr>
          <a:lstStyle/>
          <a:p>
            <a:pPr algn="ctr">
              <a:lnSpc>
                <a:spcPts val="1100"/>
              </a:lnSpc>
            </a:pPr>
            <a:r>
              <a:rPr lang="en-US" sz="1100" dirty="0">
                <a:solidFill>
                  <a:schemeClr val="tx1">
                    <a:lumMod val="65000"/>
                    <a:lumOff val="35000"/>
                  </a:schemeClr>
                </a:solidFill>
                <a:latin typeface="Segoe UI Semilight" panose="020B0402040204020203" pitchFamily="34" charset="0"/>
                <a:cs typeface="Segoe UI Semilight" panose="020B0402040204020203" pitchFamily="34" charset="0"/>
              </a:rPr>
              <a:t>ADDITIONAL COMMENTS APPEAR IN A SEPARATE DOCUMENT</a:t>
            </a:r>
          </a:p>
        </p:txBody>
      </p:sp>
      <p:sp>
        <p:nvSpPr>
          <p:cNvPr id="21" name="Rectangle 20">
            <a:extLst>
              <a:ext uri="{FF2B5EF4-FFF2-40B4-BE49-F238E27FC236}">
                <a16:creationId xmlns:a16="http://schemas.microsoft.com/office/drawing/2014/main" id="{C850AC94-FABB-0A9A-F4A1-83AE2879225A}"/>
              </a:ext>
            </a:extLst>
          </p:cNvPr>
          <p:cNvSpPr/>
          <p:nvPr/>
        </p:nvSpPr>
        <p:spPr>
          <a:xfrm>
            <a:off x="268841" y="2193931"/>
            <a:ext cx="2873603" cy="906115"/>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a:solidFill>
                <a:schemeClr val="tx1">
                  <a:lumMod val="75000"/>
                  <a:lumOff val="25000"/>
                </a:schemeClr>
              </a:solidFill>
              <a:latin typeface="Kalam Light" panose="02000000000000000000" pitchFamily="2" charset="0"/>
              <a:cs typeface="Kalam Light" panose="02000000000000000000" pitchFamily="2" charset="0"/>
            </a:endParaRPr>
          </a:p>
        </p:txBody>
      </p:sp>
      <p:sp>
        <p:nvSpPr>
          <p:cNvPr id="28" name="Rectangle 27">
            <a:extLst>
              <a:ext uri="{FF2B5EF4-FFF2-40B4-BE49-F238E27FC236}">
                <a16:creationId xmlns:a16="http://schemas.microsoft.com/office/drawing/2014/main" id="{CB4D5790-4270-1704-69E2-5C2F8D7F34A6}"/>
              </a:ext>
            </a:extLst>
          </p:cNvPr>
          <p:cNvSpPr/>
          <p:nvPr/>
        </p:nvSpPr>
        <p:spPr>
          <a:xfrm>
            <a:off x="7487153" y="2960178"/>
            <a:ext cx="4432306" cy="2016578"/>
          </a:xfrm>
          <a:prstGeom prst="rect">
            <a:avLst/>
          </a:prstGeom>
        </p:spPr>
        <p:txBody>
          <a:bodyPr wrap="square">
            <a:spAutoFit/>
          </a:bodyPr>
          <a:lstStyle/>
          <a:p>
            <a:pPr algn="ctr">
              <a:lnSpc>
                <a:spcPts val="2500"/>
              </a:lnSpc>
            </a:pPr>
            <a:r>
              <a:rPr lang="en-US" sz="2100" dirty="0">
                <a:latin typeface="Kalam" panose="02000000000000000000" pitchFamily="2" charset="0"/>
                <a:cs typeface="Kalam" panose="02000000000000000000" pitchFamily="2" charset="0"/>
              </a:rPr>
              <a:t>I am concerned with how our community looks. </a:t>
            </a:r>
            <a:r>
              <a:rPr lang="en-US" sz="2100" dirty="0">
                <a:latin typeface="Kalam Light" panose="02000000000000000000" pitchFamily="2" charset="0"/>
                <a:cs typeface="Kalam Light" panose="02000000000000000000" pitchFamily="2" charset="0"/>
              </a:rPr>
              <a:t>I compare us to Dublin and their city planning, landscaping, and business upkeep is far superior. For the amount of taxes we pay, I expect more.</a:t>
            </a:r>
          </a:p>
        </p:txBody>
      </p:sp>
      <p:sp>
        <p:nvSpPr>
          <p:cNvPr id="41" name="Rectangle 40">
            <a:extLst>
              <a:ext uri="{FF2B5EF4-FFF2-40B4-BE49-F238E27FC236}">
                <a16:creationId xmlns:a16="http://schemas.microsoft.com/office/drawing/2014/main" id="{52F68420-9A0D-38DB-892B-54200A97A92F}"/>
              </a:ext>
            </a:extLst>
          </p:cNvPr>
          <p:cNvSpPr/>
          <p:nvPr/>
        </p:nvSpPr>
        <p:spPr>
          <a:xfrm>
            <a:off x="3347857" y="730128"/>
            <a:ext cx="2224591" cy="1817805"/>
          </a:xfrm>
          <a:prstGeom prst="rect">
            <a:avLst/>
          </a:prstGeom>
        </p:spPr>
        <p:txBody>
          <a:bodyPr wrap="square">
            <a:spAutoFit/>
          </a:bodyPr>
          <a:lstStyle/>
          <a:p>
            <a:pPr algn="ctr">
              <a:lnSpc>
                <a:spcPts val="2700"/>
              </a:lnSpc>
            </a:pPr>
            <a:r>
              <a:rPr lang="en-US" sz="2100" dirty="0">
                <a:latin typeface="Kalam" panose="02000000000000000000" pitchFamily="2" charset="0"/>
                <a:cs typeface="Kalam" panose="02000000000000000000" pitchFamily="2" charset="0"/>
              </a:rPr>
              <a:t>Development while keeping the old-town feel. </a:t>
            </a:r>
            <a:r>
              <a:rPr lang="en-US" sz="2100" dirty="0">
                <a:latin typeface="Kalam Light" panose="02000000000000000000" pitchFamily="2" charset="0"/>
                <a:cs typeface="Kalam Light" panose="02000000000000000000" pitchFamily="2" charset="0"/>
              </a:rPr>
              <a:t>Like old Dublin or old Worthington.</a:t>
            </a:r>
          </a:p>
        </p:txBody>
      </p:sp>
      <p:sp>
        <p:nvSpPr>
          <p:cNvPr id="43" name="Rectangle 42">
            <a:extLst>
              <a:ext uri="{FF2B5EF4-FFF2-40B4-BE49-F238E27FC236}">
                <a16:creationId xmlns:a16="http://schemas.microsoft.com/office/drawing/2014/main" id="{5803E670-F85F-5EED-B2AF-6AA860F2C981}"/>
              </a:ext>
            </a:extLst>
          </p:cNvPr>
          <p:cNvSpPr/>
          <p:nvPr/>
        </p:nvSpPr>
        <p:spPr>
          <a:xfrm>
            <a:off x="409338" y="2297861"/>
            <a:ext cx="2576940" cy="734175"/>
          </a:xfrm>
          <a:prstGeom prst="rect">
            <a:avLst/>
          </a:prstGeom>
        </p:spPr>
        <p:txBody>
          <a:bodyPr wrap="square">
            <a:spAutoFit/>
          </a:bodyPr>
          <a:lstStyle/>
          <a:p>
            <a:pPr algn="ctr">
              <a:lnSpc>
                <a:spcPts val="2500"/>
              </a:lnSpc>
            </a:pPr>
            <a:r>
              <a:rPr lang="en-US" sz="2100" dirty="0">
                <a:latin typeface="Kalam" panose="02000000000000000000" pitchFamily="2" charset="0"/>
                <a:cs typeface="Kalam" panose="02000000000000000000" pitchFamily="2" charset="0"/>
              </a:rPr>
              <a:t>More locally-owned</a:t>
            </a:r>
          </a:p>
          <a:p>
            <a:pPr algn="ctr">
              <a:lnSpc>
                <a:spcPts val="2500"/>
              </a:lnSpc>
            </a:pPr>
            <a:r>
              <a:rPr lang="en-US" sz="2200" dirty="0">
                <a:solidFill>
                  <a:srgbClr val="00B050"/>
                </a:solidFill>
                <a:latin typeface="Segoe UI" panose="020B0502040204020203" pitchFamily="34" charset="0"/>
                <a:cs typeface="Segoe UI" panose="020B0502040204020203" pitchFamily="34" charset="0"/>
              </a:rPr>
              <a:t>restaurants.</a:t>
            </a:r>
          </a:p>
        </p:txBody>
      </p:sp>
      <p:sp>
        <p:nvSpPr>
          <p:cNvPr id="50" name="Rectangle 49">
            <a:extLst>
              <a:ext uri="{FF2B5EF4-FFF2-40B4-BE49-F238E27FC236}">
                <a16:creationId xmlns:a16="http://schemas.microsoft.com/office/drawing/2014/main" id="{E9BBF10B-A383-2826-943F-5A6E0913F753}"/>
              </a:ext>
            </a:extLst>
          </p:cNvPr>
          <p:cNvSpPr/>
          <p:nvPr/>
        </p:nvSpPr>
        <p:spPr>
          <a:xfrm>
            <a:off x="6683155" y="5439239"/>
            <a:ext cx="2587031" cy="734175"/>
          </a:xfrm>
          <a:prstGeom prst="rect">
            <a:avLst/>
          </a:prstGeom>
        </p:spPr>
        <p:txBody>
          <a:bodyPr wrap="square">
            <a:spAutoFit/>
          </a:bodyPr>
          <a:lstStyle/>
          <a:p>
            <a:pPr algn="ctr">
              <a:lnSpc>
                <a:spcPts val="2500"/>
              </a:lnSpc>
            </a:pPr>
            <a:r>
              <a:rPr lang="en-US" sz="2100" dirty="0">
                <a:latin typeface="Kalam Light" panose="02000000000000000000" pitchFamily="2" charset="0"/>
                <a:cs typeface="Kalam Light" panose="02000000000000000000" pitchFamily="2" charset="0"/>
              </a:rPr>
              <a:t>More city-planned</a:t>
            </a:r>
          </a:p>
          <a:p>
            <a:pPr algn="ctr">
              <a:lnSpc>
                <a:spcPts val="2500"/>
              </a:lnSpc>
            </a:pPr>
            <a:r>
              <a:rPr lang="en-US" sz="2100" dirty="0">
                <a:latin typeface="Kalam" panose="02000000000000000000" pitchFamily="2" charset="0"/>
                <a:cs typeface="Kalam" panose="02000000000000000000" pitchFamily="2" charset="0"/>
              </a:rPr>
              <a:t>activities downtown</a:t>
            </a:r>
            <a:r>
              <a:rPr lang="en-US" sz="2100" dirty="0">
                <a:latin typeface="Kalam Light" panose="02000000000000000000" pitchFamily="2" charset="0"/>
                <a:cs typeface="Kalam Light" panose="02000000000000000000" pitchFamily="2" charset="0"/>
              </a:rPr>
              <a:t>.</a:t>
            </a:r>
          </a:p>
        </p:txBody>
      </p:sp>
      <p:sp>
        <p:nvSpPr>
          <p:cNvPr id="51" name="Rectangle 50">
            <a:extLst>
              <a:ext uri="{FF2B5EF4-FFF2-40B4-BE49-F238E27FC236}">
                <a16:creationId xmlns:a16="http://schemas.microsoft.com/office/drawing/2014/main" id="{6E8ED306-ED86-E8F1-D4CB-93FD0040E964}"/>
              </a:ext>
            </a:extLst>
          </p:cNvPr>
          <p:cNvSpPr/>
          <p:nvPr/>
        </p:nvSpPr>
        <p:spPr>
          <a:xfrm>
            <a:off x="9402404" y="5458365"/>
            <a:ext cx="2542813" cy="682238"/>
          </a:xfrm>
          <a:prstGeom prst="rect">
            <a:avLst/>
          </a:prstGeom>
        </p:spPr>
        <p:txBody>
          <a:bodyPr wrap="square">
            <a:spAutoFit/>
          </a:bodyPr>
          <a:lstStyle/>
          <a:p>
            <a:pPr algn="ctr">
              <a:lnSpc>
                <a:spcPts val="2300"/>
              </a:lnSpc>
            </a:pPr>
            <a:r>
              <a:rPr lang="en-US" sz="2000" dirty="0">
                <a:solidFill>
                  <a:srgbClr val="C00000"/>
                </a:solidFill>
                <a:latin typeface="Segoe UI" panose="020B0502040204020203" pitchFamily="34" charset="0"/>
                <a:cs typeface="Segoe UI" panose="020B0502040204020203" pitchFamily="34" charset="0"/>
              </a:rPr>
              <a:t>Better options for downtown </a:t>
            </a:r>
            <a:r>
              <a:rPr lang="en-US" sz="2000" b="1" dirty="0">
                <a:solidFill>
                  <a:srgbClr val="C00000"/>
                </a:solidFill>
                <a:latin typeface="Segoe UI" panose="020B0502040204020203" pitchFamily="34" charset="0"/>
                <a:cs typeface="Segoe UI" panose="020B0502040204020203" pitchFamily="34" charset="0"/>
              </a:rPr>
              <a:t>parking.</a:t>
            </a:r>
          </a:p>
        </p:txBody>
      </p:sp>
      <p:sp>
        <p:nvSpPr>
          <p:cNvPr id="27" name="Rectangle 26">
            <a:extLst>
              <a:ext uri="{FF2B5EF4-FFF2-40B4-BE49-F238E27FC236}">
                <a16:creationId xmlns:a16="http://schemas.microsoft.com/office/drawing/2014/main" id="{C28CED5F-820B-29F8-4FBC-CB6F443437C0}"/>
              </a:ext>
            </a:extLst>
          </p:cNvPr>
          <p:cNvSpPr/>
          <p:nvPr/>
        </p:nvSpPr>
        <p:spPr>
          <a:xfrm>
            <a:off x="3300421" y="5424951"/>
            <a:ext cx="3276305" cy="734175"/>
          </a:xfrm>
          <a:prstGeom prst="rect">
            <a:avLst/>
          </a:prstGeom>
        </p:spPr>
        <p:txBody>
          <a:bodyPr wrap="square">
            <a:spAutoFit/>
          </a:bodyPr>
          <a:lstStyle/>
          <a:p>
            <a:pPr algn="ctr">
              <a:lnSpc>
                <a:spcPts val="2500"/>
              </a:lnSpc>
            </a:pPr>
            <a:r>
              <a:rPr lang="en-US" sz="2100" dirty="0">
                <a:solidFill>
                  <a:srgbClr val="F57913"/>
                </a:solidFill>
                <a:latin typeface="Kalam" panose="02000000000000000000" pitchFamily="2" charset="0"/>
                <a:cs typeface="Kalam" panose="02000000000000000000" pitchFamily="2" charset="0"/>
              </a:rPr>
              <a:t>More </a:t>
            </a:r>
            <a:r>
              <a:rPr lang="en-US" sz="2100" dirty="0">
                <a:solidFill>
                  <a:srgbClr val="F57913"/>
                </a:solidFill>
                <a:latin typeface="Segoe UI" panose="020B0502040204020203" pitchFamily="34" charset="0"/>
                <a:cs typeface="Segoe UI" panose="020B0502040204020203" pitchFamily="34" charset="0"/>
              </a:rPr>
              <a:t>commercial</a:t>
            </a:r>
            <a:r>
              <a:rPr lang="en-US" sz="2100" dirty="0">
                <a:solidFill>
                  <a:srgbClr val="F57913"/>
                </a:solidFill>
                <a:latin typeface="Kalam Light" panose="02000000000000000000" pitchFamily="2" charset="0"/>
                <a:cs typeface="Kalam Light" panose="02000000000000000000" pitchFamily="2" charset="0"/>
              </a:rPr>
              <a:t> </a:t>
            </a:r>
            <a:r>
              <a:rPr lang="en-US" sz="2100" dirty="0">
                <a:solidFill>
                  <a:srgbClr val="F57913"/>
                </a:solidFill>
                <a:latin typeface="Segoe UI" panose="020B0502040204020203" pitchFamily="34" charset="0"/>
                <a:cs typeface="Segoe UI" panose="020B0502040204020203" pitchFamily="34" charset="0"/>
              </a:rPr>
              <a:t>growth</a:t>
            </a:r>
            <a:r>
              <a:rPr lang="en-US" sz="2100" dirty="0">
                <a:solidFill>
                  <a:srgbClr val="F57913"/>
                </a:solidFill>
                <a:latin typeface="Kalam Light" panose="02000000000000000000" pitchFamily="2" charset="0"/>
                <a:cs typeface="Kalam Light" panose="02000000000000000000" pitchFamily="2" charset="0"/>
              </a:rPr>
              <a:t> </a:t>
            </a:r>
            <a:r>
              <a:rPr lang="en-US" sz="2100" dirty="0">
                <a:latin typeface="Kalam Light" panose="02000000000000000000" pitchFamily="2" charset="0"/>
                <a:cs typeface="Kalam Light" panose="02000000000000000000" pitchFamily="2" charset="0"/>
              </a:rPr>
              <a:t>that supports the tax base.</a:t>
            </a:r>
          </a:p>
        </p:txBody>
      </p:sp>
      <p:sp>
        <p:nvSpPr>
          <p:cNvPr id="6" name="Rectangle 5">
            <a:extLst>
              <a:ext uri="{FF2B5EF4-FFF2-40B4-BE49-F238E27FC236}">
                <a16:creationId xmlns:a16="http://schemas.microsoft.com/office/drawing/2014/main" id="{DF78762F-B5EA-461D-12B1-C951FDD97919}"/>
              </a:ext>
            </a:extLst>
          </p:cNvPr>
          <p:cNvSpPr/>
          <p:nvPr/>
        </p:nvSpPr>
        <p:spPr>
          <a:xfrm>
            <a:off x="7463784" y="2010180"/>
            <a:ext cx="4508017" cy="394339"/>
          </a:xfrm>
          <a:prstGeom prst="rect">
            <a:avLst/>
          </a:prstGeom>
        </p:spPr>
        <p:txBody>
          <a:bodyPr wrap="square">
            <a:spAutoFit/>
          </a:bodyPr>
          <a:lstStyle/>
          <a:p>
            <a:pPr algn="ctr">
              <a:lnSpc>
                <a:spcPts val="2300"/>
              </a:lnSpc>
            </a:pPr>
            <a:r>
              <a:rPr lang="en-US" sz="2100" dirty="0">
                <a:solidFill>
                  <a:srgbClr val="8A3CC4"/>
                </a:solidFill>
                <a:latin typeface="Segoe UI" panose="020B0502040204020203" pitchFamily="34" charset="0"/>
                <a:cs typeface="Segoe UI" panose="020B0502040204020203" pitchFamily="34" charset="0"/>
              </a:rPr>
              <a:t>Limits to new resident construction.</a:t>
            </a:r>
          </a:p>
        </p:txBody>
      </p:sp>
      <p:sp>
        <p:nvSpPr>
          <p:cNvPr id="3" name="Rectangle 2">
            <a:extLst>
              <a:ext uri="{FF2B5EF4-FFF2-40B4-BE49-F238E27FC236}">
                <a16:creationId xmlns:a16="http://schemas.microsoft.com/office/drawing/2014/main" id="{5A1624F2-CA89-7407-E064-C62B4DE4512C}"/>
              </a:ext>
            </a:extLst>
          </p:cNvPr>
          <p:cNvSpPr/>
          <p:nvPr/>
        </p:nvSpPr>
        <p:spPr>
          <a:xfrm>
            <a:off x="5783954" y="769636"/>
            <a:ext cx="1480440" cy="1712007"/>
          </a:xfrm>
          <a:prstGeom prst="rect">
            <a:avLst/>
          </a:prstGeom>
        </p:spPr>
        <p:txBody>
          <a:bodyPr wrap="square">
            <a:spAutoFit/>
          </a:bodyPr>
          <a:lstStyle/>
          <a:p>
            <a:pPr algn="ctr">
              <a:lnSpc>
                <a:spcPts val="2600"/>
              </a:lnSpc>
            </a:pPr>
            <a:r>
              <a:rPr lang="en-US" sz="2200" dirty="0">
                <a:solidFill>
                  <a:srgbClr val="C00000"/>
                </a:solidFill>
                <a:latin typeface="Segoe UI" panose="020B0502040204020203" pitchFamily="34" charset="0"/>
                <a:cs typeface="Segoe UI" panose="020B0502040204020203" pitchFamily="34" charset="0"/>
              </a:rPr>
              <a:t>No</a:t>
            </a:r>
          </a:p>
          <a:p>
            <a:pPr algn="ctr">
              <a:lnSpc>
                <a:spcPts val="2600"/>
              </a:lnSpc>
            </a:pPr>
            <a:r>
              <a:rPr lang="en-US" sz="2200" dirty="0">
                <a:solidFill>
                  <a:srgbClr val="C00000"/>
                </a:solidFill>
                <a:latin typeface="Segoe UI" panose="020B0502040204020203" pitchFamily="34" charset="0"/>
                <a:cs typeface="Segoe UI" panose="020B0502040204020203" pitchFamily="34" charset="0"/>
              </a:rPr>
              <a:t>through</a:t>
            </a:r>
          </a:p>
          <a:p>
            <a:pPr algn="ctr">
              <a:lnSpc>
                <a:spcPts val="2600"/>
              </a:lnSpc>
            </a:pPr>
            <a:r>
              <a:rPr lang="en-US" sz="2200" dirty="0">
                <a:solidFill>
                  <a:srgbClr val="C00000"/>
                </a:solidFill>
                <a:latin typeface="Segoe UI" panose="020B0502040204020203" pitchFamily="34" charset="0"/>
                <a:cs typeface="Segoe UI" panose="020B0502040204020203" pitchFamily="34" charset="0"/>
              </a:rPr>
              <a:t>traffic</a:t>
            </a:r>
          </a:p>
          <a:p>
            <a:pPr algn="ctr">
              <a:lnSpc>
                <a:spcPts val="2400"/>
              </a:lnSpc>
            </a:pPr>
            <a:r>
              <a:rPr lang="en-US" sz="2100" dirty="0">
                <a:latin typeface="Kalam Light" panose="02000000000000000000" pitchFamily="2" charset="0"/>
                <a:cs typeface="Kalam Light" panose="02000000000000000000" pitchFamily="2" charset="0"/>
              </a:rPr>
              <a:t>in</a:t>
            </a:r>
          </a:p>
          <a:p>
            <a:pPr algn="ctr">
              <a:lnSpc>
                <a:spcPts val="2400"/>
              </a:lnSpc>
            </a:pPr>
            <a:r>
              <a:rPr lang="en-US" sz="2100" dirty="0">
                <a:latin typeface="Kalam Light" panose="02000000000000000000" pitchFamily="2" charset="0"/>
                <a:cs typeface="Kalam Light" panose="02000000000000000000" pitchFamily="2" charset="0"/>
              </a:rPr>
              <a:t>downtown.</a:t>
            </a:r>
          </a:p>
        </p:txBody>
      </p:sp>
      <p:sp>
        <p:nvSpPr>
          <p:cNvPr id="47" name="Rectangle 46">
            <a:extLst>
              <a:ext uri="{FF2B5EF4-FFF2-40B4-BE49-F238E27FC236}">
                <a16:creationId xmlns:a16="http://schemas.microsoft.com/office/drawing/2014/main" id="{416EF721-6BBE-7D1A-4F4B-6CD561458F06}"/>
              </a:ext>
            </a:extLst>
          </p:cNvPr>
          <p:cNvSpPr/>
          <p:nvPr/>
        </p:nvSpPr>
        <p:spPr>
          <a:xfrm>
            <a:off x="268973" y="4185163"/>
            <a:ext cx="2866344" cy="2090316"/>
          </a:xfrm>
          <a:prstGeom prst="rect">
            <a:avLst/>
          </a:prstGeom>
        </p:spPr>
        <p:txBody>
          <a:bodyPr wrap="square">
            <a:spAutoFit/>
          </a:bodyPr>
          <a:lstStyle/>
          <a:p>
            <a:pPr algn="ctr">
              <a:lnSpc>
                <a:spcPts val="2600"/>
              </a:lnSpc>
            </a:pPr>
            <a:r>
              <a:rPr lang="en-US" sz="2100" dirty="0">
                <a:solidFill>
                  <a:srgbClr val="3DA5C1"/>
                </a:solidFill>
                <a:latin typeface="Segoe UI" panose="020B0502040204020203" pitchFamily="34" charset="0"/>
                <a:cs typeface="Segoe UI" panose="020B0502040204020203" pitchFamily="34" charset="0"/>
              </a:rPr>
              <a:t>Connectivity</a:t>
            </a:r>
            <a:r>
              <a:rPr lang="en-US" sz="2100" dirty="0">
                <a:solidFill>
                  <a:schemeClr val="accent5"/>
                </a:solidFill>
                <a:latin typeface="Segoe UI" panose="020B0502040204020203" pitchFamily="34" charset="0"/>
                <a:cs typeface="Segoe UI" panose="020B0502040204020203" pitchFamily="34" charset="0"/>
              </a:rPr>
              <a:t> </a:t>
            </a:r>
            <a:r>
              <a:rPr lang="en-US" sz="2100" dirty="0">
                <a:latin typeface="Kalam Light" panose="02000000000000000000" pitchFamily="2" charset="0"/>
                <a:cs typeface="Kalam Light" panose="02000000000000000000" pitchFamily="2" charset="0"/>
              </a:rPr>
              <a:t>of bike trails. </a:t>
            </a:r>
            <a:r>
              <a:rPr lang="en-US" sz="2100" dirty="0">
                <a:solidFill>
                  <a:srgbClr val="3DA5C1"/>
                </a:solidFill>
                <a:latin typeface="Segoe UI" panose="020B0502040204020203" pitchFamily="34" charset="0"/>
                <a:cs typeface="Segoe UI" panose="020B0502040204020203" pitchFamily="34" charset="0"/>
              </a:rPr>
              <a:t>Walkability. Ease of pedestrian traffic. </a:t>
            </a:r>
            <a:r>
              <a:rPr lang="en-US" sz="2100" dirty="0">
                <a:latin typeface="Kalam Light" panose="02000000000000000000" pitchFamily="2" charset="0"/>
                <a:cs typeface="Kalam Light" panose="02000000000000000000" pitchFamily="2" charset="0"/>
              </a:rPr>
              <a:t>Ability to get to one place from another without having a car.</a:t>
            </a:r>
          </a:p>
        </p:txBody>
      </p:sp>
      <p:sp>
        <p:nvSpPr>
          <p:cNvPr id="25" name="Rectangle 24">
            <a:extLst>
              <a:ext uri="{FF2B5EF4-FFF2-40B4-BE49-F238E27FC236}">
                <a16:creationId xmlns:a16="http://schemas.microsoft.com/office/drawing/2014/main" id="{2693FF7A-B97D-BFF7-3E71-7C36B22B00FC}"/>
              </a:ext>
            </a:extLst>
          </p:cNvPr>
          <p:cNvSpPr/>
          <p:nvPr/>
        </p:nvSpPr>
        <p:spPr>
          <a:xfrm>
            <a:off x="3347857" y="2898212"/>
            <a:ext cx="3916537" cy="1327286"/>
          </a:xfrm>
          <a:prstGeom prst="rect">
            <a:avLst/>
          </a:prstGeom>
        </p:spPr>
        <p:txBody>
          <a:bodyPr wrap="square">
            <a:spAutoFit/>
          </a:bodyPr>
          <a:lstStyle/>
          <a:p>
            <a:pPr algn="ctr">
              <a:lnSpc>
                <a:spcPts val="2400"/>
              </a:lnSpc>
            </a:pPr>
            <a:r>
              <a:rPr lang="en-US" sz="2100" dirty="0">
                <a:solidFill>
                  <a:srgbClr val="0070C0"/>
                </a:solidFill>
                <a:latin typeface="Kalam" panose="02000000000000000000" pitchFamily="2" charset="0"/>
                <a:cs typeface="Kalam" panose="02000000000000000000" pitchFamily="2" charset="0"/>
              </a:rPr>
              <a:t>I would love an actual rec center with indoor and outdoor pools</a:t>
            </a:r>
            <a:r>
              <a:rPr lang="en-US" sz="2100" dirty="0">
                <a:latin typeface="Kalam" panose="02000000000000000000" pitchFamily="2" charset="0"/>
                <a:cs typeface="Kalam" panose="02000000000000000000" pitchFamily="2" charset="0"/>
              </a:rPr>
              <a:t>. </a:t>
            </a:r>
            <a:r>
              <a:rPr lang="en-US" sz="2100" dirty="0">
                <a:latin typeface="Kalam Light" panose="02000000000000000000" pitchFamily="2" charset="0"/>
                <a:cs typeface="Kalam Light" panose="02000000000000000000" pitchFamily="2" charset="0"/>
              </a:rPr>
              <a:t>Tired of giving my money to Dublin.</a:t>
            </a:r>
          </a:p>
        </p:txBody>
      </p:sp>
      <p:sp>
        <p:nvSpPr>
          <p:cNvPr id="17" name="Rectangle 16">
            <a:extLst>
              <a:ext uri="{FF2B5EF4-FFF2-40B4-BE49-F238E27FC236}">
                <a16:creationId xmlns:a16="http://schemas.microsoft.com/office/drawing/2014/main" id="{32B66606-81B0-103F-5783-6FFD090D9B39}"/>
              </a:ext>
            </a:extLst>
          </p:cNvPr>
          <p:cNvSpPr/>
          <p:nvPr/>
        </p:nvSpPr>
        <p:spPr>
          <a:xfrm>
            <a:off x="7682577" y="766256"/>
            <a:ext cx="4027155" cy="734175"/>
          </a:xfrm>
          <a:prstGeom prst="rect">
            <a:avLst/>
          </a:prstGeom>
        </p:spPr>
        <p:txBody>
          <a:bodyPr wrap="square">
            <a:spAutoFit/>
          </a:bodyPr>
          <a:lstStyle/>
          <a:p>
            <a:pPr algn="ctr">
              <a:lnSpc>
                <a:spcPts val="2500"/>
              </a:lnSpc>
            </a:pPr>
            <a:r>
              <a:rPr lang="en-US" sz="2150" dirty="0">
                <a:latin typeface="Kalam" panose="02000000000000000000" pitchFamily="2" charset="0"/>
                <a:cs typeface="Kalam" panose="02000000000000000000" pitchFamily="2" charset="0"/>
              </a:rPr>
              <a:t>More road improvements …</a:t>
            </a:r>
          </a:p>
          <a:p>
            <a:pPr algn="ctr">
              <a:lnSpc>
                <a:spcPts val="2500"/>
              </a:lnSpc>
            </a:pPr>
            <a:r>
              <a:rPr lang="en-US" sz="2150" dirty="0">
                <a:latin typeface="Kalam Light" panose="02000000000000000000" pitchFamily="2" charset="0"/>
                <a:cs typeface="Kalam Light" panose="02000000000000000000" pitchFamily="2" charset="0"/>
              </a:rPr>
              <a:t>traffic control, and less speeding.</a:t>
            </a:r>
          </a:p>
        </p:txBody>
      </p:sp>
      <p:sp>
        <p:nvSpPr>
          <p:cNvPr id="18" name="Rectangle 17">
            <a:extLst>
              <a:ext uri="{FF2B5EF4-FFF2-40B4-BE49-F238E27FC236}">
                <a16:creationId xmlns:a16="http://schemas.microsoft.com/office/drawing/2014/main" id="{6EE455A1-F49A-4006-1B7A-2114D55F989E}"/>
              </a:ext>
            </a:extLst>
          </p:cNvPr>
          <p:cNvSpPr/>
          <p:nvPr/>
        </p:nvSpPr>
        <p:spPr>
          <a:xfrm>
            <a:off x="756382" y="3447153"/>
            <a:ext cx="1913473" cy="425116"/>
          </a:xfrm>
          <a:prstGeom prst="rect">
            <a:avLst/>
          </a:prstGeom>
        </p:spPr>
        <p:txBody>
          <a:bodyPr wrap="square">
            <a:spAutoFit/>
          </a:bodyPr>
          <a:lstStyle/>
          <a:p>
            <a:pPr algn="ctr">
              <a:lnSpc>
                <a:spcPts val="2500"/>
              </a:lnSpc>
            </a:pPr>
            <a:r>
              <a:rPr lang="en-US" sz="2250" dirty="0">
                <a:latin typeface="Kalam" panose="02000000000000000000" pitchFamily="2" charset="0"/>
                <a:cs typeface="Kalam" panose="02000000000000000000" pitchFamily="2" charset="0"/>
              </a:rPr>
              <a:t>Fine dining.</a:t>
            </a:r>
          </a:p>
        </p:txBody>
      </p:sp>
      <p:sp>
        <p:nvSpPr>
          <p:cNvPr id="35" name="Rectangle 34">
            <a:extLst>
              <a:ext uri="{FF2B5EF4-FFF2-40B4-BE49-F238E27FC236}">
                <a16:creationId xmlns:a16="http://schemas.microsoft.com/office/drawing/2014/main" id="{805303E8-22D1-C231-A281-9FB7CF5CD8C9}"/>
              </a:ext>
            </a:extLst>
          </p:cNvPr>
          <p:cNvSpPr/>
          <p:nvPr/>
        </p:nvSpPr>
        <p:spPr>
          <a:xfrm>
            <a:off x="3341607" y="4563548"/>
            <a:ext cx="3923323" cy="432811"/>
          </a:xfrm>
          <a:prstGeom prst="rect">
            <a:avLst/>
          </a:prstGeom>
        </p:spPr>
        <p:txBody>
          <a:bodyPr wrap="square">
            <a:spAutoFit/>
          </a:bodyPr>
          <a:lstStyle/>
          <a:p>
            <a:pPr algn="ctr">
              <a:lnSpc>
                <a:spcPts val="2700"/>
              </a:lnSpc>
            </a:pPr>
            <a:r>
              <a:rPr lang="en-US" sz="2050" dirty="0">
                <a:latin typeface="Kalam" panose="02000000000000000000" pitchFamily="2" charset="0"/>
                <a:cs typeface="Kalam" panose="02000000000000000000" pitchFamily="2" charset="0"/>
              </a:rPr>
              <a:t>Don’t develop every piece of land. </a:t>
            </a:r>
          </a:p>
        </p:txBody>
      </p:sp>
      <p:grpSp>
        <p:nvGrpSpPr>
          <p:cNvPr id="30" name="Group 29">
            <a:extLst>
              <a:ext uri="{FF2B5EF4-FFF2-40B4-BE49-F238E27FC236}">
                <a16:creationId xmlns:a16="http://schemas.microsoft.com/office/drawing/2014/main" id="{A59905CA-611D-60D9-051F-B20F5358792A}"/>
              </a:ext>
            </a:extLst>
          </p:cNvPr>
          <p:cNvGrpSpPr/>
          <p:nvPr/>
        </p:nvGrpSpPr>
        <p:grpSpPr>
          <a:xfrm>
            <a:off x="102225" y="42263"/>
            <a:ext cx="3040219" cy="1926171"/>
            <a:chOff x="102225" y="42263"/>
            <a:chExt cx="3040219" cy="1926171"/>
          </a:xfrm>
        </p:grpSpPr>
        <p:sp>
          <p:nvSpPr>
            <p:cNvPr id="36" name="Rectangle 35">
              <a:extLst>
                <a:ext uri="{FF2B5EF4-FFF2-40B4-BE49-F238E27FC236}">
                  <a16:creationId xmlns:a16="http://schemas.microsoft.com/office/drawing/2014/main" id="{00E03C90-8A79-9D38-1D54-2A2C5505FCC4}"/>
                </a:ext>
              </a:extLst>
            </p:cNvPr>
            <p:cNvSpPr/>
            <p:nvPr/>
          </p:nvSpPr>
          <p:spPr>
            <a:xfrm>
              <a:off x="283794" y="662232"/>
              <a:ext cx="2858650" cy="1306202"/>
            </a:xfrm>
            <a:prstGeom prst="rect">
              <a:avLst/>
            </a:prstGeom>
            <a:solidFill>
              <a:schemeClr val="bg1"/>
            </a:solidFill>
            <a:ln w="28575">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solidFill>
                  <a:schemeClr val="accent2">
                    <a:lumMod val="40000"/>
                    <a:lumOff val="60000"/>
                  </a:schemeClr>
                </a:solidFill>
                <a:latin typeface="Segoe UI" panose="020B0502040204020203" pitchFamily="34" charset="0"/>
                <a:cs typeface="Segoe UI" panose="020B0502040204020203" pitchFamily="34" charset="0"/>
              </a:endParaRPr>
            </a:p>
          </p:txBody>
        </p:sp>
        <p:cxnSp>
          <p:nvCxnSpPr>
            <p:cNvPr id="37" name="Straight Connector 36">
              <a:extLst>
                <a:ext uri="{FF2B5EF4-FFF2-40B4-BE49-F238E27FC236}">
                  <a16:creationId xmlns:a16="http://schemas.microsoft.com/office/drawing/2014/main" id="{B8024D65-13C0-C082-E91A-615B560C8CDD}"/>
                </a:ext>
              </a:extLst>
            </p:cNvPr>
            <p:cNvCxnSpPr/>
            <p:nvPr/>
          </p:nvCxnSpPr>
          <p:spPr>
            <a:xfrm>
              <a:off x="211707" y="650927"/>
              <a:ext cx="5502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6CFBBEA-7FB2-AD99-E416-14A601627320}"/>
                </a:ext>
              </a:extLst>
            </p:cNvPr>
            <p:cNvCxnSpPr>
              <a:cxnSpLocks/>
            </p:cNvCxnSpPr>
            <p:nvPr/>
          </p:nvCxnSpPr>
          <p:spPr>
            <a:xfrm>
              <a:off x="276204" y="577413"/>
              <a:ext cx="0" cy="2743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1DE36B04-5D29-93DA-75B5-042C90EE8655}"/>
                </a:ext>
              </a:extLst>
            </p:cNvPr>
            <p:cNvSpPr txBox="1"/>
            <p:nvPr/>
          </p:nvSpPr>
          <p:spPr>
            <a:xfrm>
              <a:off x="366510" y="761463"/>
              <a:ext cx="2685782" cy="1131079"/>
            </a:xfrm>
            <a:prstGeom prst="rect">
              <a:avLst/>
            </a:prstGeom>
            <a:noFill/>
            <a:ln>
              <a:noFill/>
            </a:ln>
          </p:spPr>
          <p:txBody>
            <a:bodyPr wrap="square" rtlCol="0" anchor="t">
              <a:spAutoFit/>
            </a:bodyPr>
            <a:lstStyle/>
            <a:p>
              <a:pPr algn="ctr">
                <a:lnSpc>
                  <a:spcPts val="2700"/>
                </a:lnSpc>
              </a:pPr>
              <a:r>
                <a:rPr lang="en-US" sz="2200" dirty="0">
                  <a:latin typeface="Segoe UI" panose="020B0502040204020203" pitchFamily="34" charset="0"/>
                  <a:cs typeface="Segoe UI" panose="020B0502040204020203" pitchFamily="34" charset="0"/>
                </a:rPr>
                <a:t>What would you like to see </a:t>
              </a:r>
              <a:r>
                <a:rPr lang="en-US" sz="2200" u="sng" dirty="0">
                  <a:latin typeface="Segoe UI" panose="020B0502040204020203" pitchFamily="34" charset="0"/>
                  <a:cs typeface="Segoe UI" panose="020B0502040204020203" pitchFamily="34" charset="0"/>
                </a:rPr>
                <a:t>more</a:t>
              </a:r>
              <a:r>
                <a:rPr lang="en-US" sz="2200" dirty="0">
                  <a:latin typeface="Segoe UI" panose="020B0502040204020203" pitchFamily="34" charset="0"/>
                  <a:cs typeface="Segoe UI" panose="020B0502040204020203" pitchFamily="34" charset="0"/>
                </a:rPr>
                <a:t> of in Powell?</a:t>
              </a:r>
            </a:p>
          </p:txBody>
        </p:sp>
        <p:sp>
          <p:nvSpPr>
            <p:cNvPr id="53" name="TextBox 52">
              <a:extLst>
                <a:ext uri="{FF2B5EF4-FFF2-40B4-BE49-F238E27FC236}">
                  <a16:creationId xmlns:a16="http://schemas.microsoft.com/office/drawing/2014/main" id="{11C1F757-A56B-E6FE-958D-032A3BA6564B}"/>
                </a:ext>
              </a:extLst>
            </p:cNvPr>
            <p:cNvSpPr txBox="1"/>
            <p:nvPr/>
          </p:nvSpPr>
          <p:spPr>
            <a:xfrm>
              <a:off x="102225" y="42263"/>
              <a:ext cx="723275" cy="1569660"/>
            </a:xfrm>
            <a:prstGeom prst="rect">
              <a:avLst/>
            </a:prstGeom>
            <a:noFill/>
          </p:spPr>
          <p:txBody>
            <a:bodyPr wrap="none" rtlCol="0">
              <a:spAutoFit/>
            </a:bodyPr>
            <a:lstStyle/>
            <a:p>
              <a:r>
                <a:rPr lang="en-US" sz="9600" dirty="0">
                  <a:solidFill>
                    <a:schemeClr val="tx2">
                      <a:lumMod val="25000"/>
                      <a:lumOff val="75000"/>
                    </a:schemeClr>
                  </a:solidFill>
                  <a:latin typeface="Franklin Gothic Demi" panose="020B0703020102020204" pitchFamily="34" charset="0"/>
                </a:rPr>
                <a:t>“</a:t>
              </a:r>
            </a:p>
          </p:txBody>
        </p:sp>
      </p:grpSp>
    </p:spTree>
    <p:extLst>
      <p:ext uri="{BB962C8B-B14F-4D97-AF65-F5344CB8AC3E}">
        <p14:creationId xmlns:p14="http://schemas.microsoft.com/office/powerpoint/2010/main" val="18657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P spid="43" grpId="0"/>
      <p:bldP spid="50" grpId="0"/>
      <p:bldP spid="51" grpId="0"/>
      <p:bldP spid="27" grpId="0"/>
      <p:bldP spid="6" grpId="0"/>
      <p:bldP spid="3" grpId="0"/>
      <p:bldP spid="47" grpId="0"/>
      <p:bldP spid="25" grpId="0"/>
      <p:bldP spid="17" grpId="0"/>
      <p:bldP spid="18" grpId="0"/>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98699-41FD-CBB1-1886-A396D124B746}"/>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DBB67B18-D011-4C0B-F465-93651CA4F5C7}"/>
              </a:ext>
            </a:extLst>
          </p:cNvPr>
          <p:cNvSpPr/>
          <p:nvPr/>
        </p:nvSpPr>
        <p:spPr>
          <a:xfrm>
            <a:off x="6318082" y="4892241"/>
            <a:ext cx="3229704" cy="141049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52" name="Rectangle 51">
            <a:extLst>
              <a:ext uri="{FF2B5EF4-FFF2-40B4-BE49-F238E27FC236}">
                <a16:creationId xmlns:a16="http://schemas.microsoft.com/office/drawing/2014/main" id="{4C974882-BE4B-33BA-9293-A116218F7C26}"/>
              </a:ext>
            </a:extLst>
          </p:cNvPr>
          <p:cNvSpPr/>
          <p:nvPr/>
        </p:nvSpPr>
        <p:spPr>
          <a:xfrm>
            <a:off x="9747267" y="3773291"/>
            <a:ext cx="2184244" cy="1182364"/>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51" name="Rectangle 50">
            <a:extLst>
              <a:ext uri="{FF2B5EF4-FFF2-40B4-BE49-F238E27FC236}">
                <a16:creationId xmlns:a16="http://schemas.microsoft.com/office/drawing/2014/main" id="{13D8EC4C-A18C-A2DC-B1D6-37C8ECA01716}"/>
              </a:ext>
            </a:extLst>
          </p:cNvPr>
          <p:cNvSpPr/>
          <p:nvPr/>
        </p:nvSpPr>
        <p:spPr>
          <a:xfrm>
            <a:off x="3345465" y="3110821"/>
            <a:ext cx="6194547" cy="1574454"/>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latin typeface="Segoe UI" panose="020B0502040204020203" pitchFamily="34" charset="0"/>
              <a:cs typeface="Segoe UI" panose="020B0502040204020203" pitchFamily="34" charset="0"/>
            </a:endParaRPr>
          </a:p>
        </p:txBody>
      </p:sp>
      <p:sp>
        <p:nvSpPr>
          <p:cNvPr id="34" name="Rectangle 33">
            <a:extLst>
              <a:ext uri="{FF2B5EF4-FFF2-40B4-BE49-F238E27FC236}">
                <a16:creationId xmlns:a16="http://schemas.microsoft.com/office/drawing/2014/main" id="{384679B7-2C90-25B0-D812-A5C1E92BA576}"/>
              </a:ext>
            </a:extLst>
          </p:cNvPr>
          <p:cNvSpPr/>
          <p:nvPr/>
        </p:nvSpPr>
        <p:spPr>
          <a:xfrm>
            <a:off x="3345465" y="4894389"/>
            <a:ext cx="2752926" cy="141049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26" name="Rectangle 25">
            <a:extLst>
              <a:ext uri="{FF2B5EF4-FFF2-40B4-BE49-F238E27FC236}">
                <a16:creationId xmlns:a16="http://schemas.microsoft.com/office/drawing/2014/main" id="{BAD65D44-FE61-8AAB-991D-97C78C38FB41}"/>
              </a:ext>
            </a:extLst>
          </p:cNvPr>
          <p:cNvSpPr/>
          <p:nvPr/>
        </p:nvSpPr>
        <p:spPr>
          <a:xfrm>
            <a:off x="263236" y="5476854"/>
            <a:ext cx="2879207" cy="828205"/>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40" name="Rectangle 39">
            <a:extLst>
              <a:ext uri="{FF2B5EF4-FFF2-40B4-BE49-F238E27FC236}">
                <a16:creationId xmlns:a16="http://schemas.microsoft.com/office/drawing/2014/main" id="{18B267D9-1E09-3555-37FD-1D9EEB6B786E}"/>
              </a:ext>
            </a:extLst>
          </p:cNvPr>
          <p:cNvSpPr/>
          <p:nvPr/>
        </p:nvSpPr>
        <p:spPr>
          <a:xfrm>
            <a:off x="9736536" y="5127721"/>
            <a:ext cx="2184244" cy="1182364"/>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4" name="Rectangle 3">
            <a:extLst>
              <a:ext uri="{FF2B5EF4-FFF2-40B4-BE49-F238E27FC236}">
                <a16:creationId xmlns:a16="http://schemas.microsoft.com/office/drawing/2014/main" id="{E2B62395-79B4-1B80-707C-51AD29063B30}"/>
              </a:ext>
            </a:extLst>
          </p:cNvPr>
          <p:cNvSpPr/>
          <p:nvPr/>
        </p:nvSpPr>
        <p:spPr>
          <a:xfrm>
            <a:off x="11416976" y="6113647"/>
            <a:ext cx="597012" cy="35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423152E-599F-E235-5B83-114D144C8A40}"/>
              </a:ext>
            </a:extLst>
          </p:cNvPr>
          <p:cNvSpPr/>
          <p:nvPr/>
        </p:nvSpPr>
        <p:spPr>
          <a:xfrm>
            <a:off x="6565808" y="657650"/>
            <a:ext cx="2976352" cy="2244058"/>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72CBF425-FF97-0E40-716F-7FA3F6C02870}"/>
              </a:ext>
            </a:extLst>
          </p:cNvPr>
          <p:cNvSpPr/>
          <p:nvPr/>
        </p:nvSpPr>
        <p:spPr>
          <a:xfrm>
            <a:off x="3345465" y="663076"/>
            <a:ext cx="3025968" cy="2238632"/>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accent6">
                  <a:lumMod val="75000"/>
                </a:schemeClr>
              </a:solidFill>
            </a:endParaRPr>
          </a:p>
        </p:txBody>
      </p:sp>
      <p:sp>
        <p:nvSpPr>
          <p:cNvPr id="15" name="Rectangle 14">
            <a:extLst>
              <a:ext uri="{FF2B5EF4-FFF2-40B4-BE49-F238E27FC236}">
                <a16:creationId xmlns:a16="http://schemas.microsoft.com/office/drawing/2014/main" id="{BFFDA88F-2570-47D2-479B-0A82A3954C3A}"/>
              </a:ext>
            </a:extLst>
          </p:cNvPr>
          <p:cNvSpPr/>
          <p:nvPr/>
        </p:nvSpPr>
        <p:spPr>
          <a:xfrm>
            <a:off x="9736535" y="657650"/>
            <a:ext cx="2186737" cy="2928208"/>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24" name="TextBox 23">
            <a:extLst>
              <a:ext uri="{FF2B5EF4-FFF2-40B4-BE49-F238E27FC236}">
                <a16:creationId xmlns:a16="http://schemas.microsoft.com/office/drawing/2014/main" id="{5109F0DA-089B-7925-4E68-B989D7732E4A}"/>
              </a:ext>
            </a:extLst>
          </p:cNvPr>
          <p:cNvSpPr txBox="1"/>
          <p:nvPr/>
        </p:nvSpPr>
        <p:spPr>
          <a:xfrm flipV="1">
            <a:off x="11353800" y="5353050"/>
            <a:ext cx="723275" cy="1569660"/>
          </a:xfrm>
          <a:prstGeom prst="rect">
            <a:avLst/>
          </a:prstGeom>
          <a:noFill/>
        </p:spPr>
        <p:txBody>
          <a:bodyPr wrap="none" rtlCol="0">
            <a:spAutoFit/>
          </a:bodyPr>
          <a:lstStyle/>
          <a:p>
            <a:r>
              <a:rPr lang="en-US" sz="9600" dirty="0">
                <a:solidFill>
                  <a:schemeClr val="tx2">
                    <a:lumMod val="25000"/>
                    <a:lumOff val="75000"/>
                  </a:schemeClr>
                </a:solidFill>
                <a:latin typeface="Franklin Gothic Demi" panose="020B0703020102020204" pitchFamily="34" charset="0"/>
              </a:rPr>
              <a:t>“</a:t>
            </a:r>
          </a:p>
        </p:txBody>
      </p:sp>
      <p:sp>
        <p:nvSpPr>
          <p:cNvPr id="32" name="Rectangle 31">
            <a:extLst>
              <a:ext uri="{FF2B5EF4-FFF2-40B4-BE49-F238E27FC236}">
                <a16:creationId xmlns:a16="http://schemas.microsoft.com/office/drawing/2014/main" id="{B7FCE369-51A6-F679-1376-A5EADDA99536}"/>
              </a:ext>
            </a:extLst>
          </p:cNvPr>
          <p:cNvSpPr/>
          <p:nvPr/>
        </p:nvSpPr>
        <p:spPr>
          <a:xfrm>
            <a:off x="269739" y="2191073"/>
            <a:ext cx="2872706" cy="3087756"/>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33" name="Slide Number Placeholder 4">
            <a:extLst>
              <a:ext uri="{FF2B5EF4-FFF2-40B4-BE49-F238E27FC236}">
                <a16:creationId xmlns:a16="http://schemas.microsoft.com/office/drawing/2014/main" id="{4C819714-A5F0-5754-B0D5-629B48824F79}"/>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00">
                <a:solidFill>
                  <a:schemeClr val="tx1">
                    <a:lumMod val="65000"/>
                    <a:lumOff val="35000"/>
                  </a:schemeClr>
                </a:solidFill>
                <a:latin typeface="Segoe UI" panose="020B0502040204020203" pitchFamily="34" charset="0"/>
                <a:cs typeface="Segoe UI" panose="020B0502040204020203" pitchFamily="34" charset="0"/>
              </a:rPr>
              <a:pPr algn="r"/>
              <a:t>43</a:t>
            </a:fld>
            <a:endParaRPr lang="en-US" sz="10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46" name="TextBox 45">
            <a:extLst>
              <a:ext uri="{FF2B5EF4-FFF2-40B4-BE49-F238E27FC236}">
                <a16:creationId xmlns:a16="http://schemas.microsoft.com/office/drawing/2014/main" id="{219BA126-570C-E486-13A0-C587FDF622EC}"/>
              </a:ext>
            </a:extLst>
          </p:cNvPr>
          <p:cNvSpPr txBox="1"/>
          <p:nvPr/>
        </p:nvSpPr>
        <p:spPr>
          <a:xfrm>
            <a:off x="493964" y="6491288"/>
            <a:ext cx="11204072" cy="233397"/>
          </a:xfrm>
          <a:prstGeom prst="rect">
            <a:avLst/>
          </a:prstGeom>
          <a:noFill/>
        </p:spPr>
        <p:txBody>
          <a:bodyPr wrap="square" rtlCol="0">
            <a:spAutoFit/>
          </a:bodyPr>
          <a:lstStyle/>
          <a:p>
            <a:pPr algn="ctr">
              <a:lnSpc>
                <a:spcPts val="1100"/>
              </a:lnSpc>
            </a:pPr>
            <a:r>
              <a:rPr lang="en-US" sz="1100" dirty="0">
                <a:solidFill>
                  <a:schemeClr val="tx1">
                    <a:lumMod val="65000"/>
                    <a:lumOff val="35000"/>
                  </a:schemeClr>
                </a:solidFill>
                <a:latin typeface="Segoe UI Semilight" panose="020B0402040204020203" pitchFamily="34" charset="0"/>
                <a:cs typeface="Segoe UI Semilight" panose="020B0402040204020203" pitchFamily="34" charset="0"/>
              </a:rPr>
              <a:t>ADDITIONAL COMMENTS APPEAR IN A SEPARATE DOCUMENT</a:t>
            </a:r>
          </a:p>
        </p:txBody>
      </p:sp>
      <p:sp>
        <p:nvSpPr>
          <p:cNvPr id="14" name="Rectangle 13">
            <a:extLst>
              <a:ext uri="{FF2B5EF4-FFF2-40B4-BE49-F238E27FC236}">
                <a16:creationId xmlns:a16="http://schemas.microsoft.com/office/drawing/2014/main" id="{AC42844B-3B20-2221-7DE1-6DC37C57A251}"/>
              </a:ext>
            </a:extLst>
          </p:cNvPr>
          <p:cNvSpPr/>
          <p:nvPr/>
        </p:nvSpPr>
        <p:spPr>
          <a:xfrm>
            <a:off x="3300279" y="3253242"/>
            <a:ext cx="6297329" cy="1375377"/>
          </a:xfrm>
          <a:prstGeom prst="rect">
            <a:avLst/>
          </a:prstGeom>
        </p:spPr>
        <p:txBody>
          <a:bodyPr wrap="square">
            <a:spAutoFit/>
          </a:bodyPr>
          <a:lstStyle/>
          <a:p>
            <a:pPr algn="ctr">
              <a:lnSpc>
                <a:spcPts val="2500"/>
              </a:lnSpc>
            </a:pPr>
            <a:r>
              <a:rPr lang="en-US" sz="2100" dirty="0">
                <a:latin typeface="Kalam Light" panose="02000000000000000000" pitchFamily="2" charset="0"/>
                <a:cs typeface="Kalam Light" panose="02000000000000000000" pitchFamily="2" charset="0"/>
              </a:rPr>
              <a:t>If I look at the difference between Dublin and here,</a:t>
            </a:r>
          </a:p>
          <a:p>
            <a:pPr algn="ctr">
              <a:lnSpc>
                <a:spcPts val="2500"/>
              </a:lnSpc>
            </a:pPr>
            <a:r>
              <a:rPr lang="en-US" sz="2100" dirty="0">
                <a:latin typeface="Kalam Light" panose="02000000000000000000" pitchFamily="2" charset="0"/>
                <a:cs typeface="Kalam Light" panose="02000000000000000000" pitchFamily="2" charset="0"/>
              </a:rPr>
              <a:t>it’s serious in terms of how much more they have invested in their </a:t>
            </a:r>
            <a:r>
              <a:rPr lang="en-US" sz="2200" dirty="0">
                <a:solidFill>
                  <a:srgbClr val="F57913"/>
                </a:solidFill>
                <a:latin typeface="Segoe UI" panose="020B0502040204020203" pitchFamily="34" charset="0"/>
                <a:cs typeface="Segoe UI" panose="020B0502040204020203" pitchFamily="34" charset="0"/>
              </a:rPr>
              <a:t>bike and pedestrian mobility</a:t>
            </a:r>
            <a:r>
              <a:rPr lang="en-US" sz="2100" dirty="0">
                <a:latin typeface="Kalam Light" panose="02000000000000000000" pitchFamily="2" charset="0"/>
                <a:cs typeface="Kalam Light" panose="02000000000000000000" pitchFamily="2" charset="0"/>
              </a:rPr>
              <a:t>.</a:t>
            </a:r>
          </a:p>
          <a:p>
            <a:pPr algn="ctr">
              <a:lnSpc>
                <a:spcPts val="2500"/>
              </a:lnSpc>
            </a:pPr>
            <a:r>
              <a:rPr lang="en-US" sz="2100" dirty="0">
                <a:latin typeface="Kalam Light" panose="02000000000000000000" pitchFamily="2" charset="0"/>
                <a:cs typeface="Kalam Light" panose="02000000000000000000" pitchFamily="2" charset="0"/>
              </a:rPr>
              <a:t>We can do a better job in that. </a:t>
            </a:r>
          </a:p>
        </p:txBody>
      </p:sp>
      <p:sp>
        <p:nvSpPr>
          <p:cNvPr id="20" name="Rectangle 19">
            <a:extLst>
              <a:ext uri="{FF2B5EF4-FFF2-40B4-BE49-F238E27FC236}">
                <a16:creationId xmlns:a16="http://schemas.microsoft.com/office/drawing/2014/main" id="{1A7D4082-2FE2-D24E-1348-C28E50ED8B78}"/>
              </a:ext>
            </a:extLst>
          </p:cNvPr>
          <p:cNvSpPr/>
          <p:nvPr/>
        </p:nvSpPr>
        <p:spPr>
          <a:xfrm>
            <a:off x="491482" y="5522576"/>
            <a:ext cx="2426345" cy="762132"/>
          </a:xfrm>
          <a:prstGeom prst="rect">
            <a:avLst/>
          </a:prstGeom>
        </p:spPr>
        <p:txBody>
          <a:bodyPr wrap="square">
            <a:spAutoFit/>
          </a:bodyPr>
          <a:lstStyle/>
          <a:p>
            <a:pPr algn="ctr">
              <a:lnSpc>
                <a:spcPts val="2500"/>
              </a:lnSpc>
            </a:pPr>
            <a:r>
              <a:rPr lang="en-US" sz="2200" dirty="0">
                <a:solidFill>
                  <a:srgbClr val="C00000"/>
                </a:solidFill>
                <a:latin typeface="Segoe UI" panose="020B0502040204020203" pitchFamily="34" charset="0"/>
                <a:cs typeface="Segoe UI" panose="020B0502040204020203" pitchFamily="34" charset="0"/>
              </a:rPr>
              <a:t>Better infrastructure.</a:t>
            </a:r>
          </a:p>
        </p:txBody>
      </p:sp>
      <p:sp>
        <p:nvSpPr>
          <p:cNvPr id="22" name="Rectangle 21">
            <a:extLst>
              <a:ext uri="{FF2B5EF4-FFF2-40B4-BE49-F238E27FC236}">
                <a16:creationId xmlns:a16="http://schemas.microsoft.com/office/drawing/2014/main" id="{A78DB58A-A2AC-7690-580C-3DBC98FF3278}"/>
              </a:ext>
            </a:extLst>
          </p:cNvPr>
          <p:cNvSpPr/>
          <p:nvPr/>
        </p:nvSpPr>
        <p:spPr>
          <a:xfrm>
            <a:off x="406337" y="2309918"/>
            <a:ext cx="2576295" cy="2978379"/>
          </a:xfrm>
          <a:prstGeom prst="rect">
            <a:avLst/>
          </a:prstGeom>
        </p:spPr>
        <p:txBody>
          <a:bodyPr wrap="square">
            <a:spAutoFit/>
          </a:bodyPr>
          <a:lstStyle/>
          <a:p>
            <a:pPr algn="ctr">
              <a:lnSpc>
                <a:spcPts val="2400"/>
              </a:lnSpc>
            </a:pPr>
            <a:r>
              <a:rPr lang="en-US" sz="2100" dirty="0">
                <a:latin typeface="Kalam Light" panose="02000000000000000000" pitchFamily="2" charset="0"/>
                <a:cs typeface="Kalam Light" panose="02000000000000000000" pitchFamily="2" charset="0"/>
              </a:rPr>
              <a:t>What development can be done to </a:t>
            </a:r>
            <a:r>
              <a:rPr lang="en-US" sz="2100" dirty="0">
                <a:solidFill>
                  <a:srgbClr val="0070C0"/>
                </a:solidFill>
                <a:latin typeface="Segoe UI" panose="020B0502040204020203" pitchFamily="34" charset="0"/>
                <a:cs typeface="Segoe UI" panose="020B0502040204020203" pitchFamily="34" charset="0"/>
              </a:rPr>
              <a:t>support larger businesses</a:t>
            </a:r>
          </a:p>
          <a:p>
            <a:pPr algn="ctr">
              <a:lnSpc>
                <a:spcPts val="2400"/>
              </a:lnSpc>
            </a:pPr>
            <a:r>
              <a:rPr lang="en-US" sz="2100" dirty="0">
                <a:solidFill>
                  <a:srgbClr val="0070C0"/>
                </a:solidFill>
                <a:latin typeface="Segoe UI" panose="020B0502040204020203" pitchFamily="34" charset="0"/>
                <a:cs typeface="Segoe UI" panose="020B0502040204020203" pitchFamily="34" charset="0"/>
              </a:rPr>
              <a:t>like Dublin has?</a:t>
            </a:r>
          </a:p>
          <a:p>
            <a:pPr algn="ctr">
              <a:lnSpc>
                <a:spcPts val="2400"/>
              </a:lnSpc>
            </a:pPr>
            <a:r>
              <a:rPr lang="en-US" sz="2100" dirty="0">
                <a:latin typeface="Kalam Light" panose="02000000000000000000" pitchFamily="2" charset="0"/>
                <a:cs typeface="Kalam Light" panose="02000000000000000000" pitchFamily="2" charset="0"/>
              </a:rPr>
              <a:t>They haven’t zoned</a:t>
            </a:r>
          </a:p>
          <a:p>
            <a:pPr algn="ctr">
              <a:lnSpc>
                <a:spcPts val="2400"/>
              </a:lnSpc>
            </a:pPr>
            <a:r>
              <a:rPr lang="en-US" sz="2100" dirty="0">
                <a:latin typeface="Kalam Light" panose="02000000000000000000" pitchFamily="2" charset="0"/>
                <a:cs typeface="Kalam Light" panose="02000000000000000000" pitchFamily="2" charset="0"/>
              </a:rPr>
              <a:t>most of their land residential like Powell keeps doing.</a:t>
            </a:r>
          </a:p>
        </p:txBody>
      </p:sp>
      <p:sp>
        <p:nvSpPr>
          <p:cNvPr id="49" name="Rectangle 48">
            <a:extLst>
              <a:ext uri="{FF2B5EF4-FFF2-40B4-BE49-F238E27FC236}">
                <a16:creationId xmlns:a16="http://schemas.microsoft.com/office/drawing/2014/main" id="{6C9FC6F3-2217-10EC-8617-65C8DC8EBEA3}"/>
              </a:ext>
            </a:extLst>
          </p:cNvPr>
          <p:cNvSpPr/>
          <p:nvPr/>
        </p:nvSpPr>
        <p:spPr>
          <a:xfrm>
            <a:off x="9797249" y="5214842"/>
            <a:ext cx="2068300" cy="1054776"/>
          </a:xfrm>
          <a:prstGeom prst="rect">
            <a:avLst/>
          </a:prstGeom>
        </p:spPr>
        <p:txBody>
          <a:bodyPr wrap="square">
            <a:spAutoFit/>
          </a:bodyPr>
          <a:lstStyle/>
          <a:p>
            <a:pPr algn="ctr">
              <a:lnSpc>
                <a:spcPts val="2500"/>
              </a:lnSpc>
            </a:pPr>
            <a:r>
              <a:rPr lang="en-US" sz="2100" dirty="0">
                <a:solidFill>
                  <a:srgbClr val="8A3CC4"/>
                </a:solidFill>
                <a:latin typeface="Kalam" panose="02000000000000000000" pitchFamily="2" charset="0"/>
                <a:cs typeface="Kalam" panose="02000000000000000000" pitchFamily="2" charset="0"/>
              </a:rPr>
              <a:t>Buildings that</a:t>
            </a:r>
          </a:p>
          <a:p>
            <a:pPr algn="ctr">
              <a:lnSpc>
                <a:spcPts val="2500"/>
              </a:lnSpc>
            </a:pPr>
            <a:r>
              <a:rPr lang="en-US" sz="2100" dirty="0">
                <a:solidFill>
                  <a:srgbClr val="8A3CC4"/>
                </a:solidFill>
                <a:latin typeface="Kalam" panose="02000000000000000000" pitchFamily="2" charset="0"/>
                <a:cs typeface="Kalam" panose="02000000000000000000" pitchFamily="2" charset="0"/>
              </a:rPr>
              <a:t>at least look historic.</a:t>
            </a:r>
          </a:p>
        </p:txBody>
      </p:sp>
      <p:sp>
        <p:nvSpPr>
          <p:cNvPr id="48" name="Rectangle 47">
            <a:extLst>
              <a:ext uri="{FF2B5EF4-FFF2-40B4-BE49-F238E27FC236}">
                <a16:creationId xmlns:a16="http://schemas.microsoft.com/office/drawing/2014/main" id="{A92D2E1A-DE0E-4DDE-7914-FFE8EEE89022}"/>
              </a:ext>
            </a:extLst>
          </p:cNvPr>
          <p:cNvSpPr/>
          <p:nvPr/>
        </p:nvSpPr>
        <p:spPr>
          <a:xfrm>
            <a:off x="9782013" y="3865984"/>
            <a:ext cx="2129169" cy="1054776"/>
          </a:xfrm>
          <a:prstGeom prst="rect">
            <a:avLst/>
          </a:prstGeom>
        </p:spPr>
        <p:txBody>
          <a:bodyPr wrap="square">
            <a:spAutoFit/>
          </a:bodyPr>
          <a:lstStyle/>
          <a:p>
            <a:pPr algn="ctr">
              <a:lnSpc>
                <a:spcPts val="2400"/>
              </a:lnSpc>
            </a:pPr>
            <a:r>
              <a:rPr lang="en-US" sz="2100" dirty="0">
                <a:latin typeface="Kalam Light" panose="02000000000000000000" pitchFamily="2" charset="0"/>
                <a:cs typeface="Kalam Light" panose="02000000000000000000" pitchFamily="2" charset="0"/>
              </a:rPr>
              <a:t>… less businesses like insurance … </a:t>
            </a:r>
            <a:r>
              <a:rPr lang="en-US" sz="2100" dirty="0">
                <a:latin typeface="Segoe UI" panose="020B0502040204020203" pitchFamily="34" charset="0"/>
                <a:cs typeface="Segoe UI" panose="020B0502040204020203" pitchFamily="34" charset="0"/>
              </a:rPr>
              <a:t>better parking</a:t>
            </a:r>
            <a:r>
              <a:rPr lang="en-US" sz="2100" dirty="0">
                <a:latin typeface="Kalam Light" panose="02000000000000000000" pitchFamily="2" charset="0"/>
                <a:cs typeface="Kalam Light" panose="02000000000000000000" pitchFamily="2" charset="0"/>
              </a:rPr>
              <a:t>.</a:t>
            </a:r>
          </a:p>
        </p:txBody>
      </p:sp>
      <p:sp>
        <p:nvSpPr>
          <p:cNvPr id="39" name="Rectangle 38">
            <a:extLst>
              <a:ext uri="{FF2B5EF4-FFF2-40B4-BE49-F238E27FC236}">
                <a16:creationId xmlns:a16="http://schemas.microsoft.com/office/drawing/2014/main" id="{9DBD395E-3ED6-CCE3-9767-E2C2CFBEC6EB}"/>
              </a:ext>
            </a:extLst>
          </p:cNvPr>
          <p:cNvSpPr/>
          <p:nvPr/>
        </p:nvSpPr>
        <p:spPr>
          <a:xfrm>
            <a:off x="9749414" y="780000"/>
            <a:ext cx="2171671" cy="2753959"/>
          </a:xfrm>
          <a:prstGeom prst="rect">
            <a:avLst/>
          </a:prstGeom>
        </p:spPr>
        <p:txBody>
          <a:bodyPr wrap="square">
            <a:spAutoFit/>
          </a:bodyPr>
          <a:lstStyle/>
          <a:p>
            <a:pPr algn="ctr">
              <a:lnSpc>
                <a:spcPts val="2300"/>
              </a:lnSpc>
            </a:pPr>
            <a:r>
              <a:rPr lang="en-US" sz="2100" dirty="0">
                <a:latin typeface="Kalam Light" panose="02000000000000000000" pitchFamily="2" charset="0"/>
                <a:cs typeface="Kalam Light" panose="02000000000000000000" pitchFamily="2" charset="0"/>
              </a:rPr>
              <a:t>Lively patios, </a:t>
            </a:r>
            <a:r>
              <a:rPr lang="en-US" sz="2100" dirty="0">
                <a:solidFill>
                  <a:srgbClr val="00B050"/>
                </a:solidFill>
                <a:latin typeface="Segoe UI" panose="020B0502040204020203" pitchFamily="34" charset="0"/>
                <a:cs typeface="Segoe UI" panose="020B0502040204020203" pitchFamily="34" charset="0"/>
              </a:rPr>
              <a:t>entertainment options</a:t>
            </a:r>
            <a:r>
              <a:rPr lang="en-US" sz="2100" dirty="0">
                <a:latin typeface="Kalam Light" panose="02000000000000000000" pitchFamily="2" charset="0"/>
                <a:cs typeface="Kalam Light" panose="02000000000000000000" pitchFamily="2" charset="0"/>
              </a:rPr>
              <a:t>, and foot traffic from the farm all the way to Handel’s, and the Powell library all the way to Adventure Park. </a:t>
            </a:r>
            <a:endParaRPr lang="en-US" sz="2100" dirty="0">
              <a:solidFill>
                <a:schemeClr val="bg2">
                  <a:lumMod val="75000"/>
                </a:schemeClr>
              </a:solidFill>
              <a:latin typeface="Kalam Light" panose="02000000000000000000" pitchFamily="2" charset="0"/>
              <a:cs typeface="Kalam Light" panose="02000000000000000000" pitchFamily="2" charset="0"/>
            </a:endParaRPr>
          </a:p>
        </p:txBody>
      </p:sp>
      <p:sp>
        <p:nvSpPr>
          <p:cNvPr id="28" name="Rectangle 27">
            <a:extLst>
              <a:ext uri="{FF2B5EF4-FFF2-40B4-BE49-F238E27FC236}">
                <a16:creationId xmlns:a16="http://schemas.microsoft.com/office/drawing/2014/main" id="{D18D20F4-E8CE-7C67-6802-32F9EBCD6E85}"/>
              </a:ext>
            </a:extLst>
          </p:cNvPr>
          <p:cNvSpPr/>
          <p:nvPr/>
        </p:nvSpPr>
        <p:spPr>
          <a:xfrm>
            <a:off x="3388408" y="794077"/>
            <a:ext cx="2929674" cy="2016578"/>
          </a:xfrm>
          <a:prstGeom prst="rect">
            <a:avLst/>
          </a:prstGeom>
        </p:spPr>
        <p:txBody>
          <a:bodyPr wrap="square">
            <a:spAutoFit/>
          </a:bodyPr>
          <a:lstStyle/>
          <a:p>
            <a:pPr algn="ctr">
              <a:lnSpc>
                <a:spcPts val="2500"/>
              </a:lnSpc>
            </a:pPr>
            <a:r>
              <a:rPr lang="en-US" sz="2100" dirty="0">
                <a:latin typeface="Kalam Light" panose="02000000000000000000" pitchFamily="2" charset="0"/>
                <a:cs typeface="Kalam Light" panose="02000000000000000000" pitchFamily="2" charset="0"/>
              </a:rPr>
              <a:t>Better traffic, safety, green space, and bike path connections. </a:t>
            </a:r>
            <a:r>
              <a:rPr lang="en-US" sz="2100" dirty="0">
                <a:solidFill>
                  <a:srgbClr val="7030A0"/>
                </a:solidFill>
                <a:latin typeface="Kalam" panose="02000000000000000000" pitchFamily="2" charset="0"/>
                <a:cs typeface="Kalam" panose="02000000000000000000" pitchFamily="2" charset="0"/>
              </a:rPr>
              <a:t>Getting good commercial business but not ruining the small-town feel</a:t>
            </a:r>
            <a:r>
              <a:rPr lang="en-US" sz="2100" dirty="0">
                <a:latin typeface="Kalam" panose="02000000000000000000" pitchFamily="2" charset="0"/>
                <a:cs typeface="Kalam" panose="02000000000000000000" pitchFamily="2" charset="0"/>
              </a:rPr>
              <a:t>. </a:t>
            </a:r>
          </a:p>
        </p:txBody>
      </p:sp>
      <p:sp>
        <p:nvSpPr>
          <p:cNvPr id="29" name="Rectangle 28">
            <a:extLst>
              <a:ext uri="{FF2B5EF4-FFF2-40B4-BE49-F238E27FC236}">
                <a16:creationId xmlns:a16="http://schemas.microsoft.com/office/drawing/2014/main" id="{CF455D37-4137-743D-D6B5-D61108926AB2}"/>
              </a:ext>
            </a:extLst>
          </p:cNvPr>
          <p:cNvSpPr/>
          <p:nvPr/>
        </p:nvSpPr>
        <p:spPr>
          <a:xfrm>
            <a:off x="6422411" y="4917844"/>
            <a:ext cx="3027388" cy="1375377"/>
          </a:xfrm>
          <a:prstGeom prst="rect">
            <a:avLst/>
          </a:prstGeom>
        </p:spPr>
        <p:txBody>
          <a:bodyPr wrap="square">
            <a:spAutoFit/>
          </a:bodyPr>
          <a:lstStyle/>
          <a:p>
            <a:pPr algn="ctr">
              <a:lnSpc>
                <a:spcPts val="2500"/>
              </a:lnSpc>
            </a:pPr>
            <a:r>
              <a:rPr lang="en-US" sz="2100" b="1" dirty="0">
                <a:solidFill>
                  <a:srgbClr val="469729"/>
                </a:solidFill>
                <a:latin typeface="Segoe UI" panose="020B0502040204020203" pitchFamily="34" charset="0"/>
                <a:cs typeface="Segoe UI" panose="020B0502040204020203" pitchFamily="34" charset="0"/>
              </a:rPr>
              <a:t>More green areas</a:t>
            </a:r>
            <a:r>
              <a:rPr lang="en-US" sz="2100" dirty="0">
                <a:latin typeface="Kalam Light" panose="02000000000000000000" pitchFamily="2" charset="0"/>
                <a:cs typeface="Kalam Light" panose="02000000000000000000" pitchFamily="2" charset="0"/>
              </a:rPr>
              <a:t>, undeveloped. Passive parks with trails and .... More walkability.</a:t>
            </a:r>
          </a:p>
        </p:txBody>
      </p:sp>
      <p:sp>
        <p:nvSpPr>
          <p:cNvPr id="44" name="Rectangle 43">
            <a:extLst>
              <a:ext uri="{FF2B5EF4-FFF2-40B4-BE49-F238E27FC236}">
                <a16:creationId xmlns:a16="http://schemas.microsoft.com/office/drawing/2014/main" id="{187EACA1-D40C-1D52-B24D-E4FB99632DE9}"/>
              </a:ext>
            </a:extLst>
          </p:cNvPr>
          <p:cNvSpPr/>
          <p:nvPr/>
        </p:nvSpPr>
        <p:spPr>
          <a:xfrm>
            <a:off x="3306156" y="4926351"/>
            <a:ext cx="2852947" cy="1375377"/>
          </a:xfrm>
          <a:prstGeom prst="rect">
            <a:avLst/>
          </a:prstGeom>
        </p:spPr>
        <p:txBody>
          <a:bodyPr wrap="square">
            <a:spAutoFit/>
          </a:bodyPr>
          <a:lstStyle/>
          <a:p>
            <a:pPr algn="ctr">
              <a:lnSpc>
                <a:spcPts val="2500"/>
              </a:lnSpc>
            </a:pPr>
            <a:r>
              <a:rPr lang="en-US" sz="2100" dirty="0">
                <a:latin typeface="Kalam Light" panose="02000000000000000000" pitchFamily="2" charset="0"/>
                <a:cs typeface="Kalam Light" panose="02000000000000000000" pitchFamily="2" charset="0"/>
              </a:rPr>
              <a:t>I would like to see … </a:t>
            </a:r>
            <a:r>
              <a:rPr lang="en-US" sz="2100" dirty="0">
                <a:latin typeface="Kalam" panose="02000000000000000000" pitchFamily="2" charset="0"/>
                <a:cs typeface="Kalam" panose="02000000000000000000" pitchFamily="2" charset="0"/>
              </a:rPr>
              <a:t>more things to do for people of all ages</a:t>
            </a:r>
            <a:r>
              <a:rPr lang="en-US" sz="2100" dirty="0">
                <a:latin typeface="Kalam Light" panose="02000000000000000000" pitchFamily="2" charset="0"/>
                <a:cs typeface="Kalam Light" panose="02000000000000000000" pitchFamily="2" charset="0"/>
              </a:rPr>
              <a:t>, not just small children.</a:t>
            </a:r>
          </a:p>
        </p:txBody>
      </p:sp>
      <p:sp>
        <p:nvSpPr>
          <p:cNvPr id="45" name="Rectangle 44">
            <a:extLst>
              <a:ext uri="{FF2B5EF4-FFF2-40B4-BE49-F238E27FC236}">
                <a16:creationId xmlns:a16="http://schemas.microsoft.com/office/drawing/2014/main" id="{C3D1B857-C608-985A-A77E-5F7E0FBD70C7}"/>
              </a:ext>
            </a:extLst>
          </p:cNvPr>
          <p:cNvSpPr/>
          <p:nvPr/>
        </p:nvSpPr>
        <p:spPr>
          <a:xfrm>
            <a:off x="6584246" y="786857"/>
            <a:ext cx="2994455" cy="2016578"/>
          </a:xfrm>
          <a:prstGeom prst="rect">
            <a:avLst/>
          </a:prstGeom>
        </p:spPr>
        <p:txBody>
          <a:bodyPr wrap="square">
            <a:spAutoFit/>
          </a:bodyPr>
          <a:lstStyle/>
          <a:p>
            <a:pPr algn="ctr">
              <a:lnSpc>
                <a:spcPts val="2500"/>
              </a:lnSpc>
            </a:pPr>
            <a:r>
              <a:rPr lang="en-US" sz="2100" dirty="0">
                <a:solidFill>
                  <a:srgbClr val="C00000"/>
                </a:solidFill>
                <a:latin typeface="Kalam" panose="02000000000000000000" pitchFamily="2" charset="0"/>
                <a:cs typeface="Kalam" panose="02000000000000000000" pitchFamily="2" charset="0"/>
              </a:rPr>
              <a:t>Street maintenance improvements</a:t>
            </a:r>
            <a:r>
              <a:rPr lang="en-US" sz="2100" dirty="0">
                <a:latin typeface="Kalam" panose="02000000000000000000" pitchFamily="2" charset="0"/>
                <a:cs typeface="Kalam" panose="02000000000000000000" pitchFamily="2" charset="0"/>
              </a:rPr>
              <a:t>:</a:t>
            </a:r>
          </a:p>
          <a:p>
            <a:pPr algn="ctr">
              <a:lnSpc>
                <a:spcPts val="2500"/>
              </a:lnSpc>
            </a:pPr>
            <a:r>
              <a:rPr lang="en-US" sz="2100" dirty="0">
                <a:latin typeface="Kalam Light" panose="02000000000000000000" pitchFamily="2" charset="0"/>
                <a:cs typeface="Kalam Light" panose="02000000000000000000" pitchFamily="2" charset="0"/>
              </a:rPr>
              <a:t>curb and sidewalk repair … addressing safety issues immediately,</a:t>
            </a:r>
          </a:p>
          <a:p>
            <a:pPr algn="ctr">
              <a:lnSpc>
                <a:spcPts val="2500"/>
              </a:lnSpc>
            </a:pPr>
            <a:r>
              <a:rPr lang="en-US" sz="2100" dirty="0">
                <a:solidFill>
                  <a:srgbClr val="C00000"/>
                </a:solidFill>
                <a:latin typeface="Kalam Light" panose="02000000000000000000" pitchFamily="2" charset="0"/>
                <a:cs typeface="Kalam Light" panose="02000000000000000000" pitchFamily="2" charset="0"/>
              </a:rPr>
              <a:t>such as large potholes.</a:t>
            </a:r>
          </a:p>
        </p:txBody>
      </p:sp>
      <p:grpSp>
        <p:nvGrpSpPr>
          <p:cNvPr id="54" name="Group 53">
            <a:extLst>
              <a:ext uri="{FF2B5EF4-FFF2-40B4-BE49-F238E27FC236}">
                <a16:creationId xmlns:a16="http://schemas.microsoft.com/office/drawing/2014/main" id="{F1A34E27-6EBC-56E4-FF06-754A637EB601}"/>
              </a:ext>
            </a:extLst>
          </p:cNvPr>
          <p:cNvGrpSpPr/>
          <p:nvPr/>
        </p:nvGrpSpPr>
        <p:grpSpPr>
          <a:xfrm>
            <a:off x="102225" y="42263"/>
            <a:ext cx="3040219" cy="1926171"/>
            <a:chOff x="102225" y="42263"/>
            <a:chExt cx="3040219" cy="1926171"/>
          </a:xfrm>
        </p:grpSpPr>
        <p:sp>
          <p:nvSpPr>
            <p:cNvPr id="36" name="Rectangle 35">
              <a:extLst>
                <a:ext uri="{FF2B5EF4-FFF2-40B4-BE49-F238E27FC236}">
                  <a16:creationId xmlns:a16="http://schemas.microsoft.com/office/drawing/2014/main" id="{1AA2024A-527D-F617-D0C6-F3DECFACABF8}"/>
                </a:ext>
              </a:extLst>
            </p:cNvPr>
            <p:cNvSpPr/>
            <p:nvPr/>
          </p:nvSpPr>
          <p:spPr>
            <a:xfrm>
              <a:off x="283794" y="662232"/>
              <a:ext cx="2858650" cy="1306202"/>
            </a:xfrm>
            <a:prstGeom prst="rect">
              <a:avLst/>
            </a:prstGeom>
            <a:solidFill>
              <a:schemeClr val="bg1"/>
            </a:solidFill>
            <a:ln w="28575">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solidFill>
                  <a:schemeClr val="accent2">
                    <a:lumMod val="40000"/>
                    <a:lumOff val="60000"/>
                  </a:schemeClr>
                </a:solidFill>
                <a:latin typeface="Segoe UI" panose="020B0502040204020203" pitchFamily="34" charset="0"/>
                <a:cs typeface="Segoe UI" panose="020B0502040204020203" pitchFamily="34" charset="0"/>
              </a:endParaRPr>
            </a:p>
          </p:txBody>
        </p:sp>
        <p:cxnSp>
          <p:nvCxnSpPr>
            <p:cNvPr id="37" name="Straight Connector 36">
              <a:extLst>
                <a:ext uri="{FF2B5EF4-FFF2-40B4-BE49-F238E27FC236}">
                  <a16:creationId xmlns:a16="http://schemas.microsoft.com/office/drawing/2014/main" id="{85FEA856-955B-6FA5-D6DC-4F16EC0EE62E}"/>
                </a:ext>
              </a:extLst>
            </p:cNvPr>
            <p:cNvCxnSpPr/>
            <p:nvPr/>
          </p:nvCxnSpPr>
          <p:spPr>
            <a:xfrm>
              <a:off x="211707" y="650927"/>
              <a:ext cx="5502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1BFEBA4-6EBC-B64A-983D-EA84812BCBBF}"/>
                </a:ext>
              </a:extLst>
            </p:cNvPr>
            <p:cNvCxnSpPr>
              <a:cxnSpLocks/>
            </p:cNvCxnSpPr>
            <p:nvPr/>
          </p:nvCxnSpPr>
          <p:spPr>
            <a:xfrm>
              <a:off x="276204" y="577413"/>
              <a:ext cx="0" cy="2743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6F6D404-877D-BEE9-F58A-5200CC9F827E}"/>
                </a:ext>
              </a:extLst>
            </p:cNvPr>
            <p:cNvSpPr txBox="1"/>
            <p:nvPr/>
          </p:nvSpPr>
          <p:spPr>
            <a:xfrm>
              <a:off x="366510" y="761463"/>
              <a:ext cx="2685782" cy="1131079"/>
            </a:xfrm>
            <a:prstGeom prst="rect">
              <a:avLst/>
            </a:prstGeom>
            <a:noFill/>
            <a:ln>
              <a:noFill/>
            </a:ln>
          </p:spPr>
          <p:txBody>
            <a:bodyPr wrap="square" rtlCol="0" anchor="t">
              <a:spAutoFit/>
            </a:bodyPr>
            <a:lstStyle/>
            <a:p>
              <a:pPr algn="ctr">
                <a:lnSpc>
                  <a:spcPts val="2700"/>
                </a:lnSpc>
              </a:pPr>
              <a:r>
                <a:rPr lang="en-US" sz="2200" dirty="0">
                  <a:latin typeface="Segoe UI" panose="020B0502040204020203" pitchFamily="34" charset="0"/>
                  <a:cs typeface="Segoe UI" panose="020B0502040204020203" pitchFamily="34" charset="0"/>
                </a:rPr>
                <a:t>What would you like to see </a:t>
              </a:r>
              <a:r>
                <a:rPr lang="en-US" sz="2200" u="sng" dirty="0">
                  <a:latin typeface="Segoe UI" panose="020B0502040204020203" pitchFamily="34" charset="0"/>
                  <a:cs typeface="Segoe UI" panose="020B0502040204020203" pitchFamily="34" charset="0"/>
                </a:rPr>
                <a:t>more</a:t>
              </a:r>
              <a:r>
                <a:rPr lang="en-US" sz="2200" dirty="0">
                  <a:latin typeface="Segoe UI" panose="020B0502040204020203" pitchFamily="34" charset="0"/>
                  <a:cs typeface="Segoe UI" panose="020B0502040204020203" pitchFamily="34" charset="0"/>
                </a:rPr>
                <a:t> of in Powell? (</a:t>
              </a:r>
              <a:r>
                <a:rPr lang="en-US" sz="2200" i="1" dirty="0">
                  <a:latin typeface="Segoe UI" panose="020B0502040204020203" pitchFamily="34" charset="0"/>
                  <a:cs typeface="Segoe UI" panose="020B0502040204020203" pitchFamily="34" charset="0"/>
                </a:rPr>
                <a:t>cont’d</a:t>
              </a:r>
              <a:r>
                <a:rPr lang="en-US" sz="2200" dirty="0">
                  <a:latin typeface="Segoe UI" panose="020B0502040204020203" pitchFamily="34" charset="0"/>
                  <a:cs typeface="Segoe UI" panose="020B0502040204020203" pitchFamily="34" charset="0"/>
                </a:rPr>
                <a:t>)</a:t>
              </a:r>
            </a:p>
          </p:txBody>
        </p:sp>
        <p:sp>
          <p:nvSpPr>
            <p:cNvPr id="43" name="TextBox 42">
              <a:extLst>
                <a:ext uri="{FF2B5EF4-FFF2-40B4-BE49-F238E27FC236}">
                  <a16:creationId xmlns:a16="http://schemas.microsoft.com/office/drawing/2014/main" id="{FCCA5EC8-03BD-3EED-7C40-11DD416B77C7}"/>
                </a:ext>
              </a:extLst>
            </p:cNvPr>
            <p:cNvSpPr txBox="1"/>
            <p:nvPr/>
          </p:nvSpPr>
          <p:spPr>
            <a:xfrm>
              <a:off x="102225" y="42263"/>
              <a:ext cx="723275" cy="1569660"/>
            </a:xfrm>
            <a:prstGeom prst="rect">
              <a:avLst/>
            </a:prstGeom>
            <a:noFill/>
          </p:spPr>
          <p:txBody>
            <a:bodyPr wrap="none" rtlCol="0">
              <a:spAutoFit/>
            </a:bodyPr>
            <a:lstStyle/>
            <a:p>
              <a:r>
                <a:rPr lang="en-US" sz="9600" dirty="0">
                  <a:solidFill>
                    <a:schemeClr val="tx2">
                      <a:lumMod val="25000"/>
                      <a:lumOff val="75000"/>
                    </a:schemeClr>
                  </a:solidFill>
                  <a:latin typeface="Franklin Gothic Demi" panose="020B0703020102020204" pitchFamily="34" charset="0"/>
                </a:rPr>
                <a:t>“</a:t>
              </a:r>
            </a:p>
          </p:txBody>
        </p:sp>
      </p:grpSp>
    </p:spTree>
    <p:extLst>
      <p:ext uri="{BB962C8B-B14F-4D97-AF65-F5344CB8AC3E}">
        <p14:creationId xmlns:p14="http://schemas.microsoft.com/office/powerpoint/2010/main" val="233809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49" grpId="0"/>
      <p:bldP spid="48" grpId="0"/>
      <p:bldP spid="39" grpId="0"/>
      <p:bldP spid="28" grpId="0"/>
      <p:bldP spid="29" grpId="0"/>
      <p:bldP spid="44" grpId="0"/>
      <p:bldP spid="4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49C60E-1ECD-0966-0439-937C24FE67B0}"/>
              </a:ext>
            </a:extLst>
          </p:cNvPr>
          <p:cNvSpPr/>
          <p:nvPr/>
        </p:nvSpPr>
        <p:spPr>
          <a:xfrm>
            <a:off x="457200" y="1780160"/>
            <a:ext cx="9063317"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6" name="TextBox 5">
            <a:extLst>
              <a:ext uri="{FF2B5EF4-FFF2-40B4-BE49-F238E27FC236}">
                <a16:creationId xmlns:a16="http://schemas.microsoft.com/office/drawing/2014/main" id="{47B46C8B-CFA0-41A0-9D48-E29698C9FC63}"/>
              </a:ext>
            </a:extLst>
          </p:cNvPr>
          <p:cNvSpPr txBox="1"/>
          <p:nvPr/>
        </p:nvSpPr>
        <p:spPr>
          <a:xfrm>
            <a:off x="381000" y="685800"/>
            <a:ext cx="1143000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Choosing from six “capital improvements” the city has identified, predictably, a plurality of residents consider improving the flow of traffic their </a:t>
            </a:r>
            <a:r>
              <a:rPr lang="en-US" sz="2450" i="1" dirty="0">
                <a:latin typeface="Segoe UI Semilight" panose="020B0402040204020203" pitchFamily="34" charset="0"/>
                <a:cs typeface="Segoe UI Semilight" panose="020B0402040204020203" pitchFamily="34" charset="0"/>
              </a:rPr>
              <a:t>highest</a:t>
            </a:r>
            <a:r>
              <a:rPr lang="en-US" sz="2450" dirty="0">
                <a:latin typeface="Segoe UI Semilight" panose="020B0402040204020203" pitchFamily="34" charset="0"/>
                <a:cs typeface="Segoe UI Semilight" panose="020B0402040204020203" pitchFamily="34" charset="0"/>
              </a:rPr>
              <a:t> priority.</a:t>
            </a:r>
            <a:endParaRPr lang="en-US" sz="2450" baseline="30000"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5F0E344D-840A-472D-A732-2CE1B0AEB379}"/>
              </a:ext>
            </a:extLst>
          </p:cNvPr>
          <p:cNvSpPr txBox="1"/>
          <p:nvPr/>
        </p:nvSpPr>
        <p:spPr>
          <a:xfrm>
            <a:off x="315191"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Q19: Which of these services should the city make its </a:t>
            </a:r>
            <a:r>
              <a:rPr lang="en-US" sz="1050" u="sng" dirty="0">
                <a:solidFill>
                  <a:schemeClr val="tx1">
                    <a:lumMod val="65000"/>
                    <a:lumOff val="35000"/>
                  </a:schemeClr>
                </a:solidFill>
                <a:latin typeface="Segoe UI Semilight" panose="020B0402040204020203" pitchFamily="34" charset="0"/>
                <a:cs typeface="Segoe UI Semilight" panose="020B0402040204020203" pitchFamily="34" charset="0"/>
              </a:rPr>
              <a:t>highest</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priority? </a:t>
            </a:r>
          </a:p>
        </p:txBody>
      </p:sp>
      <p:grpSp>
        <p:nvGrpSpPr>
          <p:cNvPr id="19" name="Group 18">
            <a:extLst>
              <a:ext uri="{FF2B5EF4-FFF2-40B4-BE49-F238E27FC236}">
                <a16:creationId xmlns:a16="http://schemas.microsoft.com/office/drawing/2014/main" id="{06E013E5-2EDD-4505-82F9-05208D867D19}"/>
              </a:ext>
            </a:extLst>
          </p:cNvPr>
          <p:cNvGrpSpPr/>
          <p:nvPr/>
        </p:nvGrpSpPr>
        <p:grpSpPr>
          <a:xfrm>
            <a:off x="1969539" y="2458940"/>
            <a:ext cx="3606565" cy="3560860"/>
            <a:chOff x="3908202" y="2802766"/>
            <a:chExt cx="3606565" cy="3560860"/>
          </a:xfrm>
        </p:grpSpPr>
        <p:grpSp>
          <p:nvGrpSpPr>
            <p:cNvPr id="20" name="Group 19">
              <a:extLst>
                <a:ext uri="{FF2B5EF4-FFF2-40B4-BE49-F238E27FC236}">
                  <a16:creationId xmlns:a16="http://schemas.microsoft.com/office/drawing/2014/main" id="{7D3A156B-9A3B-4700-8114-C8B082C20131}"/>
                </a:ext>
              </a:extLst>
            </p:cNvPr>
            <p:cNvGrpSpPr/>
            <p:nvPr/>
          </p:nvGrpSpPr>
          <p:grpSpPr>
            <a:xfrm>
              <a:off x="3908202" y="3456574"/>
              <a:ext cx="3606565" cy="2907052"/>
              <a:chOff x="3920749" y="3286612"/>
              <a:chExt cx="3606565" cy="2907052"/>
            </a:xfrm>
          </p:grpSpPr>
          <p:sp>
            <p:nvSpPr>
              <p:cNvPr id="23" name="TextBox 22">
                <a:extLst>
                  <a:ext uri="{FF2B5EF4-FFF2-40B4-BE49-F238E27FC236}">
                    <a16:creationId xmlns:a16="http://schemas.microsoft.com/office/drawing/2014/main" id="{88584C79-7EFC-4E26-A894-F3C02980993A}"/>
                  </a:ext>
                </a:extLst>
              </p:cNvPr>
              <p:cNvSpPr txBox="1"/>
              <p:nvPr/>
            </p:nvSpPr>
            <p:spPr>
              <a:xfrm>
                <a:off x="6685787" y="5212057"/>
                <a:ext cx="836897"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Parking</a:t>
                </a:r>
              </a:p>
            </p:txBody>
          </p:sp>
          <p:sp>
            <p:nvSpPr>
              <p:cNvPr id="24" name="TextBox 23">
                <a:extLst>
                  <a:ext uri="{FF2B5EF4-FFF2-40B4-BE49-F238E27FC236}">
                    <a16:creationId xmlns:a16="http://schemas.microsoft.com/office/drawing/2014/main" id="{45CD4CB0-E4C0-4E28-95B1-94A1FF24643D}"/>
                  </a:ext>
                </a:extLst>
              </p:cNvPr>
              <p:cNvSpPr txBox="1"/>
              <p:nvPr/>
            </p:nvSpPr>
            <p:spPr>
              <a:xfrm>
                <a:off x="5453976" y="3286612"/>
                <a:ext cx="2068708"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Improving downtown</a:t>
                </a:r>
              </a:p>
            </p:txBody>
          </p:sp>
          <p:sp>
            <p:nvSpPr>
              <p:cNvPr id="25" name="TextBox 24">
                <a:extLst>
                  <a:ext uri="{FF2B5EF4-FFF2-40B4-BE49-F238E27FC236}">
                    <a16:creationId xmlns:a16="http://schemas.microsoft.com/office/drawing/2014/main" id="{718E8123-479B-46DC-B204-CE8BBA870220}"/>
                  </a:ext>
                </a:extLst>
              </p:cNvPr>
              <p:cNvSpPr txBox="1"/>
              <p:nvPr/>
            </p:nvSpPr>
            <p:spPr>
              <a:xfrm>
                <a:off x="3920749" y="3833987"/>
                <a:ext cx="3606565" cy="584775"/>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Building a facility for health, recreation,</a:t>
                </a:r>
              </a:p>
              <a:p>
                <a:pPr algn="r"/>
                <a:r>
                  <a:rPr lang="en-US" sz="1600" dirty="0">
                    <a:latin typeface="Segoe UI Semilight" panose="020B0402040204020203" pitchFamily="34" charset="0"/>
                    <a:cs typeface="Segoe UI Semilight" panose="020B0402040204020203" pitchFamily="34" charset="0"/>
                  </a:rPr>
                  <a:t>or entertainment</a:t>
                </a:r>
              </a:p>
            </p:txBody>
          </p:sp>
          <p:sp>
            <p:nvSpPr>
              <p:cNvPr id="26" name="TextBox 25">
                <a:extLst>
                  <a:ext uri="{FF2B5EF4-FFF2-40B4-BE49-F238E27FC236}">
                    <a16:creationId xmlns:a16="http://schemas.microsoft.com/office/drawing/2014/main" id="{8AECA011-E0EB-4A01-B77A-0988F77E8EBC}"/>
                  </a:ext>
                </a:extLst>
              </p:cNvPr>
              <p:cNvSpPr txBox="1"/>
              <p:nvPr/>
            </p:nvSpPr>
            <p:spPr>
              <a:xfrm>
                <a:off x="4122702" y="4582012"/>
                <a:ext cx="3400931"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Improving and expanding bike paths</a:t>
                </a:r>
              </a:p>
            </p:txBody>
          </p:sp>
          <p:sp>
            <p:nvSpPr>
              <p:cNvPr id="3" name="TextBox 2">
                <a:extLst>
                  <a:ext uri="{FF2B5EF4-FFF2-40B4-BE49-F238E27FC236}">
                    <a16:creationId xmlns:a16="http://schemas.microsoft.com/office/drawing/2014/main" id="{D94BD427-A5E5-A886-4E21-E6ACC472DFA9}"/>
                  </a:ext>
                </a:extLst>
              </p:cNvPr>
              <p:cNvSpPr txBox="1"/>
              <p:nvPr/>
            </p:nvSpPr>
            <p:spPr>
              <a:xfrm>
                <a:off x="4547197" y="5855110"/>
                <a:ext cx="2970621"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Improving and expanding parks</a:t>
                </a:r>
              </a:p>
            </p:txBody>
          </p:sp>
        </p:grpSp>
        <p:sp>
          <p:nvSpPr>
            <p:cNvPr id="21" name="TextBox 20">
              <a:extLst>
                <a:ext uri="{FF2B5EF4-FFF2-40B4-BE49-F238E27FC236}">
                  <a16:creationId xmlns:a16="http://schemas.microsoft.com/office/drawing/2014/main" id="{0A89C868-5EBE-4701-A02A-556A06E661EB}"/>
                </a:ext>
              </a:extLst>
            </p:cNvPr>
            <p:cNvSpPr txBox="1"/>
            <p:nvPr/>
          </p:nvSpPr>
          <p:spPr>
            <a:xfrm>
              <a:off x="5177446" y="2802766"/>
              <a:ext cx="2332691"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Easing traffic congestion</a:t>
              </a:r>
            </a:p>
          </p:txBody>
        </p:sp>
      </p:grpSp>
      <p:sp>
        <p:nvSpPr>
          <p:cNvPr id="28" name="Slide Number Placeholder 4">
            <a:extLst>
              <a:ext uri="{FF2B5EF4-FFF2-40B4-BE49-F238E27FC236}">
                <a16:creationId xmlns:a16="http://schemas.microsoft.com/office/drawing/2014/main" id="{54542F3C-DABE-46FF-B2ED-F41825011A5E}"/>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44</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12" name="Group 11">
            <a:extLst>
              <a:ext uri="{FF2B5EF4-FFF2-40B4-BE49-F238E27FC236}">
                <a16:creationId xmlns:a16="http://schemas.microsoft.com/office/drawing/2014/main" id="{B41246D8-7BBF-0AB0-18D4-23F95649DD85}"/>
              </a:ext>
            </a:extLst>
          </p:cNvPr>
          <p:cNvGrpSpPr/>
          <p:nvPr/>
        </p:nvGrpSpPr>
        <p:grpSpPr>
          <a:xfrm>
            <a:off x="7890575" y="6082643"/>
            <a:ext cx="1494057" cy="307777"/>
            <a:chOff x="7890575" y="6082643"/>
            <a:chExt cx="1494057" cy="307777"/>
          </a:xfrm>
        </p:grpSpPr>
        <p:sp>
          <p:nvSpPr>
            <p:cNvPr id="14" name="TextBox 13">
              <a:extLst>
                <a:ext uri="{FF2B5EF4-FFF2-40B4-BE49-F238E27FC236}">
                  <a16:creationId xmlns:a16="http://schemas.microsoft.com/office/drawing/2014/main" id="{A95DF08D-C1C7-40AB-A118-045C64544B66}"/>
                </a:ext>
              </a:extLst>
            </p:cNvPr>
            <p:cNvSpPr txBox="1"/>
            <p:nvPr/>
          </p:nvSpPr>
          <p:spPr>
            <a:xfrm>
              <a:off x="8010538" y="6082643"/>
              <a:ext cx="1374094"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Highest priority</a:t>
              </a:r>
            </a:p>
          </p:txBody>
        </p:sp>
        <p:sp>
          <p:nvSpPr>
            <p:cNvPr id="15" name="Rectangle 14">
              <a:extLst>
                <a:ext uri="{FF2B5EF4-FFF2-40B4-BE49-F238E27FC236}">
                  <a16:creationId xmlns:a16="http://schemas.microsoft.com/office/drawing/2014/main" id="{8CF32154-A383-45EA-BF5E-A3B94DE89047}"/>
                </a:ext>
              </a:extLst>
            </p:cNvPr>
            <p:cNvSpPr/>
            <p:nvPr/>
          </p:nvSpPr>
          <p:spPr>
            <a:xfrm>
              <a:off x="7890575" y="6165028"/>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aphicFrame>
        <p:nvGraphicFramePr>
          <p:cNvPr id="18" name="Chart 17">
            <a:extLst>
              <a:ext uri="{FF2B5EF4-FFF2-40B4-BE49-F238E27FC236}">
                <a16:creationId xmlns:a16="http://schemas.microsoft.com/office/drawing/2014/main" id="{4CC1649D-CA64-44F2-B5AD-D653FA1206AE}"/>
              </a:ext>
            </a:extLst>
          </p:cNvPr>
          <p:cNvGraphicFramePr/>
          <p:nvPr>
            <p:extLst>
              <p:ext uri="{D42A27DB-BD31-4B8C-83A1-F6EECF244321}">
                <p14:modId xmlns:p14="http://schemas.microsoft.com/office/powerpoint/2010/main" val="3307705341"/>
              </p:ext>
            </p:extLst>
          </p:nvPr>
        </p:nvGraphicFramePr>
        <p:xfrm>
          <a:off x="5588001" y="2211051"/>
          <a:ext cx="3557818" cy="4130723"/>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a:extLst>
              <a:ext uri="{FF2B5EF4-FFF2-40B4-BE49-F238E27FC236}">
                <a16:creationId xmlns:a16="http://schemas.microsoft.com/office/drawing/2014/main" id="{040D68D1-02F7-4419-BD34-1F105343D2E2}"/>
              </a:ext>
            </a:extLst>
          </p:cNvPr>
          <p:cNvSpPr txBox="1"/>
          <p:nvPr/>
        </p:nvSpPr>
        <p:spPr>
          <a:xfrm>
            <a:off x="8816898" y="2473933"/>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37%</a:t>
            </a:r>
            <a:endParaRPr lang="en-US" sz="1500" baseline="30000" dirty="0">
              <a:latin typeface="Segoe UI Semilight" panose="020B0402040204020203" pitchFamily="34" charset="0"/>
              <a:cs typeface="Segoe UI Semilight" panose="020B0402040204020203" pitchFamily="34" charset="0"/>
            </a:endParaRPr>
          </a:p>
        </p:txBody>
      </p:sp>
      <p:sp>
        <p:nvSpPr>
          <p:cNvPr id="32" name="TextBox 31">
            <a:extLst>
              <a:ext uri="{FF2B5EF4-FFF2-40B4-BE49-F238E27FC236}">
                <a16:creationId xmlns:a16="http://schemas.microsoft.com/office/drawing/2014/main" id="{CBF55FF4-49A0-4939-9FE5-8CBD8B1F9573}"/>
              </a:ext>
            </a:extLst>
          </p:cNvPr>
          <p:cNvSpPr txBox="1"/>
          <p:nvPr/>
        </p:nvSpPr>
        <p:spPr>
          <a:xfrm>
            <a:off x="7008543" y="3769333"/>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15%</a:t>
            </a:r>
            <a:endParaRPr lang="en-US" sz="1500" baseline="30000" dirty="0">
              <a:latin typeface="Segoe UI Semilight" panose="020B0402040204020203" pitchFamily="34" charset="0"/>
              <a:cs typeface="Segoe UI Semilight" panose="020B0402040204020203" pitchFamily="34" charset="0"/>
            </a:endParaRPr>
          </a:p>
        </p:txBody>
      </p:sp>
      <p:sp>
        <p:nvSpPr>
          <p:cNvPr id="33" name="TextBox 32">
            <a:extLst>
              <a:ext uri="{FF2B5EF4-FFF2-40B4-BE49-F238E27FC236}">
                <a16:creationId xmlns:a16="http://schemas.microsoft.com/office/drawing/2014/main" id="{E262F6CB-DF21-443E-AB2F-F81B83393EBB}"/>
              </a:ext>
            </a:extLst>
          </p:cNvPr>
          <p:cNvSpPr txBox="1"/>
          <p:nvPr/>
        </p:nvSpPr>
        <p:spPr>
          <a:xfrm>
            <a:off x="6934200" y="4421680"/>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14%</a:t>
            </a:r>
            <a:endParaRPr lang="en-US" sz="1500" baseline="30000" dirty="0">
              <a:latin typeface="Segoe UI Semilight" panose="020B0402040204020203" pitchFamily="34" charset="0"/>
              <a:cs typeface="Segoe UI Semilight" panose="020B0402040204020203" pitchFamily="34" charset="0"/>
            </a:endParaRPr>
          </a:p>
        </p:txBody>
      </p:sp>
      <p:sp>
        <p:nvSpPr>
          <p:cNvPr id="34" name="TextBox 33">
            <a:extLst>
              <a:ext uri="{FF2B5EF4-FFF2-40B4-BE49-F238E27FC236}">
                <a16:creationId xmlns:a16="http://schemas.microsoft.com/office/drawing/2014/main" id="{088F8CD7-BB7F-4603-A091-4CA718478579}"/>
              </a:ext>
            </a:extLst>
          </p:cNvPr>
          <p:cNvSpPr txBox="1"/>
          <p:nvPr/>
        </p:nvSpPr>
        <p:spPr>
          <a:xfrm>
            <a:off x="6616392" y="5053582"/>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10%</a:t>
            </a:r>
            <a:endParaRPr lang="en-US" sz="1500" baseline="30000" dirty="0">
              <a:latin typeface="Segoe UI Semilight" panose="020B0402040204020203" pitchFamily="34" charset="0"/>
              <a:cs typeface="Segoe UI Semilight" panose="020B0402040204020203" pitchFamily="34" charset="0"/>
            </a:endParaRPr>
          </a:p>
        </p:txBody>
      </p:sp>
      <p:sp>
        <p:nvSpPr>
          <p:cNvPr id="37" name="TextBox 36">
            <a:extLst>
              <a:ext uri="{FF2B5EF4-FFF2-40B4-BE49-F238E27FC236}">
                <a16:creationId xmlns:a16="http://schemas.microsoft.com/office/drawing/2014/main" id="{84F9398D-9BD8-430D-A23D-B7D1287B5C6B}"/>
              </a:ext>
            </a:extLst>
          </p:cNvPr>
          <p:cNvSpPr txBox="1"/>
          <p:nvPr/>
        </p:nvSpPr>
        <p:spPr>
          <a:xfrm>
            <a:off x="6185048" y="5696635"/>
            <a:ext cx="44435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5%</a:t>
            </a:r>
            <a:endParaRPr lang="en-US" sz="1500" baseline="30000" dirty="0">
              <a:latin typeface="Segoe UI Semilight" panose="020B0402040204020203" pitchFamily="34" charset="0"/>
              <a:cs typeface="Segoe UI Semilight" panose="020B0402040204020203" pitchFamily="34" charset="0"/>
            </a:endParaRPr>
          </a:p>
        </p:txBody>
      </p:sp>
      <p:sp>
        <p:nvSpPr>
          <p:cNvPr id="8" name="TextBox 7">
            <a:extLst>
              <a:ext uri="{FF2B5EF4-FFF2-40B4-BE49-F238E27FC236}">
                <a16:creationId xmlns:a16="http://schemas.microsoft.com/office/drawing/2014/main" id="{54FE8BCF-C330-3426-3270-5F01BEF8D8C1}"/>
              </a:ext>
            </a:extLst>
          </p:cNvPr>
          <p:cNvSpPr txBox="1"/>
          <p:nvPr/>
        </p:nvSpPr>
        <p:spPr>
          <a:xfrm>
            <a:off x="7335645" y="3137431"/>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19%</a:t>
            </a:r>
            <a:endParaRPr lang="en-US" sz="1500" baseline="30000" dirty="0">
              <a:latin typeface="Segoe UI Semilight" panose="020B0402040204020203"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30656442-1F61-BB08-AB3B-20C0EC6E86AD}"/>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r>
              <a:rPr lang="en-US" sz="4800" dirty="0">
                <a:solidFill>
                  <a:srgbClr val="547FA4"/>
                </a:solidFill>
                <a:latin typeface="Segoe UI Semilight" panose="020B0402040204020203" pitchFamily="34" charset="0"/>
                <a:cs typeface="Segoe UI Semilight" panose="020B0402040204020203" pitchFamily="34" charset="0"/>
              </a:rPr>
              <a:t>.</a:t>
            </a:r>
          </a:p>
        </p:txBody>
      </p:sp>
      <p:sp>
        <p:nvSpPr>
          <p:cNvPr id="10" name="TextBox 9">
            <a:extLst>
              <a:ext uri="{FF2B5EF4-FFF2-40B4-BE49-F238E27FC236}">
                <a16:creationId xmlns:a16="http://schemas.microsoft.com/office/drawing/2014/main" id="{1EEF3C77-8154-57BC-6DBC-58D1FEE3C2C7}"/>
              </a:ext>
            </a:extLst>
          </p:cNvPr>
          <p:cNvSpPr txBox="1"/>
          <p:nvPr/>
        </p:nvSpPr>
        <p:spPr>
          <a:xfrm>
            <a:off x="4300652" y="6588507"/>
            <a:ext cx="7370101"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Q18: As I mention each [capital improvement] in Powell …. tell me if the city should make it a high, medium, or low priority.</a:t>
            </a:r>
          </a:p>
        </p:txBody>
      </p:sp>
      <p:sp>
        <p:nvSpPr>
          <p:cNvPr id="36" name="Rectangle 35">
            <a:extLst>
              <a:ext uri="{FF2B5EF4-FFF2-40B4-BE49-F238E27FC236}">
                <a16:creationId xmlns:a16="http://schemas.microsoft.com/office/drawing/2014/main" id="{5A3E216A-5C7A-BA29-B304-575FA5101096}"/>
              </a:ext>
            </a:extLst>
          </p:cNvPr>
          <p:cNvSpPr/>
          <p:nvPr/>
        </p:nvSpPr>
        <p:spPr>
          <a:xfrm>
            <a:off x="9677399" y="1779494"/>
            <a:ext cx="1993355" cy="4645152"/>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grpSp>
        <p:nvGrpSpPr>
          <p:cNvPr id="42" name="Group 41">
            <a:extLst>
              <a:ext uri="{FF2B5EF4-FFF2-40B4-BE49-F238E27FC236}">
                <a16:creationId xmlns:a16="http://schemas.microsoft.com/office/drawing/2014/main" id="{7BFF1884-23EC-1DEF-FD5B-16FBB336EDDF}"/>
              </a:ext>
            </a:extLst>
          </p:cNvPr>
          <p:cNvGrpSpPr/>
          <p:nvPr/>
        </p:nvGrpSpPr>
        <p:grpSpPr>
          <a:xfrm>
            <a:off x="10376824" y="2473933"/>
            <a:ext cx="550814" cy="3545867"/>
            <a:chOff x="10104849" y="2454753"/>
            <a:chExt cx="550814" cy="3545867"/>
          </a:xfrm>
        </p:grpSpPr>
        <p:sp>
          <p:nvSpPr>
            <p:cNvPr id="43" name="TextBox 42">
              <a:extLst>
                <a:ext uri="{FF2B5EF4-FFF2-40B4-BE49-F238E27FC236}">
                  <a16:creationId xmlns:a16="http://schemas.microsoft.com/office/drawing/2014/main" id="{57815D41-A121-6371-50CC-9AAF74FE3776}"/>
                </a:ext>
              </a:extLst>
            </p:cNvPr>
            <p:cNvSpPr txBox="1"/>
            <p:nvPr/>
          </p:nvSpPr>
          <p:spPr>
            <a:xfrm>
              <a:off x="10112864" y="5045553"/>
              <a:ext cx="542136"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47%</a:t>
              </a:r>
              <a:endParaRPr lang="en-US" sz="1500" baseline="30000" dirty="0">
                <a:latin typeface="Segoe UI Semilight" panose="020B0402040204020203" pitchFamily="34" charset="0"/>
                <a:cs typeface="Segoe UI Semilight" panose="020B0402040204020203" pitchFamily="34" charset="0"/>
              </a:endParaRPr>
            </a:p>
          </p:txBody>
        </p:sp>
        <p:sp>
          <p:nvSpPr>
            <p:cNvPr id="44" name="TextBox 43">
              <a:extLst>
                <a:ext uri="{FF2B5EF4-FFF2-40B4-BE49-F238E27FC236}">
                  <a16:creationId xmlns:a16="http://schemas.microsoft.com/office/drawing/2014/main" id="{D2BF4D00-83D6-BF50-8CD1-9355DA925EDA}"/>
                </a:ext>
              </a:extLst>
            </p:cNvPr>
            <p:cNvSpPr txBox="1"/>
            <p:nvPr/>
          </p:nvSpPr>
          <p:spPr>
            <a:xfrm>
              <a:off x="10146526" y="2454753"/>
              <a:ext cx="50847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71%</a:t>
              </a:r>
              <a:endParaRPr lang="en-US" sz="1500" baseline="30000" dirty="0">
                <a:latin typeface="Segoe UI Semilight" panose="020B0402040204020203" pitchFamily="34" charset="0"/>
                <a:cs typeface="Segoe UI Semilight" panose="020B0402040204020203" pitchFamily="34" charset="0"/>
              </a:endParaRPr>
            </a:p>
          </p:txBody>
        </p:sp>
        <p:sp>
          <p:nvSpPr>
            <p:cNvPr id="45" name="TextBox 44">
              <a:extLst>
                <a:ext uri="{FF2B5EF4-FFF2-40B4-BE49-F238E27FC236}">
                  <a16:creationId xmlns:a16="http://schemas.microsoft.com/office/drawing/2014/main" id="{9105C423-5EDB-5CBB-DBF2-685429936E42}"/>
                </a:ext>
              </a:extLst>
            </p:cNvPr>
            <p:cNvSpPr txBox="1"/>
            <p:nvPr/>
          </p:nvSpPr>
          <p:spPr>
            <a:xfrm>
              <a:off x="10114466" y="3761304"/>
              <a:ext cx="54053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35%</a:t>
              </a:r>
              <a:endParaRPr lang="en-US" sz="1500" baseline="30000" dirty="0">
                <a:latin typeface="Segoe UI Semilight" panose="020B0402040204020203" pitchFamily="34" charset="0"/>
                <a:cs typeface="Segoe UI Semilight" panose="020B0402040204020203" pitchFamily="34" charset="0"/>
              </a:endParaRPr>
            </a:p>
          </p:txBody>
        </p:sp>
        <p:sp>
          <p:nvSpPr>
            <p:cNvPr id="46" name="TextBox 45">
              <a:extLst>
                <a:ext uri="{FF2B5EF4-FFF2-40B4-BE49-F238E27FC236}">
                  <a16:creationId xmlns:a16="http://schemas.microsoft.com/office/drawing/2014/main" id="{C2352D4C-8CB2-CF82-48BF-834DCA205A70}"/>
                </a:ext>
              </a:extLst>
            </p:cNvPr>
            <p:cNvSpPr txBox="1"/>
            <p:nvPr/>
          </p:nvSpPr>
          <p:spPr>
            <a:xfrm>
              <a:off x="10104849" y="4413651"/>
              <a:ext cx="550151"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44%</a:t>
              </a:r>
              <a:endParaRPr lang="en-US" sz="1500" baseline="30000" dirty="0">
                <a:latin typeface="Segoe UI Semilight" panose="020B0402040204020203" pitchFamily="34" charset="0"/>
                <a:cs typeface="Segoe UI Semilight" panose="020B0402040204020203" pitchFamily="34" charset="0"/>
              </a:endParaRPr>
            </a:p>
          </p:txBody>
        </p:sp>
        <p:sp>
          <p:nvSpPr>
            <p:cNvPr id="51" name="TextBox 50">
              <a:extLst>
                <a:ext uri="{FF2B5EF4-FFF2-40B4-BE49-F238E27FC236}">
                  <a16:creationId xmlns:a16="http://schemas.microsoft.com/office/drawing/2014/main" id="{2331570E-AAF7-498E-4643-9DCFEC768A24}"/>
                </a:ext>
              </a:extLst>
            </p:cNvPr>
            <p:cNvSpPr txBox="1"/>
            <p:nvPr/>
          </p:nvSpPr>
          <p:spPr>
            <a:xfrm>
              <a:off x="10109658" y="3120108"/>
              <a:ext cx="545342"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54%</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4E550845-11D7-7C67-52DF-2901E087CA64}"/>
                </a:ext>
              </a:extLst>
            </p:cNvPr>
            <p:cNvSpPr txBox="1"/>
            <p:nvPr/>
          </p:nvSpPr>
          <p:spPr>
            <a:xfrm>
              <a:off x="10113527" y="5677455"/>
              <a:ext cx="542136"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42%</a:t>
              </a:r>
              <a:endParaRPr lang="en-US" sz="1500" baseline="30000" dirty="0">
                <a:latin typeface="Segoe UI Semilight" panose="020B0402040204020203" pitchFamily="34" charset="0"/>
                <a:cs typeface="Segoe UI Semilight" panose="020B0402040204020203" pitchFamily="34" charset="0"/>
              </a:endParaRPr>
            </a:p>
          </p:txBody>
        </p:sp>
      </p:grpSp>
      <p:sp>
        <p:nvSpPr>
          <p:cNvPr id="2" name="TextBox 1">
            <a:extLst>
              <a:ext uri="{FF2B5EF4-FFF2-40B4-BE49-F238E27FC236}">
                <a16:creationId xmlns:a16="http://schemas.microsoft.com/office/drawing/2014/main" id="{4966B043-3D14-3FFB-AEB6-4A1FA03F0B72}"/>
              </a:ext>
            </a:extLst>
          </p:cNvPr>
          <p:cNvSpPr txBox="1"/>
          <p:nvPr/>
        </p:nvSpPr>
        <p:spPr>
          <a:xfrm>
            <a:off x="320298" y="6414681"/>
            <a:ext cx="1356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*New in 2025</a:t>
            </a:r>
          </a:p>
        </p:txBody>
      </p:sp>
      <p:grpSp>
        <p:nvGrpSpPr>
          <p:cNvPr id="22" name="Group 21">
            <a:extLst>
              <a:ext uri="{FF2B5EF4-FFF2-40B4-BE49-F238E27FC236}">
                <a16:creationId xmlns:a16="http://schemas.microsoft.com/office/drawing/2014/main" id="{53D1F828-ECF6-D715-0583-B441A4D73115}"/>
              </a:ext>
            </a:extLst>
          </p:cNvPr>
          <p:cNvGrpSpPr/>
          <p:nvPr/>
        </p:nvGrpSpPr>
        <p:grpSpPr>
          <a:xfrm>
            <a:off x="10007094" y="1859777"/>
            <a:ext cx="1353256" cy="537799"/>
            <a:chOff x="10007094" y="1859777"/>
            <a:chExt cx="1353256" cy="537799"/>
          </a:xfrm>
        </p:grpSpPr>
        <p:sp>
          <p:nvSpPr>
            <p:cNvPr id="27" name="TextBox 26">
              <a:extLst>
                <a:ext uri="{FF2B5EF4-FFF2-40B4-BE49-F238E27FC236}">
                  <a16:creationId xmlns:a16="http://schemas.microsoft.com/office/drawing/2014/main" id="{8865FB55-B43E-AA14-1229-3351889A510E}"/>
                </a:ext>
              </a:extLst>
            </p:cNvPr>
            <p:cNvSpPr txBox="1"/>
            <p:nvPr/>
          </p:nvSpPr>
          <p:spPr>
            <a:xfrm>
              <a:off x="10007094" y="1859777"/>
              <a:ext cx="1353256" cy="284693"/>
            </a:xfrm>
            <a:prstGeom prst="rect">
              <a:avLst/>
            </a:prstGeom>
            <a:noFill/>
          </p:spPr>
          <p:txBody>
            <a:bodyPr wrap="none" rtlCol="0">
              <a:spAutoFit/>
            </a:bodyPr>
            <a:lstStyle/>
            <a:p>
              <a:pPr algn="ctr">
                <a:lnSpc>
                  <a:spcPts val="1500"/>
                </a:lnSpc>
              </a:pPr>
              <a:r>
                <a:rPr lang="en-US" sz="1500" dirty="0">
                  <a:latin typeface="Segoe UI Semilight" panose="020B0402040204020203" pitchFamily="34" charset="0"/>
                  <a:cs typeface="Segoe UI Semilight" panose="020B0402040204020203" pitchFamily="34" charset="0"/>
                </a:rPr>
                <a:t>“High” Priority</a:t>
              </a:r>
              <a:endParaRPr lang="en-US" sz="1500" baseline="30000" dirty="0">
                <a:latin typeface="Segoe UI Semilight" panose="020B0402040204020203" pitchFamily="34" charset="0"/>
                <a:cs typeface="Segoe UI Semilight" panose="020B0402040204020203" pitchFamily="34" charset="0"/>
              </a:endParaRPr>
            </a:p>
          </p:txBody>
        </p:sp>
        <p:sp>
          <p:nvSpPr>
            <p:cNvPr id="29" name="TextBox 28">
              <a:extLst>
                <a:ext uri="{FF2B5EF4-FFF2-40B4-BE49-F238E27FC236}">
                  <a16:creationId xmlns:a16="http://schemas.microsoft.com/office/drawing/2014/main" id="{1D68E978-98B4-B6AF-0F89-52BD14942159}"/>
                </a:ext>
              </a:extLst>
            </p:cNvPr>
            <p:cNvSpPr txBox="1"/>
            <p:nvPr/>
          </p:nvSpPr>
          <p:spPr>
            <a:xfrm>
              <a:off x="10356588" y="2107112"/>
              <a:ext cx="681200" cy="290464"/>
            </a:xfrm>
            <a:prstGeom prst="rect">
              <a:avLst/>
            </a:prstGeom>
            <a:noFill/>
          </p:spPr>
          <p:txBody>
            <a:bodyPr wrap="square" rtlCol="0">
              <a:spAutoFit/>
            </a:bodyPr>
            <a:lstStyle/>
            <a:p>
              <a:pPr algn="ctr">
                <a:lnSpc>
                  <a:spcPts val="1500"/>
                </a:lnSpc>
              </a:pPr>
              <a:r>
                <a:rPr lang="en-US" sz="1400" dirty="0">
                  <a:latin typeface="Kalam Light" panose="02000000000000000000" pitchFamily="2" charset="0"/>
                  <a:cs typeface="Kalam Light" panose="02000000000000000000" pitchFamily="2" charset="0"/>
                </a:rPr>
                <a:t>2025</a:t>
              </a:r>
              <a:r>
                <a:rPr lang="en-US" sz="1400" baseline="50000" dirty="0">
                  <a:latin typeface="Kalam Light" panose="02000000000000000000" pitchFamily="2" charset="0"/>
                  <a:cs typeface="Kalam Light" panose="02000000000000000000" pitchFamily="2" charset="0"/>
                </a:rPr>
                <a:t>*</a:t>
              </a:r>
            </a:p>
          </p:txBody>
        </p:sp>
        <p:cxnSp>
          <p:nvCxnSpPr>
            <p:cNvPr id="30" name="Straight Connector 29">
              <a:extLst>
                <a:ext uri="{FF2B5EF4-FFF2-40B4-BE49-F238E27FC236}">
                  <a16:creationId xmlns:a16="http://schemas.microsoft.com/office/drawing/2014/main" id="{3D125F87-43E1-6AC3-2911-678EFB76828D}"/>
                </a:ext>
              </a:extLst>
            </p:cNvPr>
            <p:cNvCxnSpPr>
              <a:cxnSpLocks/>
            </p:cNvCxnSpPr>
            <p:nvPr/>
          </p:nvCxnSpPr>
          <p:spPr>
            <a:xfrm flipH="1">
              <a:off x="10459756" y="2335424"/>
              <a:ext cx="4459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54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F2E70-C0BD-6A64-2466-960219013DB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119A922-152A-D001-4AA1-AE8D0161310C}"/>
              </a:ext>
            </a:extLst>
          </p:cNvPr>
          <p:cNvSpPr/>
          <p:nvPr/>
        </p:nvSpPr>
        <p:spPr>
          <a:xfrm>
            <a:off x="9677399" y="1779494"/>
            <a:ext cx="1993355" cy="4645152"/>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11" name="Rectangle 10">
            <a:extLst>
              <a:ext uri="{FF2B5EF4-FFF2-40B4-BE49-F238E27FC236}">
                <a16:creationId xmlns:a16="http://schemas.microsoft.com/office/drawing/2014/main" id="{1C6787C7-09A8-06F4-D343-03F2B2BA48DB}"/>
              </a:ext>
            </a:extLst>
          </p:cNvPr>
          <p:cNvSpPr/>
          <p:nvPr/>
        </p:nvSpPr>
        <p:spPr>
          <a:xfrm>
            <a:off x="457200" y="1780160"/>
            <a:ext cx="9063317"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6" name="TextBox 5">
            <a:extLst>
              <a:ext uri="{FF2B5EF4-FFF2-40B4-BE49-F238E27FC236}">
                <a16:creationId xmlns:a16="http://schemas.microsoft.com/office/drawing/2014/main" id="{977B51AC-2B9D-4D5D-D0B2-2B717A96F889}"/>
              </a:ext>
            </a:extLst>
          </p:cNvPr>
          <p:cNvSpPr txBox="1"/>
          <p:nvPr/>
        </p:nvSpPr>
        <p:spPr>
          <a:xfrm>
            <a:off x="381000" y="929640"/>
            <a:ext cx="1143000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Choosing from five city services, opinions were split on which one                         the city should consider its highest priority. </a:t>
            </a:r>
          </a:p>
          <a:p>
            <a:pPr algn="ctr" eaLnBrk="0"/>
            <a:r>
              <a:rPr lang="en-US" sz="2450" dirty="0">
                <a:latin typeface="Segoe UI Semilight" panose="020B0402040204020203" pitchFamily="34" charset="0"/>
                <a:cs typeface="Segoe UI Semilight" panose="020B0402040204020203" pitchFamily="34" charset="0"/>
              </a:rPr>
              <a:t> A plurality of residents considered snow removal a high priority.</a:t>
            </a:r>
            <a:endParaRPr lang="en-US" sz="2450" baseline="30000"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2C2F4BF2-38A6-1AA9-6851-B4724FC13531}"/>
              </a:ext>
            </a:extLst>
          </p:cNvPr>
          <p:cNvSpPr txBox="1"/>
          <p:nvPr/>
        </p:nvSpPr>
        <p:spPr>
          <a:xfrm>
            <a:off x="315191"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Q17: Which of these would you make your </a:t>
            </a:r>
            <a:r>
              <a:rPr lang="en-US" sz="1050" u="sng" dirty="0">
                <a:solidFill>
                  <a:schemeClr val="tx1">
                    <a:lumMod val="65000"/>
                    <a:lumOff val="35000"/>
                  </a:schemeClr>
                </a:solidFill>
                <a:latin typeface="Segoe UI Semilight" panose="020B0402040204020203" pitchFamily="34" charset="0"/>
                <a:cs typeface="Segoe UI Semilight" panose="020B0402040204020203" pitchFamily="34" charset="0"/>
              </a:rPr>
              <a:t>highest</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priority? </a:t>
            </a:r>
          </a:p>
        </p:txBody>
      </p:sp>
      <p:grpSp>
        <p:nvGrpSpPr>
          <p:cNvPr id="19" name="Group 18">
            <a:extLst>
              <a:ext uri="{FF2B5EF4-FFF2-40B4-BE49-F238E27FC236}">
                <a16:creationId xmlns:a16="http://schemas.microsoft.com/office/drawing/2014/main" id="{B0B313ED-D44B-67E1-B875-38963A3EE9C5}"/>
              </a:ext>
            </a:extLst>
          </p:cNvPr>
          <p:cNvGrpSpPr/>
          <p:nvPr/>
        </p:nvGrpSpPr>
        <p:grpSpPr>
          <a:xfrm>
            <a:off x="2047099" y="2470091"/>
            <a:ext cx="3529005" cy="3036088"/>
            <a:chOff x="3985762" y="2813917"/>
            <a:chExt cx="3529005" cy="3036088"/>
          </a:xfrm>
        </p:grpSpPr>
        <p:grpSp>
          <p:nvGrpSpPr>
            <p:cNvPr id="20" name="Group 19">
              <a:extLst>
                <a:ext uri="{FF2B5EF4-FFF2-40B4-BE49-F238E27FC236}">
                  <a16:creationId xmlns:a16="http://schemas.microsoft.com/office/drawing/2014/main" id="{6480F324-6F27-A616-08A3-62E3F3073BDB}"/>
                </a:ext>
              </a:extLst>
            </p:cNvPr>
            <p:cNvGrpSpPr/>
            <p:nvPr/>
          </p:nvGrpSpPr>
          <p:grpSpPr>
            <a:xfrm>
              <a:off x="3985762" y="3360230"/>
              <a:ext cx="3529005" cy="2489775"/>
              <a:chOff x="3998309" y="3190268"/>
              <a:chExt cx="3529005" cy="2489775"/>
            </a:xfrm>
          </p:grpSpPr>
          <p:sp>
            <p:nvSpPr>
              <p:cNvPr id="23" name="TextBox 22">
                <a:extLst>
                  <a:ext uri="{FF2B5EF4-FFF2-40B4-BE49-F238E27FC236}">
                    <a16:creationId xmlns:a16="http://schemas.microsoft.com/office/drawing/2014/main" id="{835C572E-85CE-D832-4DB0-174BA8622E95}"/>
                  </a:ext>
                </a:extLst>
              </p:cNvPr>
              <p:cNvSpPr txBox="1"/>
              <p:nvPr/>
            </p:nvSpPr>
            <p:spPr>
              <a:xfrm>
                <a:off x="4472297" y="5095268"/>
                <a:ext cx="3050387" cy="584775"/>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Disposal of biodegradable waste</a:t>
                </a:r>
              </a:p>
              <a:p>
                <a:pPr algn="r"/>
                <a:r>
                  <a:rPr lang="en-US" sz="1600" dirty="0">
                    <a:latin typeface="Segoe UI Semilight" panose="020B0402040204020203" pitchFamily="34" charset="0"/>
                    <a:cs typeface="Segoe UI Semilight" panose="020B0402040204020203" pitchFamily="34" charset="0"/>
                  </a:rPr>
                  <a:t>(i.e., discarded food)</a:t>
                </a:r>
              </a:p>
            </p:txBody>
          </p:sp>
          <p:sp>
            <p:nvSpPr>
              <p:cNvPr id="24" name="TextBox 23">
                <a:extLst>
                  <a:ext uri="{FF2B5EF4-FFF2-40B4-BE49-F238E27FC236}">
                    <a16:creationId xmlns:a16="http://schemas.microsoft.com/office/drawing/2014/main" id="{5CC63E34-795F-B78D-ADDF-4F083E1AB6A1}"/>
                  </a:ext>
                </a:extLst>
              </p:cNvPr>
              <p:cNvSpPr txBox="1"/>
              <p:nvPr/>
            </p:nvSpPr>
            <p:spPr>
              <a:xfrm>
                <a:off x="4396315" y="3190268"/>
                <a:ext cx="3126369" cy="584775"/>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Removing snow from commercial</a:t>
                </a:r>
              </a:p>
              <a:p>
                <a:pPr algn="r"/>
                <a:r>
                  <a:rPr lang="en-US" sz="1600" dirty="0">
                    <a:latin typeface="Segoe UI Semilight" panose="020B0402040204020203" pitchFamily="34" charset="0"/>
                    <a:cs typeface="Segoe UI Semilight" panose="020B0402040204020203" pitchFamily="34" charset="0"/>
                  </a:rPr>
                  <a:t>sidewalks and bike paths</a:t>
                </a:r>
              </a:p>
            </p:txBody>
          </p:sp>
          <p:sp>
            <p:nvSpPr>
              <p:cNvPr id="25" name="TextBox 24">
                <a:extLst>
                  <a:ext uri="{FF2B5EF4-FFF2-40B4-BE49-F238E27FC236}">
                    <a16:creationId xmlns:a16="http://schemas.microsoft.com/office/drawing/2014/main" id="{28135169-5229-9247-E826-CB8E83684020}"/>
                  </a:ext>
                </a:extLst>
              </p:cNvPr>
              <p:cNvSpPr txBox="1"/>
              <p:nvPr/>
            </p:nvSpPr>
            <p:spPr>
              <a:xfrm>
                <a:off x="5598067" y="3918514"/>
                <a:ext cx="1929247"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Adding </a:t>
                </a:r>
                <a:r>
                  <a:rPr lang="en-US" sz="1600" u="sng" dirty="0">
                    <a:latin typeface="Segoe UI Semilight" panose="020B0402040204020203" pitchFamily="34" charset="0"/>
                    <a:cs typeface="Segoe UI Semilight" panose="020B0402040204020203" pitchFamily="34" charset="0"/>
                  </a:rPr>
                  <a:t>more</a:t>
                </a:r>
                <a:r>
                  <a:rPr lang="en-US" sz="1600" dirty="0">
                    <a:latin typeface="Segoe UI Semilight" panose="020B0402040204020203" pitchFamily="34" charset="0"/>
                    <a:cs typeface="Segoe UI Semilight" panose="020B0402040204020203" pitchFamily="34" charset="0"/>
                  </a:rPr>
                  <a:t> police</a:t>
                </a:r>
              </a:p>
            </p:txBody>
          </p:sp>
          <p:sp>
            <p:nvSpPr>
              <p:cNvPr id="26" name="TextBox 25">
                <a:extLst>
                  <a:ext uri="{FF2B5EF4-FFF2-40B4-BE49-F238E27FC236}">
                    <a16:creationId xmlns:a16="http://schemas.microsoft.com/office/drawing/2014/main" id="{C6C0FFA2-561F-9AAA-83AB-716765313C10}"/>
                  </a:ext>
                </a:extLst>
              </p:cNvPr>
              <p:cNvSpPr txBox="1"/>
              <p:nvPr/>
            </p:nvSpPr>
            <p:spPr>
              <a:xfrm>
                <a:off x="3998309" y="4474517"/>
                <a:ext cx="3525324" cy="584775"/>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Disposal of hazardous waste materials</a:t>
                </a:r>
              </a:p>
              <a:p>
                <a:pPr algn="r"/>
                <a:r>
                  <a:rPr lang="en-US" sz="1600" dirty="0">
                    <a:latin typeface="Segoe UI Semilight" panose="020B0402040204020203" pitchFamily="34" charset="0"/>
                    <a:cs typeface="Segoe UI Semilight" panose="020B0402040204020203" pitchFamily="34" charset="0"/>
                  </a:rPr>
                  <a:t>(i.e., discarded car batteries)</a:t>
                </a:r>
              </a:p>
            </p:txBody>
          </p:sp>
        </p:grpSp>
        <p:sp>
          <p:nvSpPr>
            <p:cNvPr id="21" name="TextBox 20">
              <a:extLst>
                <a:ext uri="{FF2B5EF4-FFF2-40B4-BE49-F238E27FC236}">
                  <a16:creationId xmlns:a16="http://schemas.microsoft.com/office/drawing/2014/main" id="{81C96994-60B1-610E-B170-64CF860D7F2F}"/>
                </a:ext>
              </a:extLst>
            </p:cNvPr>
            <p:cNvSpPr txBox="1"/>
            <p:nvPr/>
          </p:nvSpPr>
          <p:spPr>
            <a:xfrm>
              <a:off x="4036366" y="2813917"/>
              <a:ext cx="3473771"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Street leaf pick-up in residential areas</a:t>
              </a:r>
            </a:p>
          </p:txBody>
        </p:sp>
      </p:grpSp>
      <p:sp>
        <p:nvSpPr>
          <p:cNvPr id="28" name="Slide Number Placeholder 4">
            <a:extLst>
              <a:ext uri="{FF2B5EF4-FFF2-40B4-BE49-F238E27FC236}">
                <a16:creationId xmlns:a16="http://schemas.microsoft.com/office/drawing/2014/main" id="{CA062F37-CD1D-E002-6461-B46520A538D6}"/>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45</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12" name="Group 11">
            <a:extLst>
              <a:ext uri="{FF2B5EF4-FFF2-40B4-BE49-F238E27FC236}">
                <a16:creationId xmlns:a16="http://schemas.microsoft.com/office/drawing/2014/main" id="{AC6D2D2A-D34F-7CD0-3D1E-DCA52DFDA879}"/>
              </a:ext>
            </a:extLst>
          </p:cNvPr>
          <p:cNvGrpSpPr/>
          <p:nvPr/>
        </p:nvGrpSpPr>
        <p:grpSpPr>
          <a:xfrm>
            <a:off x="7890575" y="6082643"/>
            <a:ext cx="1494057" cy="307777"/>
            <a:chOff x="7890575" y="6082643"/>
            <a:chExt cx="1494057" cy="307777"/>
          </a:xfrm>
        </p:grpSpPr>
        <p:sp>
          <p:nvSpPr>
            <p:cNvPr id="14" name="TextBox 13">
              <a:extLst>
                <a:ext uri="{FF2B5EF4-FFF2-40B4-BE49-F238E27FC236}">
                  <a16:creationId xmlns:a16="http://schemas.microsoft.com/office/drawing/2014/main" id="{9EB4F744-CB58-272D-BFE1-27708DA11D70}"/>
                </a:ext>
              </a:extLst>
            </p:cNvPr>
            <p:cNvSpPr txBox="1"/>
            <p:nvPr/>
          </p:nvSpPr>
          <p:spPr>
            <a:xfrm>
              <a:off x="8010538" y="6082643"/>
              <a:ext cx="1374094"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Highest priority</a:t>
              </a:r>
            </a:p>
          </p:txBody>
        </p:sp>
        <p:sp>
          <p:nvSpPr>
            <p:cNvPr id="15" name="Rectangle 14">
              <a:extLst>
                <a:ext uri="{FF2B5EF4-FFF2-40B4-BE49-F238E27FC236}">
                  <a16:creationId xmlns:a16="http://schemas.microsoft.com/office/drawing/2014/main" id="{9589E279-01FF-FB81-5D8A-891637C2FE59}"/>
                </a:ext>
              </a:extLst>
            </p:cNvPr>
            <p:cNvSpPr/>
            <p:nvPr/>
          </p:nvSpPr>
          <p:spPr>
            <a:xfrm>
              <a:off x="7890575" y="6165028"/>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aphicFrame>
        <p:nvGraphicFramePr>
          <p:cNvPr id="18" name="Chart 17">
            <a:extLst>
              <a:ext uri="{FF2B5EF4-FFF2-40B4-BE49-F238E27FC236}">
                <a16:creationId xmlns:a16="http://schemas.microsoft.com/office/drawing/2014/main" id="{A69B4328-DD32-4EB1-888F-C53646F1517C}"/>
              </a:ext>
            </a:extLst>
          </p:cNvPr>
          <p:cNvGraphicFramePr/>
          <p:nvPr>
            <p:extLst>
              <p:ext uri="{D42A27DB-BD31-4B8C-83A1-F6EECF244321}">
                <p14:modId xmlns:p14="http://schemas.microsoft.com/office/powerpoint/2010/main" val="1593362182"/>
              </p:ext>
            </p:extLst>
          </p:nvPr>
        </p:nvGraphicFramePr>
        <p:xfrm>
          <a:off x="5588001" y="2211051"/>
          <a:ext cx="3557818" cy="4130723"/>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a:extLst>
              <a:ext uri="{FF2B5EF4-FFF2-40B4-BE49-F238E27FC236}">
                <a16:creationId xmlns:a16="http://schemas.microsoft.com/office/drawing/2014/main" id="{A32051E5-E121-D581-C59F-ECF515C8D671}"/>
              </a:ext>
            </a:extLst>
          </p:cNvPr>
          <p:cNvSpPr txBox="1"/>
          <p:nvPr/>
        </p:nvSpPr>
        <p:spPr>
          <a:xfrm>
            <a:off x="8364415" y="2473933"/>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24%</a:t>
            </a:r>
            <a:endParaRPr lang="en-US" sz="1500" baseline="30000" dirty="0">
              <a:latin typeface="Segoe UI Semilight" panose="020B0402040204020203" pitchFamily="34" charset="0"/>
              <a:cs typeface="Segoe UI Semilight" panose="020B0402040204020203" pitchFamily="34" charset="0"/>
            </a:endParaRPr>
          </a:p>
        </p:txBody>
      </p:sp>
      <p:sp>
        <p:nvSpPr>
          <p:cNvPr id="32" name="TextBox 31">
            <a:extLst>
              <a:ext uri="{FF2B5EF4-FFF2-40B4-BE49-F238E27FC236}">
                <a16:creationId xmlns:a16="http://schemas.microsoft.com/office/drawing/2014/main" id="{A9059DF8-82A1-3765-034C-E3CF384B5917}"/>
              </a:ext>
            </a:extLst>
          </p:cNvPr>
          <p:cNvSpPr txBox="1"/>
          <p:nvPr/>
        </p:nvSpPr>
        <p:spPr>
          <a:xfrm>
            <a:off x="8263498" y="3769333"/>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22%</a:t>
            </a:r>
            <a:endParaRPr lang="en-US" sz="1500" baseline="30000" dirty="0">
              <a:latin typeface="Segoe UI Semilight" panose="020B0402040204020203" pitchFamily="34" charset="0"/>
              <a:cs typeface="Segoe UI Semilight" panose="020B0402040204020203" pitchFamily="34" charset="0"/>
            </a:endParaRPr>
          </a:p>
        </p:txBody>
      </p:sp>
      <p:sp>
        <p:nvSpPr>
          <p:cNvPr id="33" name="TextBox 32">
            <a:extLst>
              <a:ext uri="{FF2B5EF4-FFF2-40B4-BE49-F238E27FC236}">
                <a16:creationId xmlns:a16="http://schemas.microsoft.com/office/drawing/2014/main" id="{883CCCEA-7CDE-F1DA-B3DB-3778DE25903A}"/>
              </a:ext>
            </a:extLst>
          </p:cNvPr>
          <p:cNvSpPr txBox="1"/>
          <p:nvPr/>
        </p:nvSpPr>
        <p:spPr>
          <a:xfrm>
            <a:off x="7738366" y="4421680"/>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18%</a:t>
            </a:r>
            <a:endParaRPr lang="en-US" sz="1500" baseline="30000" dirty="0">
              <a:latin typeface="Segoe UI Semilight" panose="020B0402040204020203" pitchFamily="34" charset="0"/>
              <a:cs typeface="Segoe UI Semilight" panose="020B0402040204020203" pitchFamily="34" charset="0"/>
            </a:endParaRPr>
          </a:p>
        </p:txBody>
      </p:sp>
      <p:sp>
        <p:nvSpPr>
          <p:cNvPr id="34" name="TextBox 33">
            <a:extLst>
              <a:ext uri="{FF2B5EF4-FFF2-40B4-BE49-F238E27FC236}">
                <a16:creationId xmlns:a16="http://schemas.microsoft.com/office/drawing/2014/main" id="{EE53E229-87CA-0F90-A6F8-C30084D46250}"/>
              </a:ext>
            </a:extLst>
          </p:cNvPr>
          <p:cNvSpPr txBox="1"/>
          <p:nvPr/>
        </p:nvSpPr>
        <p:spPr>
          <a:xfrm>
            <a:off x="7065574" y="5053582"/>
            <a:ext cx="511679"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12%</a:t>
            </a:r>
            <a:endParaRPr lang="en-US" sz="1500" baseline="30000" dirty="0">
              <a:latin typeface="Segoe UI Semilight" panose="020B0402040204020203" pitchFamily="34" charset="0"/>
              <a:cs typeface="Segoe UI Semilight" panose="020B0402040204020203" pitchFamily="34" charset="0"/>
            </a:endParaRPr>
          </a:p>
        </p:txBody>
      </p:sp>
      <p:sp>
        <p:nvSpPr>
          <p:cNvPr id="8" name="TextBox 7">
            <a:extLst>
              <a:ext uri="{FF2B5EF4-FFF2-40B4-BE49-F238E27FC236}">
                <a16:creationId xmlns:a16="http://schemas.microsoft.com/office/drawing/2014/main" id="{AB2E0C4B-EF42-773E-A5A2-4ABF66499E32}"/>
              </a:ext>
            </a:extLst>
          </p:cNvPr>
          <p:cNvSpPr txBox="1"/>
          <p:nvPr/>
        </p:nvSpPr>
        <p:spPr>
          <a:xfrm>
            <a:off x="8308792" y="3137431"/>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23%</a:t>
            </a:r>
            <a:endParaRPr lang="en-US" sz="1500" baseline="30000" dirty="0">
              <a:latin typeface="Segoe UI Semilight" panose="020B0402040204020203" pitchFamily="34" charset="0"/>
              <a:cs typeface="Segoe UI Semilight" panose="020B0402040204020203" pitchFamily="34" charset="0"/>
            </a:endParaRPr>
          </a:p>
        </p:txBody>
      </p:sp>
      <p:grpSp>
        <p:nvGrpSpPr>
          <p:cNvPr id="73" name="Group 72">
            <a:extLst>
              <a:ext uri="{FF2B5EF4-FFF2-40B4-BE49-F238E27FC236}">
                <a16:creationId xmlns:a16="http://schemas.microsoft.com/office/drawing/2014/main" id="{A41CD442-9A06-AA36-F778-5050E8D8AF1C}"/>
              </a:ext>
            </a:extLst>
          </p:cNvPr>
          <p:cNvGrpSpPr/>
          <p:nvPr/>
        </p:nvGrpSpPr>
        <p:grpSpPr>
          <a:xfrm>
            <a:off x="10007094" y="1859777"/>
            <a:ext cx="1353256" cy="537799"/>
            <a:chOff x="10007094" y="1859777"/>
            <a:chExt cx="1353256" cy="537799"/>
          </a:xfrm>
        </p:grpSpPr>
        <p:sp>
          <p:nvSpPr>
            <p:cNvPr id="76" name="TextBox 75">
              <a:extLst>
                <a:ext uri="{FF2B5EF4-FFF2-40B4-BE49-F238E27FC236}">
                  <a16:creationId xmlns:a16="http://schemas.microsoft.com/office/drawing/2014/main" id="{9D227079-0C39-C4A5-BCDA-B2C423563D2C}"/>
                </a:ext>
              </a:extLst>
            </p:cNvPr>
            <p:cNvSpPr txBox="1"/>
            <p:nvPr/>
          </p:nvSpPr>
          <p:spPr>
            <a:xfrm>
              <a:off x="10007094" y="1859777"/>
              <a:ext cx="1353256" cy="284693"/>
            </a:xfrm>
            <a:prstGeom prst="rect">
              <a:avLst/>
            </a:prstGeom>
            <a:noFill/>
          </p:spPr>
          <p:txBody>
            <a:bodyPr wrap="none" rtlCol="0">
              <a:spAutoFit/>
            </a:bodyPr>
            <a:lstStyle/>
            <a:p>
              <a:pPr algn="ctr">
                <a:lnSpc>
                  <a:spcPts val="1500"/>
                </a:lnSpc>
              </a:pPr>
              <a:r>
                <a:rPr lang="en-US" sz="1500" dirty="0">
                  <a:latin typeface="Segoe UI Semilight" panose="020B0402040204020203" pitchFamily="34" charset="0"/>
                  <a:cs typeface="Segoe UI Semilight" panose="020B0402040204020203" pitchFamily="34" charset="0"/>
                </a:rPr>
                <a:t>“High” Priority</a:t>
              </a:r>
              <a:endParaRPr lang="en-US" sz="1500" baseline="30000" dirty="0">
                <a:latin typeface="Segoe UI Semilight" panose="020B0402040204020203" pitchFamily="34" charset="0"/>
                <a:cs typeface="Segoe UI Semilight" panose="020B0402040204020203" pitchFamily="34" charset="0"/>
              </a:endParaRPr>
            </a:p>
          </p:txBody>
        </p:sp>
        <p:sp>
          <p:nvSpPr>
            <p:cNvPr id="77" name="TextBox 76">
              <a:extLst>
                <a:ext uri="{FF2B5EF4-FFF2-40B4-BE49-F238E27FC236}">
                  <a16:creationId xmlns:a16="http://schemas.microsoft.com/office/drawing/2014/main" id="{858519A6-C0F0-86D4-ABBE-0F1BF2DB50DC}"/>
                </a:ext>
              </a:extLst>
            </p:cNvPr>
            <p:cNvSpPr txBox="1"/>
            <p:nvPr/>
          </p:nvSpPr>
          <p:spPr>
            <a:xfrm>
              <a:off x="10356588" y="2107112"/>
              <a:ext cx="681200" cy="290464"/>
            </a:xfrm>
            <a:prstGeom prst="rect">
              <a:avLst/>
            </a:prstGeom>
            <a:noFill/>
          </p:spPr>
          <p:txBody>
            <a:bodyPr wrap="square" rtlCol="0">
              <a:spAutoFit/>
            </a:bodyPr>
            <a:lstStyle/>
            <a:p>
              <a:pPr algn="ctr">
                <a:lnSpc>
                  <a:spcPts val="1500"/>
                </a:lnSpc>
              </a:pPr>
              <a:r>
                <a:rPr lang="en-US" sz="1400" dirty="0">
                  <a:latin typeface="Kalam Light" panose="02000000000000000000" pitchFamily="2" charset="0"/>
                  <a:cs typeface="Kalam Light" panose="02000000000000000000" pitchFamily="2" charset="0"/>
                </a:rPr>
                <a:t>2025</a:t>
              </a:r>
              <a:r>
                <a:rPr lang="en-US" sz="1400" baseline="50000" dirty="0">
                  <a:latin typeface="Kalam Light" panose="02000000000000000000" pitchFamily="2" charset="0"/>
                  <a:cs typeface="Kalam Light" panose="02000000000000000000" pitchFamily="2" charset="0"/>
                </a:rPr>
                <a:t>*</a:t>
              </a:r>
            </a:p>
          </p:txBody>
        </p:sp>
        <p:cxnSp>
          <p:nvCxnSpPr>
            <p:cNvPr id="78" name="Straight Connector 77">
              <a:extLst>
                <a:ext uri="{FF2B5EF4-FFF2-40B4-BE49-F238E27FC236}">
                  <a16:creationId xmlns:a16="http://schemas.microsoft.com/office/drawing/2014/main" id="{6EA58574-2AED-82DA-600F-A60D0135B666}"/>
                </a:ext>
              </a:extLst>
            </p:cNvPr>
            <p:cNvCxnSpPr>
              <a:cxnSpLocks/>
            </p:cNvCxnSpPr>
            <p:nvPr/>
          </p:nvCxnSpPr>
          <p:spPr>
            <a:xfrm flipH="1">
              <a:off x="10459756" y="2335424"/>
              <a:ext cx="4459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F84CF217-9251-4D9C-2CCC-4A0ECE9F8B8E}"/>
              </a:ext>
            </a:extLst>
          </p:cNvPr>
          <p:cNvGrpSpPr/>
          <p:nvPr/>
        </p:nvGrpSpPr>
        <p:grpSpPr>
          <a:xfrm>
            <a:off x="10386441" y="2473933"/>
            <a:ext cx="540534" cy="2913965"/>
            <a:chOff x="10114466" y="2454753"/>
            <a:chExt cx="540534" cy="2913965"/>
          </a:xfrm>
        </p:grpSpPr>
        <p:sp>
          <p:nvSpPr>
            <p:cNvPr id="57" name="TextBox 56">
              <a:extLst>
                <a:ext uri="{FF2B5EF4-FFF2-40B4-BE49-F238E27FC236}">
                  <a16:creationId xmlns:a16="http://schemas.microsoft.com/office/drawing/2014/main" id="{3CF5FF37-9283-91E7-82D1-58E19EE4038C}"/>
                </a:ext>
              </a:extLst>
            </p:cNvPr>
            <p:cNvSpPr txBox="1"/>
            <p:nvPr/>
          </p:nvSpPr>
          <p:spPr>
            <a:xfrm>
              <a:off x="10114466" y="5045553"/>
              <a:ext cx="54053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23%</a:t>
              </a:r>
              <a:endParaRPr lang="en-US" sz="1500" baseline="30000" dirty="0">
                <a:latin typeface="Segoe UI Semilight" panose="020B0402040204020203" pitchFamily="34" charset="0"/>
                <a:cs typeface="Segoe UI Semilight" panose="020B0402040204020203" pitchFamily="34" charset="0"/>
              </a:endParaRPr>
            </a:p>
          </p:txBody>
        </p:sp>
        <p:sp>
          <p:nvSpPr>
            <p:cNvPr id="54" name="TextBox 53">
              <a:extLst>
                <a:ext uri="{FF2B5EF4-FFF2-40B4-BE49-F238E27FC236}">
                  <a16:creationId xmlns:a16="http://schemas.microsoft.com/office/drawing/2014/main" id="{4BA189E8-05B2-F66F-2FF5-80714221808E}"/>
                </a:ext>
              </a:extLst>
            </p:cNvPr>
            <p:cNvSpPr txBox="1"/>
            <p:nvPr/>
          </p:nvSpPr>
          <p:spPr>
            <a:xfrm>
              <a:off x="10143320" y="2454753"/>
              <a:ext cx="51168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31%</a:t>
              </a:r>
              <a:endParaRPr lang="en-US" sz="1500" baseline="30000" dirty="0">
                <a:latin typeface="Segoe UI Semilight" panose="020B0402040204020203" pitchFamily="34" charset="0"/>
                <a:cs typeface="Segoe UI Semilight" panose="020B0402040204020203" pitchFamily="34" charset="0"/>
              </a:endParaRPr>
            </a:p>
          </p:txBody>
        </p:sp>
        <p:sp>
          <p:nvSpPr>
            <p:cNvPr id="55" name="TextBox 54">
              <a:extLst>
                <a:ext uri="{FF2B5EF4-FFF2-40B4-BE49-F238E27FC236}">
                  <a16:creationId xmlns:a16="http://schemas.microsoft.com/office/drawing/2014/main" id="{797284BA-BA21-408E-24BE-F0F12ECFC47B}"/>
                </a:ext>
              </a:extLst>
            </p:cNvPr>
            <p:cNvSpPr txBox="1"/>
            <p:nvPr/>
          </p:nvSpPr>
          <p:spPr>
            <a:xfrm>
              <a:off x="10143320" y="3761304"/>
              <a:ext cx="51168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21%</a:t>
              </a:r>
              <a:endParaRPr lang="en-US" sz="1500" baseline="30000" dirty="0">
                <a:latin typeface="Segoe UI Semilight" panose="020B0402040204020203" pitchFamily="34" charset="0"/>
                <a:cs typeface="Segoe UI Semilight" panose="020B0402040204020203" pitchFamily="34" charset="0"/>
              </a:endParaRPr>
            </a:p>
          </p:txBody>
        </p:sp>
        <p:sp>
          <p:nvSpPr>
            <p:cNvPr id="56" name="TextBox 55">
              <a:extLst>
                <a:ext uri="{FF2B5EF4-FFF2-40B4-BE49-F238E27FC236}">
                  <a16:creationId xmlns:a16="http://schemas.microsoft.com/office/drawing/2014/main" id="{12B081FD-01F9-E8D4-420E-EAB54D0DE9A0}"/>
                </a:ext>
              </a:extLst>
            </p:cNvPr>
            <p:cNvSpPr txBox="1"/>
            <p:nvPr/>
          </p:nvSpPr>
          <p:spPr>
            <a:xfrm>
              <a:off x="10143320" y="4413651"/>
              <a:ext cx="51168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31%</a:t>
              </a:r>
              <a:endParaRPr lang="en-US" sz="1500" baseline="30000" dirty="0">
                <a:latin typeface="Segoe UI Semilight" panose="020B0402040204020203" pitchFamily="34" charset="0"/>
                <a:cs typeface="Segoe UI Semilight" panose="020B0402040204020203" pitchFamily="34" charset="0"/>
              </a:endParaRPr>
            </a:p>
          </p:txBody>
        </p:sp>
        <p:sp>
          <p:nvSpPr>
            <p:cNvPr id="61" name="TextBox 60">
              <a:extLst>
                <a:ext uri="{FF2B5EF4-FFF2-40B4-BE49-F238E27FC236}">
                  <a16:creationId xmlns:a16="http://schemas.microsoft.com/office/drawing/2014/main" id="{B06EB663-628C-A557-673F-55EDE4D384F8}"/>
                </a:ext>
              </a:extLst>
            </p:cNvPr>
            <p:cNvSpPr txBox="1"/>
            <p:nvPr/>
          </p:nvSpPr>
          <p:spPr>
            <a:xfrm>
              <a:off x="10114466" y="3120108"/>
              <a:ext cx="54053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38%</a:t>
              </a:r>
              <a:endParaRPr lang="en-US" sz="1500" baseline="30000" dirty="0">
                <a:latin typeface="Segoe UI Semilight" panose="020B0402040204020203" pitchFamily="34" charset="0"/>
                <a:cs typeface="Segoe UI Semilight" panose="020B0402040204020203" pitchFamily="34" charset="0"/>
              </a:endParaRPr>
            </a:p>
          </p:txBody>
        </p:sp>
      </p:grpSp>
      <p:sp>
        <p:nvSpPr>
          <p:cNvPr id="10" name="TextBox 9">
            <a:extLst>
              <a:ext uri="{FF2B5EF4-FFF2-40B4-BE49-F238E27FC236}">
                <a16:creationId xmlns:a16="http://schemas.microsoft.com/office/drawing/2014/main" id="{8B9D61E3-E7B2-05AF-3B8B-9F47F56C532C}"/>
              </a:ext>
            </a:extLst>
          </p:cNvPr>
          <p:cNvSpPr txBox="1"/>
          <p:nvPr/>
        </p:nvSpPr>
        <p:spPr>
          <a:xfrm>
            <a:off x="3722648" y="6588507"/>
            <a:ext cx="7948105"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Q16: These next few questions deal with </a:t>
            </a:r>
            <a:r>
              <a:rPr lang="en-US" sz="1050" u="sng" dirty="0">
                <a:solidFill>
                  <a:schemeClr val="tx1">
                    <a:lumMod val="65000"/>
                    <a:lumOff val="35000"/>
                  </a:schemeClr>
                </a:solidFill>
                <a:latin typeface="Segoe UI Semilight" panose="020B0402040204020203" pitchFamily="34" charset="0"/>
                <a:cs typeface="Segoe UI Semilight" panose="020B0402040204020203" pitchFamily="34" charset="0"/>
              </a:rPr>
              <a:t>city</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a:t>
            </a:r>
            <a:r>
              <a:rPr lang="en-US" sz="1050" u="sng" dirty="0">
                <a:solidFill>
                  <a:schemeClr val="tx1">
                    <a:lumMod val="65000"/>
                    <a:lumOff val="35000"/>
                  </a:schemeClr>
                </a:solidFill>
                <a:latin typeface="Segoe UI Semilight" panose="020B0402040204020203" pitchFamily="34" charset="0"/>
                <a:cs typeface="Segoe UI Semilight" panose="020B0402040204020203" pitchFamily="34" charset="0"/>
              </a:rPr>
              <a:t>services</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in Powell …. tell me if the city should make it a high, medium, or low priority.</a:t>
            </a:r>
          </a:p>
        </p:txBody>
      </p:sp>
      <p:sp>
        <p:nvSpPr>
          <p:cNvPr id="2" name="TextBox 1">
            <a:extLst>
              <a:ext uri="{FF2B5EF4-FFF2-40B4-BE49-F238E27FC236}">
                <a16:creationId xmlns:a16="http://schemas.microsoft.com/office/drawing/2014/main" id="{6EB80BE6-44F9-62AB-A4B9-B66678958FEA}"/>
              </a:ext>
            </a:extLst>
          </p:cNvPr>
          <p:cNvSpPr txBox="1"/>
          <p:nvPr/>
        </p:nvSpPr>
        <p:spPr>
          <a:xfrm>
            <a:off x="320298" y="6414681"/>
            <a:ext cx="135610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*New in 2025</a:t>
            </a:r>
          </a:p>
        </p:txBody>
      </p:sp>
      <p:sp>
        <p:nvSpPr>
          <p:cNvPr id="16" name="Oval 15">
            <a:extLst>
              <a:ext uri="{FF2B5EF4-FFF2-40B4-BE49-F238E27FC236}">
                <a16:creationId xmlns:a16="http://schemas.microsoft.com/office/drawing/2014/main" id="{1838D2DD-3FBC-BEED-A96D-0946A8834031}"/>
              </a:ext>
            </a:extLst>
          </p:cNvPr>
          <p:cNvSpPr/>
          <p:nvPr/>
        </p:nvSpPr>
        <p:spPr>
          <a:xfrm>
            <a:off x="8153933" y="2240280"/>
            <a:ext cx="831273" cy="2103120"/>
          </a:xfrm>
          <a:prstGeom prst="ellipse">
            <a:avLst/>
          </a:prstGeom>
          <a:noFill/>
          <a:ln w="12700">
            <a:solidFill>
              <a:srgbClr val="2551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7" name="Arrow: Left 16">
            <a:extLst>
              <a:ext uri="{FF2B5EF4-FFF2-40B4-BE49-F238E27FC236}">
                <a16:creationId xmlns:a16="http://schemas.microsoft.com/office/drawing/2014/main" id="{05F4A13F-3542-06E1-FCFE-54BE305B7A02}"/>
              </a:ext>
            </a:extLst>
          </p:cNvPr>
          <p:cNvSpPr/>
          <p:nvPr/>
        </p:nvSpPr>
        <p:spPr>
          <a:xfrm rot="1340901">
            <a:off x="10993833" y="3400899"/>
            <a:ext cx="365760" cy="18288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F41472-2366-041B-995A-FBD18089DE7F}"/>
              </a:ext>
            </a:extLst>
          </p:cNvPr>
          <p:cNvSpPr txBox="1"/>
          <p:nvPr/>
        </p:nvSpPr>
        <p:spPr>
          <a:xfrm>
            <a:off x="60731" y="-242219"/>
            <a:ext cx="8536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
        <p:nvSpPr>
          <p:cNvPr id="4" name="Arrow: Left 3">
            <a:extLst>
              <a:ext uri="{FF2B5EF4-FFF2-40B4-BE49-F238E27FC236}">
                <a16:creationId xmlns:a16="http://schemas.microsoft.com/office/drawing/2014/main" id="{BFEA3A2E-223E-E865-D8A6-3BD1F7853D4B}"/>
              </a:ext>
            </a:extLst>
          </p:cNvPr>
          <p:cNvSpPr/>
          <p:nvPr/>
        </p:nvSpPr>
        <p:spPr>
          <a:xfrm rot="1340901">
            <a:off x="10917633" y="3948870"/>
            <a:ext cx="365760" cy="18288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94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50"/>
                                        <p:tgtEl>
                                          <p:spTgt spid="17"/>
                                        </p:tgtEl>
                                      </p:cBhvr>
                                    </p:animEffect>
                                  </p:childTnLst>
                                </p:cTn>
                              </p:par>
                              <p:par>
                                <p:cTn id="18" presetID="1" presetClass="entr" presetSubtype="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7"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44874A-DA6D-2C41-C219-933974935470}"/>
              </a:ext>
            </a:extLst>
          </p:cNvPr>
          <p:cNvPicPr>
            <a:picLocks noChangeAspect="1"/>
          </p:cNvPicPr>
          <p:nvPr/>
        </p:nvPicPr>
        <p:blipFill>
          <a:blip r:embed="rId3"/>
          <a:srcRect t="11111" r="2000" b="21612"/>
          <a:stretch>
            <a:fillRect/>
          </a:stretch>
        </p:blipFill>
        <p:spPr>
          <a:xfrm>
            <a:off x="-126382" y="-14280"/>
            <a:ext cx="12513115" cy="6872280"/>
          </a:xfrm>
          <a:prstGeom prst="rect">
            <a:avLst/>
          </a:prstGeom>
        </p:spPr>
      </p:pic>
      <p:sp>
        <p:nvSpPr>
          <p:cNvPr id="5" name="Rectangle 4">
            <a:extLst>
              <a:ext uri="{FF2B5EF4-FFF2-40B4-BE49-F238E27FC236}">
                <a16:creationId xmlns:a16="http://schemas.microsoft.com/office/drawing/2014/main" id="{6A298F3B-E20E-4D7D-8430-30CB304550A4}"/>
              </a:ext>
            </a:extLst>
          </p:cNvPr>
          <p:cNvSpPr/>
          <p:nvPr/>
        </p:nvSpPr>
        <p:spPr>
          <a:xfrm>
            <a:off x="-95734" y="4953000"/>
            <a:ext cx="3981934" cy="121920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4D4B07-AAD4-4E9F-9F73-535883A54D92}"/>
              </a:ext>
            </a:extLst>
          </p:cNvPr>
          <p:cNvSpPr txBox="1"/>
          <p:nvPr/>
        </p:nvSpPr>
        <p:spPr>
          <a:xfrm>
            <a:off x="269612" y="5181600"/>
            <a:ext cx="3329758" cy="646331"/>
          </a:xfrm>
          <a:prstGeom prst="rect">
            <a:avLst/>
          </a:prstGeom>
          <a:noFill/>
        </p:spPr>
        <p:txBody>
          <a:bodyPr wrap="none" rtlCol="0">
            <a:spAutoFit/>
          </a:bodyPr>
          <a:lstStyle/>
          <a:p>
            <a:r>
              <a:rPr lang="en-US" sz="3600" dirty="0">
                <a:solidFill>
                  <a:schemeClr val="bg1"/>
                </a:solidFill>
                <a:latin typeface="Segoe UI Semilight" panose="020B0402040204020203" pitchFamily="34" charset="0"/>
                <a:cs typeface="Segoe UI Semilight" panose="020B0402040204020203" pitchFamily="34" charset="0"/>
              </a:rPr>
              <a:t>Communication</a:t>
            </a:r>
          </a:p>
        </p:txBody>
      </p:sp>
    </p:spTree>
    <p:extLst>
      <p:ext uri="{BB962C8B-B14F-4D97-AF65-F5344CB8AC3E}">
        <p14:creationId xmlns:p14="http://schemas.microsoft.com/office/powerpoint/2010/main" val="3417441391"/>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558445-6534-174C-366F-F0071CFE5317}"/>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grpSp>
        <p:nvGrpSpPr>
          <p:cNvPr id="120" name="Group 119">
            <a:extLst>
              <a:ext uri="{FF2B5EF4-FFF2-40B4-BE49-F238E27FC236}">
                <a16:creationId xmlns:a16="http://schemas.microsoft.com/office/drawing/2014/main" id="{D1D517D8-8F4B-4516-A150-32890F3E1F90}"/>
              </a:ext>
            </a:extLst>
          </p:cNvPr>
          <p:cNvGrpSpPr/>
          <p:nvPr/>
        </p:nvGrpSpPr>
        <p:grpSpPr>
          <a:xfrm>
            <a:off x="6471239" y="2224815"/>
            <a:ext cx="1343573" cy="3289295"/>
            <a:chOff x="6205569" y="2231176"/>
            <a:chExt cx="1343573" cy="3289295"/>
          </a:xfrm>
        </p:grpSpPr>
        <p:sp>
          <p:nvSpPr>
            <p:cNvPr id="121" name="TextBox 120">
              <a:extLst>
                <a:ext uri="{FF2B5EF4-FFF2-40B4-BE49-F238E27FC236}">
                  <a16:creationId xmlns:a16="http://schemas.microsoft.com/office/drawing/2014/main" id="{DBD46A75-A6DA-48E1-97FE-114D6C5F07E4}"/>
                </a:ext>
              </a:extLst>
            </p:cNvPr>
            <p:cNvSpPr txBox="1"/>
            <p:nvPr/>
          </p:nvSpPr>
          <p:spPr>
            <a:xfrm>
              <a:off x="6570036" y="2231176"/>
              <a:ext cx="97263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Facebook</a:t>
              </a:r>
            </a:p>
          </p:txBody>
        </p:sp>
        <p:sp>
          <p:nvSpPr>
            <p:cNvPr id="124" name="TextBox 123">
              <a:extLst>
                <a:ext uri="{FF2B5EF4-FFF2-40B4-BE49-F238E27FC236}">
                  <a16:creationId xmlns:a16="http://schemas.microsoft.com/office/drawing/2014/main" id="{AE921853-ABF4-4D2E-ACF5-E732626F7963}"/>
                </a:ext>
              </a:extLst>
            </p:cNvPr>
            <p:cNvSpPr txBox="1"/>
            <p:nvPr/>
          </p:nvSpPr>
          <p:spPr>
            <a:xfrm>
              <a:off x="6530154" y="3993143"/>
              <a:ext cx="1012521"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X (Twitter)</a:t>
              </a:r>
            </a:p>
          </p:txBody>
        </p:sp>
        <p:sp>
          <p:nvSpPr>
            <p:cNvPr id="126" name="TextBox 125">
              <a:extLst>
                <a:ext uri="{FF2B5EF4-FFF2-40B4-BE49-F238E27FC236}">
                  <a16:creationId xmlns:a16="http://schemas.microsoft.com/office/drawing/2014/main" id="{F5E70C5C-7417-4A42-ACF5-E9E63A0F6C09}"/>
                </a:ext>
              </a:extLst>
            </p:cNvPr>
            <p:cNvSpPr txBox="1"/>
            <p:nvPr/>
          </p:nvSpPr>
          <p:spPr>
            <a:xfrm>
              <a:off x="6578308" y="3401908"/>
              <a:ext cx="964367"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Nextdoor</a:t>
              </a:r>
            </a:p>
          </p:txBody>
        </p:sp>
        <p:sp>
          <p:nvSpPr>
            <p:cNvPr id="130" name="TextBox 129">
              <a:extLst>
                <a:ext uri="{FF2B5EF4-FFF2-40B4-BE49-F238E27FC236}">
                  <a16:creationId xmlns:a16="http://schemas.microsoft.com/office/drawing/2014/main" id="{4098592D-CE8C-4718-802E-69A05FBE7F3B}"/>
                </a:ext>
              </a:extLst>
            </p:cNvPr>
            <p:cNvSpPr txBox="1"/>
            <p:nvPr/>
          </p:nvSpPr>
          <p:spPr>
            <a:xfrm>
              <a:off x="6534066" y="2821251"/>
              <a:ext cx="100860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Instagram</a:t>
              </a:r>
            </a:p>
          </p:txBody>
        </p:sp>
        <p:sp>
          <p:nvSpPr>
            <p:cNvPr id="131" name="TextBox 130">
              <a:extLst>
                <a:ext uri="{FF2B5EF4-FFF2-40B4-BE49-F238E27FC236}">
                  <a16:creationId xmlns:a16="http://schemas.microsoft.com/office/drawing/2014/main" id="{E051FB06-4B17-4AE4-B858-7F64D622E8E6}"/>
                </a:ext>
              </a:extLst>
            </p:cNvPr>
            <p:cNvSpPr txBox="1"/>
            <p:nvPr/>
          </p:nvSpPr>
          <p:spPr>
            <a:xfrm>
              <a:off x="6669359" y="4594631"/>
              <a:ext cx="873316"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LinkedIn</a:t>
              </a:r>
            </a:p>
          </p:txBody>
        </p:sp>
        <p:sp>
          <p:nvSpPr>
            <p:cNvPr id="52" name="TextBox 51">
              <a:extLst>
                <a:ext uri="{FF2B5EF4-FFF2-40B4-BE49-F238E27FC236}">
                  <a16:creationId xmlns:a16="http://schemas.microsoft.com/office/drawing/2014/main" id="{B95533D5-3036-4E20-8507-1CAE628156E8}"/>
                </a:ext>
              </a:extLst>
            </p:cNvPr>
            <p:cNvSpPr txBox="1"/>
            <p:nvPr/>
          </p:nvSpPr>
          <p:spPr>
            <a:xfrm>
              <a:off x="6205569" y="5197306"/>
              <a:ext cx="1343573"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Powell Bubble</a:t>
              </a:r>
            </a:p>
          </p:txBody>
        </p:sp>
      </p:grpSp>
      <p:sp>
        <p:nvSpPr>
          <p:cNvPr id="12" name="Rectangle 11">
            <a:extLst>
              <a:ext uri="{FF2B5EF4-FFF2-40B4-BE49-F238E27FC236}">
                <a16:creationId xmlns:a16="http://schemas.microsoft.com/office/drawing/2014/main" id="{42B70045-335E-B8AC-99E2-18F8BE4668AF}"/>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47</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6070" y="1156447"/>
            <a:ext cx="11155680" cy="670560"/>
          </a:xfrm>
          <a:prstGeom prst="rect">
            <a:avLst/>
          </a:prstGeom>
          <a:noFill/>
        </p:spPr>
        <p:txBody>
          <a:bodyPr wrap="square" rtlCol="0" anchor="b" anchorCtr="0">
            <a:noAutofit/>
          </a:bodyPr>
          <a:lstStyle/>
          <a:p>
            <a:pPr algn="ctr" eaLnBrk="0"/>
            <a:r>
              <a:rPr lang="en-US" sz="2450" dirty="0">
                <a:solidFill>
                  <a:srgbClr val="C00000"/>
                </a:solidFill>
                <a:latin typeface="Segoe UI Semilight" panose="020B0402040204020203" pitchFamily="34" charset="0"/>
                <a:cs typeface="Segoe UI Semilight" panose="020B0402040204020203" pitchFamily="34" charset="0"/>
              </a:rPr>
              <a:t> </a:t>
            </a:r>
            <a:r>
              <a:rPr lang="en-US" sz="2450" dirty="0">
                <a:latin typeface="Segoe UI Semilight" panose="020B0402040204020203" pitchFamily="34" charset="0"/>
                <a:cs typeface="Segoe UI Semilight" panose="020B0402040204020203" pitchFamily="34" charset="0"/>
              </a:rPr>
              <a:t>Six out of ten Powell residents follow the city on social media, up from five out of ten in 2023.  The most common followers are women, residents 35 to 54, and households with children.  The most popular platform, by far, is Facebook.</a:t>
            </a:r>
          </a:p>
          <a:p>
            <a:pPr algn="ctr" eaLnBrk="0"/>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sp>
        <p:nvSpPr>
          <p:cNvPr id="50" name="TextBox 49">
            <a:extLst>
              <a:ext uri="{FF2B5EF4-FFF2-40B4-BE49-F238E27FC236}">
                <a16:creationId xmlns:a16="http://schemas.microsoft.com/office/drawing/2014/main" id="{77C207E8-095D-4724-B7C4-2E39B9D582C8}"/>
              </a:ext>
            </a:extLst>
          </p:cNvPr>
          <p:cNvSpPr txBox="1"/>
          <p:nvPr/>
        </p:nvSpPr>
        <p:spPr>
          <a:xfrm>
            <a:off x="74178"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545214"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1973996780"/>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4722693" y="4489938"/>
            <a:ext cx="57383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a:t>
            </a:r>
          </a:p>
          <a:p>
            <a:pPr algn="ctr">
              <a:lnSpc>
                <a:spcPts val="1600"/>
              </a:lnSpc>
            </a:pPr>
            <a:r>
              <a:rPr lang="en-US" sz="1500" dirty="0">
                <a:latin typeface="Segoe UI Semilight" panose="020B0402040204020203" pitchFamily="34" charset="0"/>
                <a:cs typeface="Segoe UI Semilight" panose="020B0402040204020203" pitchFamily="34" charset="0"/>
              </a:rPr>
              <a:t>42%</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1438595" y="2615636"/>
            <a:ext cx="55181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Yes</a:t>
            </a:r>
          </a:p>
          <a:p>
            <a:pPr algn="ctr">
              <a:lnSpc>
                <a:spcPts val="1600"/>
              </a:lnSpc>
            </a:pPr>
            <a:r>
              <a:rPr lang="en-US" sz="1500" dirty="0">
                <a:latin typeface="Segoe UI Semilight" panose="020B0402040204020203" pitchFamily="34" charset="0"/>
                <a:cs typeface="Segoe UI Semilight" panose="020B0402040204020203" pitchFamily="34" charset="0"/>
              </a:rPr>
              <a:t>58%</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019706" y="1964994"/>
            <a:ext cx="4312215"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Follow Powell on Social Media</a:t>
            </a:r>
          </a:p>
        </p:txBody>
      </p:sp>
      <p:sp>
        <p:nvSpPr>
          <p:cNvPr id="61" name="TextBox 60">
            <a:extLst>
              <a:ext uri="{FF2B5EF4-FFF2-40B4-BE49-F238E27FC236}">
                <a16:creationId xmlns:a16="http://schemas.microsoft.com/office/drawing/2014/main" id="{323CA5FF-61DA-45FD-97CB-0D43209D5BC4}"/>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Q30: Do you follow Powell on social media?</a:t>
            </a:r>
          </a:p>
        </p:txBody>
      </p:sp>
      <p:grpSp>
        <p:nvGrpSpPr>
          <p:cNvPr id="74" name="Group 73">
            <a:extLst>
              <a:ext uri="{FF2B5EF4-FFF2-40B4-BE49-F238E27FC236}">
                <a16:creationId xmlns:a16="http://schemas.microsoft.com/office/drawing/2014/main" id="{6FB6DB5D-8FE1-4556-81F7-9086C4F2B2AB}"/>
              </a:ext>
            </a:extLst>
          </p:cNvPr>
          <p:cNvGrpSpPr/>
          <p:nvPr/>
        </p:nvGrpSpPr>
        <p:grpSpPr>
          <a:xfrm>
            <a:off x="7813127" y="6016823"/>
            <a:ext cx="3365682" cy="307777"/>
            <a:chOff x="7454537" y="6012737"/>
            <a:chExt cx="3365682" cy="307777"/>
          </a:xfrm>
        </p:grpSpPr>
        <p:sp>
          <p:nvSpPr>
            <p:cNvPr id="84" name="TextBox 83">
              <a:extLst>
                <a:ext uri="{FF2B5EF4-FFF2-40B4-BE49-F238E27FC236}">
                  <a16:creationId xmlns:a16="http://schemas.microsoft.com/office/drawing/2014/main" id="{EEC41C56-485E-4726-81A6-D5A6501311C7}"/>
                </a:ext>
              </a:extLst>
            </p:cNvPr>
            <p:cNvSpPr txBox="1"/>
            <p:nvPr/>
          </p:nvSpPr>
          <p:spPr>
            <a:xfrm>
              <a:off x="7562468" y="6012737"/>
              <a:ext cx="3257751"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Follows Powell on social media platform</a:t>
              </a:r>
            </a:p>
          </p:txBody>
        </p:sp>
        <p:sp>
          <p:nvSpPr>
            <p:cNvPr id="85" name="Rectangle 84">
              <a:extLst>
                <a:ext uri="{FF2B5EF4-FFF2-40B4-BE49-F238E27FC236}">
                  <a16:creationId xmlns:a16="http://schemas.microsoft.com/office/drawing/2014/main" id="{0E683E58-6375-4CE0-A1B4-86349E7147B6}"/>
                </a:ext>
              </a:extLst>
            </p:cNvPr>
            <p:cNvSpPr/>
            <p:nvPr/>
          </p:nvSpPr>
          <p:spPr>
            <a:xfrm>
              <a:off x="7454537" y="609406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2714476859"/>
              </p:ext>
            </p:extLst>
          </p:nvPr>
        </p:nvGraphicFramePr>
        <p:xfrm>
          <a:off x="767241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a:extLst>
              <a:ext uri="{FF2B5EF4-FFF2-40B4-BE49-F238E27FC236}">
                <a16:creationId xmlns:a16="http://schemas.microsoft.com/office/drawing/2014/main" id="{0AECDF00-34E2-4AB2-A381-62AD71B9CF89}"/>
              </a:ext>
            </a:extLst>
          </p:cNvPr>
          <p:cNvGrpSpPr/>
          <p:nvPr/>
        </p:nvGrpSpPr>
        <p:grpSpPr>
          <a:xfrm>
            <a:off x="7862455" y="2217623"/>
            <a:ext cx="3719945" cy="3296487"/>
            <a:chOff x="7862455" y="2217623"/>
            <a:chExt cx="3719945" cy="3296487"/>
          </a:xfrm>
        </p:grpSpPr>
        <p:sp>
          <p:nvSpPr>
            <p:cNvPr id="108" name="TextBox 107">
              <a:extLst>
                <a:ext uri="{FF2B5EF4-FFF2-40B4-BE49-F238E27FC236}">
                  <a16:creationId xmlns:a16="http://schemas.microsoft.com/office/drawing/2014/main" id="{6E4B8AF7-070A-418F-882A-C83DCF0B1777}"/>
                </a:ext>
              </a:extLst>
            </p:cNvPr>
            <p:cNvSpPr txBox="1"/>
            <p:nvPr/>
          </p:nvSpPr>
          <p:spPr>
            <a:xfrm>
              <a:off x="11012737" y="2217623"/>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89%</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8697951" y="2799513"/>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24%</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8131098" y="3399484"/>
              <a:ext cx="439544"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a:t>
              </a:r>
            </a:p>
          </p:txBody>
        </p:sp>
        <p:sp>
          <p:nvSpPr>
            <p:cNvPr id="77" name="TextBox 76">
              <a:extLst>
                <a:ext uri="{FF2B5EF4-FFF2-40B4-BE49-F238E27FC236}">
                  <a16:creationId xmlns:a16="http://schemas.microsoft.com/office/drawing/2014/main" id="{C1B719F0-95F4-4DE1-BAD3-0159BD0A7CCF}"/>
                </a:ext>
              </a:extLst>
            </p:cNvPr>
            <p:cNvSpPr txBox="1"/>
            <p:nvPr/>
          </p:nvSpPr>
          <p:spPr>
            <a:xfrm>
              <a:off x="8012151" y="3992525"/>
              <a:ext cx="439544"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5%</a:t>
              </a:r>
            </a:p>
          </p:txBody>
        </p:sp>
        <p:sp>
          <p:nvSpPr>
            <p:cNvPr id="78" name="TextBox 77">
              <a:extLst>
                <a:ext uri="{FF2B5EF4-FFF2-40B4-BE49-F238E27FC236}">
                  <a16:creationId xmlns:a16="http://schemas.microsoft.com/office/drawing/2014/main" id="{EEC0750E-B4FB-40FF-856B-25C6EA84DDE8}"/>
                </a:ext>
              </a:extLst>
            </p:cNvPr>
            <p:cNvSpPr txBox="1"/>
            <p:nvPr/>
          </p:nvSpPr>
          <p:spPr>
            <a:xfrm>
              <a:off x="7945160" y="4588270"/>
              <a:ext cx="44435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4%</a:t>
              </a:r>
            </a:p>
          </p:txBody>
        </p:sp>
        <p:sp>
          <p:nvSpPr>
            <p:cNvPr id="95" name="TextBox 94">
              <a:extLst>
                <a:ext uri="{FF2B5EF4-FFF2-40B4-BE49-F238E27FC236}">
                  <a16:creationId xmlns:a16="http://schemas.microsoft.com/office/drawing/2014/main" id="{1856B3DB-5DF4-49AB-9301-360768F0E7F5}"/>
                </a:ext>
              </a:extLst>
            </p:cNvPr>
            <p:cNvSpPr txBox="1"/>
            <p:nvPr/>
          </p:nvSpPr>
          <p:spPr>
            <a:xfrm>
              <a:off x="7862455" y="5190945"/>
              <a:ext cx="410690"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1%</a:t>
              </a:r>
            </a:p>
          </p:txBody>
        </p:sp>
      </p:grpSp>
      <p:grpSp>
        <p:nvGrpSpPr>
          <p:cNvPr id="16" name="Group 15">
            <a:extLst>
              <a:ext uri="{FF2B5EF4-FFF2-40B4-BE49-F238E27FC236}">
                <a16:creationId xmlns:a16="http://schemas.microsoft.com/office/drawing/2014/main" id="{8D32F401-857F-4206-6C0D-86FADD593E14}"/>
              </a:ext>
            </a:extLst>
          </p:cNvPr>
          <p:cNvGrpSpPr/>
          <p:nvPr/>
        </p:nvGrpSpPr>
        <p:grpSpPr>
          <a:xfrm>
            <a:off x="643582" y="3721105"/>
            <a:ext cx="1840110" cy="2560320"/>
            <a:chOff x="643582" y="3721105"/>
            <a:chExt cx="1840110" cy="2560320"/>
          </a:xfrm>
        </p:grpSpPr>
        <p:grpSp>
          <p:nvGrpSpPr>
            <p:cNvPr id="7" name="Group 6">
              <a:extLst>
                <a:ext uri="{FF2B5EF4-FFF2-40B4-BE49-F238E27FC236}">
                  <a16:creationId xmlns:a16="http://schemas.microsoft.com/office/drawing/2014/main" id="{7AAA069F-97FF-4FD6-A755-5A9D897BA794}"/>
                </a:ext>
              </a:extLst>
            </p:cNvPr>
            <p:cNvGrpSpPr/>
            <p:nvPr/>
          </p:nvGrpSpPr>
          <p:grpSpPr>
            <a:xfrm>
              <a:off x="643582" y="3721105"/>
              <a:ext cx="1840110" cy="2560320"/>
              <a:chOff x="643582" y="3721105"/>
              <a:chExt cx="1840110" cy="2560320"/>
            </a:xfrm>
          </p:grpSpPr>
          <p:sp>
            <p:nvSpPr>
              <p:cNvPr id="53" name="Rectangle: Rounded Corners 52">
                <a:extLst>
                  <a:ext uri="{FF2B5EF4-FFF2-40B4-BE49-F238E27FC236}">
                    <a16:creationId xmlns:a16="http://schemas.microsoft.com/office/drawing/2014/main" id="{F0B8D24D-8B9A-49FA-B69B-E7C8AE793C90}"/>
                  </a:ext>
                </a:extLst>
              </p:cNvPr>
              <p:cNvSpPr/>
              <p:nvPr/>
            </p:nvSpPr>
            <p:spPr>
              <a:xfrm>
                <a:off x="643582" y="3721105"/>
                <a:ext cx="1840110" cy="2560320"/>
              </a:xfrm>
              <a:prstGeom prst="roundRect">
                <a:avLst/>
              </a:prstGeom>
              <a:solidFill>
                <a:srgbClr val="F4F8FA"/>
              </a:solidFill>
              <a:ln w="19050">
                <a:solidFill>
                  <a:srgbClr val="547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6FE45A16-9AE0-4973-BC51-49744D2974E6}"/>
                  </a:ext>
                </a:extLst>
              </p:cNvPr>
              <p:cNvSpPr txBox="1"/>
              <p:nvPr/>
            </p:nvSpPr>
            <p:spPr>
              <a:xfrm>
                <a:off x="713510" y="3837994"/>
                <a:ext cx="1540230" cy="2380716"/>
              </a:xfrm>
              <a:prstGeom prst="rect">
                <a:avLst/>
              </a:prstGeom>
              <a:noFill/>
            </p:spPr>
            <p:txBody>
              <a:bodyPr wrap="none" rtlCol="0">
                <a:spAutoFit/>
              </a:bodyPr>
              <a:lstStyle/>
              <a:p>
                <a:pPr algn="ctr">
                  <a:lnSpc>
                    <a:spcPts val="1200"/>
                  </a:lnSpc>
                </a:pPr>
                <a:r>
                  <a:rPr lang="en-US" sz="1300" dirty="0">
                    <a:latin typeface="Segoe UI Semibold" panose="020B0702040204020203" pitchFamily="34" charset="0"/>
                    <a:cs typeface="Segoe UI Semibold" panose="020B0702040204020203" pitchFamily="34" charset="0"/>
                  </a:rPr>
                  <a:t>    Follow Powell</a:t>
                </a:r>
              </a:p>
              <a:p>
                <a:pPr algn="ctr">
                  <a:lnSpc>
                    <a:spcPts val="1200"/>
                  </a:lnSpc>
                </a:pPr>
                <a:endParaRPr lang="en-US" sz="1300" dirty="0">
                  <a:latin typeface="Segoe UI Semibold" panose="020B0702040204020203" pitchFamily="34" charset="0"/>
                  <a:cs typeface="Segoe UI Semibold" panose="020B0702040204020203" pitchFamily="34" charset="0"/>
                </a:endParaRPr>
              </a:p>
              <a:p>
                <a:pPr>
                  <a:lnSpc>
                    <a:spcPts val="1200"/>
                  </a:lnSpc>
                </a:pPr>
                <a:r>
                  <a:rPr lang="en-US" sz="1300" dirty="0">
                    <a:latin typeface="Segoe UI" panose="020B0502040204020203" pitchFamily="34" charset="0"/>
                    <a:cs typeface="Segoe UI" panose="020B0502040204020203" pitchFamily="34" charset="0"/>
                  </a:rPr>
                  <a:t>  55% Male</a:t>
                </a:r>
              </a:p>
              <a:p>
                <a:pPr>
                  <a:lnSpc>
                    <a:spcPts val="1800"/>
                  </a:lnSpc>
                </a:pPr>
                <a:r>
                  <a:rPr lang="en-US" sz="1300" dirty="0">
                    <a:latin typeface="Segoe UI" panose="020B0502040204020203" pitchFamily="34" charset="0"/>
                    <a:cs typeface="Segoe UI" panose="020B0502040204020203" pitchFamily="34" charset="0"/>
                  </a:rPr>
                  <a:t>  61% Female</a:t>
                </a:r>
              </a:p>
              <a:p>
                <a:pPr>
                  <a:lnSpc>
                    <a:spcPts val="1800"/>
                  </a:lnSpc>
                </a:pPr>
                <a:r>
                  <a:rPr lang="en-US" sz="1300" dirty="0">
                    <a:latin typeface="Segoe UI" panose="020B0502040204020203" pitchFamily="34" charset="0"/>
                    <a:cs typeface="Segoe UI" panose="020B0502040204020203" pitchFamily="34" charset="0"/>
                  </a:rPr>
                  <a:t>  64% ≤ 34 yrs</a:t>
                </a:r>
              </a:p>
              <a:p>
                <a:pPr>
                  <a:lnSpc>
                    <a:spcPts val="1800"/>
                  </a:lnSpc>
                </a:pPr>
                <a:r>
                  <a:rPr lang="en-US" sz="1300" dirty="0">
                    <a:latin typeface="Segoe UI" panose="020B0502040204020203" pitchFamily="34" charset="0"/>
                    <a:cs typeface="Segoe UI" panose="020B0502040204020203" pitchFamily="34" charset="0"/>
                  </a:rPr>
                  <a:t>  72% 35 to 54 yrs</a:t>
                </a:r>
              </a:p>
              <a:p>
                <a:pPr>
                  <a:lnSpc>
                    <a:spcPts val="1800"/>
                  </a:lnSpc>
                </a:pPr>
                <a:r>
                  <a:rPr lang="en-US" sz="1300" dirty="0">
                    <a:latin typeface="Segoe UI" panose="020B0502040204020203" pitchFamily="34" charset="0"/>
                    <a:cs typeface="Segoe UI" panose="020B0502040204020203" pitchFamily="34" charset="0"/>
                  </a:rPr>
                  <a:t>  43% ≥55 yrs</a:t>
                </a:r>
              </a:p>
              <a:p>
                <a:pPr>
                  <a:lnSpc>
                    <a:spcPts val="1800"/>
                  </a:lnSpc>
                </a:pPr>
                <a:r>
                  <a:rPr lang="en-US" sz="1300" dirty="0">
                    <a:latin typeface="Segoe UI" panose="020B0502040204020203" pitchFamily="34" charset="0"/>
                    <a:cs typeface="Segoe UI" panose="020B0502040204020203" pitchFamily="34" charset="0"/>
                  </a:rPr>
                  <a:t>  70% Children</a:t>
                </a:r>
              </a:p>
              <a:p>
                <a:pPr>
                  <a:lnSpc>
                    <a:spcPts val="1800"/>
                  </a:lnSpc>
                </a:pPr>
                <a:r>
                  <a:rPr lang="en-US" sz="1300" dirty="0">
                    <a:latin typeface="Segoe UI" panose="020B0502040204020203" pitchFamily="34" charset="0"/>
                    <a:cs typeface="Segoe UI" panose="020B0502040204020203" pitchFamily="34" charset="0"/>
                  </a:rPr>
                  <a:t>  41% No children</a:t>
                </a:r>
              </a:p>
              <a:p>
                <a:pPr>
                  <a:lnSpc>
                    <a:spcPts val="1800"/>
                  </a:lnSpc>
                </a:pPr>
                <a:r>
                  <a:rPr lang="en-US" sz="1300" dirty="0">
                    <a:latin typeface="Segoe UI" panose="020B0502040204020203" pitchFamily="34" charset="0"/>
                    <a:cs typeface="Segoe UI" panose="020B0502040204020203" pitchFamily="34" charset="0"/>
                  </a:rPr>
                  <a:t>  </a:t>
                </a:r>
              </a:p>
              <a:p>
                <a:pPr>
                  <a:lnSpc>
                    <a:spcPts val="1800"/>
                  </a:lnSpc>
                </a:pPr>
                <a:r>
                  <a:rPr lang="en-US" sz="1300" dirty="0">
                    <a:latin typeface="Segoe UI" panose="020B0502040204020203" pitchFamily="34" charset="0"/>
                    <a:cs typeface="Segoe UI" panose="020B0502040204020203" pitchFamily="34" charset="0"/>
                  </a:rPr>
                  <a:t>  </a:t>
                </a:r>
                <a:endParaRPr lang="en-US" sz="1400" dirty="0">
                  <a:latin typeface="Segoe UI Semilight" panose="020B0402040204020203" pitchFamily="34" charset="0"/>
                  <a:cs typeface="Segoe UI Semilight" panose="020B0402040204020203" pitchFamily="34" charset="0"/>
                </a:endParaRPr>
              </a:p>
            </p:txBody>
          </p:sp>
          <p:cxnSp>
            <p:nvCxnSpPr>
              <p:cNvPr id="3" name="Straight Connector 2">
                <a:extLst>
                  <a:ext uri="{FF2B5EF4-FFF2-40B4-BE49-F238E27FC236}">
                    <a16:creationId xmlns:a16="http://schemas.microsoft.com/office/drawing/2014/main" id="{65B9BA3B-353C-4EF1-BE02-A65B2F5E40BC}"/>
                  </a:ext>
                </a:extLst>
              </p:cNvPr>
              <p:cNvCxnSpPr>
                <a:cxnSpLocks/>
              </p:cNvCxnSpPr>
              <p:nvPr/>
            </p:nvCxnSpPr>
            <p:spPr>
              <a:xfrm>
                <a:off x="809430" y="4564520"/>
                <a:ext cx="151595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1EF37D3-B1F7-416C-82A7-85C401AE23EC}"/>
                  </a:ext>
                </a:extLst>
              </p:cNvPr>
              <p:cNvCxnSpPr>
                <a:cxnSpLocks/>
              </p:cNvCxnSpPr>
              <p:nvPr/>
            </p:nvCxnSpPr>
            <p:spPr>
              <a:xfrm>
                <a:off x="792131" y="5245031"/>
                <a:ext cx="151595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269D4F4-0A3A-4EDC-A249-2075EDF54FA3}"/>
                  </a:ext>
                </a:extLst>
              </p:cNvPr>
              <p:cNvCxnSpPr>
                <a:cxnSpLocks/>
              </p:cNvCxnSpPr>
              <p:nvPr/>
            </p:nvCxnSpPr>
            <p:spPr>
              <a:xfrm>
                <a:off x="792131" y="5696698"/>
                <a:ext cx="151595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4D11A540-07B5-1B29-1B2D-F8E86AEB4F28}"/>
                </a:ext>
              </a:extLst>
            </p:cNvPr>
            <p:cNvSpPr txBox="1"/>
            <p:nvPr/>
          </p:nvSpPr>
          <p:spPr>
            <a:xfrm>
              <a:off x="803565" y="5760505"/>
              <a:ext cx="1623586" cy="457113"/>
            </a:xfrm>
            <a:prstGeom prst="rect">
              <a:avLst/>
            </a:prstGeom>
            <a:noFill/>
          </p:spPr>
          <p:txBody>
            <a:bodyPr wrap="none" rtlCol="0">
              <a:spAutoFit/>
            </a:bodyPr>
            <a:lstStyle/>
            <a:p>
              <a:pPr>
                <a:lnSpc>
                  <a:spcPts val="1200"/>
                </a:lnSpc>
              </a:pPr>
              <a:r>
                <a:rPr lang="en-US" sz="1300" dirty="0">
                  <a:latin typeface="Segoe UI" panose="020B0502040204020203" pitchFamily="34" charset="0"/>
                  <a:cs typeface="Segoe UI" panose="020B0502040204020203" pitchFamily="34" charset="0"/>
                </a:rPr>
                <a:t>64% Right direction</a:t>
              </a:r>
            </a:p>
            <a:p>
              <a:pPr>
                <a:lnSpc>
                  <a:spcPts val="1800"/>
                </a:lnSpc>
              </a:pPr>
              <a:r>
                <a:rPr lang="en-US" sz="1300" dirty="0">
                  <a:latin typeface="Segoe UI" panose="020B0502040204020203" pitchFamily="34" charset="0"/>
                  <a:cs typeface="Segoe UI" panose="020B0502040204020203" pitchFamily="34" charset="0"/>
                </a:rPr>
                <a:t>42% Wrong track</a:t>
              </a:r>
              <a:endParaRPr lang="en-US" sz="1400" dirty="0">
                <a:latin typeface="Segoe UI Semilight" panose="020B0402040204020203" pitchFamily="34" charset="0"/>
                <a:cs typeface="Segoe UI Semilight" panose="020B0402040204020203" pitchFamily="34" charset="0"/>
              </a:endParaRPr>
            </a:p>
          </p:txBody>
        </p:sp>
      </p:grpSp>
      <p:sp>
        <p:nvSpPr>
          <p:cNvPr id="11" name="TextBox 10">
            <a:extLst>
              <a:ext uri="{FF2B5EF4-FFF2-40B4-BE49-F238E27FC236}">
                <a16:creationId xmlns:a16="http://schemas.microsoft.com/office/drawing/2014/main" id="{4500F42D-1999-79A5-F6C6-99C6B75762F4}"/>
              </a:ext>
            </a:extLst>
          </p:cNvPr>
          <p:cNvSpPr txBox="1"/>
          <p:nvPr/>
        </p:nvSpPr>
        <p:spPr>
          <a:xfrm>
            <a:off x="2866122" y="6562519"/>
            <a:ext cx="6213762" cy="253916"/>
          </a:xfrm>
          <a:prstGeom prst="rect">
            <a:avLst/>
          </a:prstGeom>
          <a:noFill/>
        </p:spPr>
        <p:txBody>
          <a:bodyPr wrap="square">
            <a:spAutoFit/>
          </a:bodyPr>
          <a:lstStyle/>
          <a:p>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Q31: On which social media platform – or platforms – do you follow Powell?</a:t>
            </a:r>
            <a:endParaRPr lang="en-US" sz="1050" dirty="0"/>
          </a:p>
        </p:txBody>
      </p:sp>
      <p:grpSp>
        <p:nvGrpSpPr>
          <p:cNvPr id="2" name="Group 1">
            <a:extLst>
              <a:ext uri="{FF2B5EF4-FFF2-40B4-BE49-F238E27FC236}">
                <a16:creationId xmlns:a16="http://schemas.microsoft.com/office/drawing/2014/main" id="{8B8DF81D-CF0B-DB73-B490-1C840E742DA9}"/>
              </a:ext>
            </a:extLst>
          </p:cNvPr>
          <p:cNvGrpSpPr/>
          <p:nvPr/>
        </p:nvGrpSpPr>
        <p:grpSpPr>
          <a:xfrm>
            <a:off x="755211" y="3124200"/>
            <a:ext cx="997389" cy="331095"/>
            <a:chOff x="2341763" y="2675913"/>
            <a:chExt cx="997389" cy="331095"/>
          </a:xfrm>
        </p:grpSpPr>
        <p:sp>
          <p:nvSpPr>
            <p:cNvPr id="13" name="Rectangle: Rounded Corners 12">
              <a:extLst>
                <a:ext uri="{FF2B5EF4-FFF2-40B4-BE49-F238E27FC236}">
                  <a16:creationId xmlns:a16="http://schemas.microsoft.com/office/drawing/2014/main" id="{967818AC-2F64-346C-6C9B-E346A7108395}"/>
                </a:ext>
              </a:extLst>
            </p:cNvPr>
            <p:cNvSpPr/>
            <p:nvPr/>
          </p:nvSpPr>
          <p:spPr>
            <a:xfrm>
              <a:off x="2352270" y="2675913"/>
              <a:ext cx="946285" cy="331095"/>
            </a:xfrm>
            <a:prstGeom prst="roundRect">
              <a:avLst/>
            </a:prstGeom>
            <a:solidFill>
              <a:srgbClr val="F4F8FA"/>
            </a:solidFill>
            <a:ln w="12700">
              <a:solidFill>
                <a:srgbClr val="547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A302643-2279-DA6D-6066-9D3EB9E49AE5}"/>
                </a:ext>
              </a:extLst>
            </p:cNvPr>
            <p:cNvSpPr txBox="1"/>
            <p:nvPr/>
          </p:nvSpPr>
          <p:spPr>
            <a:xfrm>
              <a:off x="2341763" y="2694097"/>
              <a:ext cx="997389" cy="307777"/>
            </a:xfrm>
            <a:prstGeom prst="rect">
              <a:avLst/>
            </a:prstGeom>
            <a:noFill/>
          </p:spPr>
          <p:txBody>
            <a:bodyPr wrap="none" rtlCol="0">
              <a:spAutoFit/>
            </a:bodyPr>
            <a:lstStyle/>
            <a:p>
              <a:pPr algn="ctr"/>
              <a:r>
                <a:rPr lang="en-US" sz="1400" dirty="0">
                  <a:latin typeface="Segoe UI" panose="020B0502040204020203" pitchFamily="34" charset="0"/>
                  <a:cs typeface="Segoe UI" panose="020B0502040204020203" pitchFamily="34" charset="0"/>
                </a:rPr>
                <a:t>2023: 48%</a:t>
              </a:r>
              <a:endParaRPr lang="en-US" sz="1400" dirty="0">
                <a:latin typeface="Segoe UI Semilight" panose="020B0402040204020203" pitchFamily="34" charset="0"/>
                <a:cs typeface="Segoe UI Semilight" panose="020B0402040204020203" pitchFamily="34" charset="0"/>
              </a:endParaRPr>
            </a:p>
          </p:txBody>
        </p:sp>
      </p:grpSp>
    </p:spTree>
    <p:extLst>
      <p:ext uri="{BB962C8B-B14F-4D97-AF65-F5344CB8AC3E}">
        <p14:creationId xmlns:p14="http://schemas.microsoft.com/office/powerpoint/2010/main" val="22643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8EEECB6-0ACD-34E7-928E-9C318F8CAAFA}"/>
              </a:ext>
            </a:extLst>
          </p:cNvPr>
          <p:cNvSpPr/>
          <p:nvPr/>
        </p:nvSpPr>
        <p:spPr>
          <a:xfrm>
            <a:off x="9677399" y="1779494"/>
            <a:ext cx="1993355" cy="466164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5" name="Rectangle 4">
            <a:extLst>
              <a:ext uri="{FF2B5EF4-FFF2-40B4-BE49-F238E27FC236}">
                <a16:creationId xmlns:a16="http://schemas.microsoft.com/office/drawing/2014/main" id="{AC7EBA03-452E-3FAE-3472-844461314047}"/>
              </a:ext>
            </a:extLst>
          </p:cNvPr>
          <p:cNvSpPr/>
          <p:nvPr/>
        </p:nvSpPr>
        <p:spPr>
          <a:xfrm>
            <a:off x="457200" y="1780160"/>
            <a:ext cx="9063317"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6" name="TextBox 5">
            <a:extLst>
              <a:ext uri="{FF2B5EF4-FFF2-40B4-BE49-F238E27FC236}">
                <a16:creationId xmlns:a16="http://schemas.microsoft.com/office/drawing/2014/main" id="{47B46C8B-CFA0-41A0-9D48-E29698C9FC63}"/>
              </a:ext>
            </a:extLst>
          </p:cNvPr>
          <p:cNvSpPr txBox="1"/>
          <p:nvPr/>
        </p:nvSpPr>
        <p:spPr>
          <a:xfrm>
            <a:off x="523101" y="914400"/>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For a plurality of residents, the city’s social media is the primary</a:t>
            </a:r>
          </a:p>
          <a:p>
            <a:pPr algn="ctr" eaLnBrk="0"/>
            <a:r>
              <a:rPr lang="en-US" sz="2450" dirty="0">
                <a:latin typeface="Segoe UI Semilight" panose="020B0402040204020203" pitchFamily="34" charset="0"/>
                <a:cs typeface="Segoe UI Semilight" panose="020B0402040204020203" pitchFamily="34" charset="0"/>
              </a:rPr>
              <a:t>source of news and information about Powell. </a:t>
            </a:r>
          </a:p>
          <a:p>
            <a:pPr algn="ctr" eaLnBrk="0"/>
            <a:r>
              <a:rPr lang="en-US" sz="2450" dirty="0">
                <a:latin typeface="Segoe UI Semilight" panose="020B0402040204020203" pitchFamily="34" charset="0"/>
                <a:cs typeface="Segoe UI Semilight" panose="020B0402040204020203" pitchFamily="34" charset="0"/>
              </a:rPr>
              <a:t>Overall, digital sources dominate.</a:t>
            </a:r>
            <a:endParaRPr lang="en-US" sz="2450" baseline="30000"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5F0E344D-840A-472D-A732-2CE1B0AEB379}"/>
              </a:ext>
            </a:extLst>
          </p:cNvPr>
          <p:cNvSpPr txBox="1"/>
          <p:nvPr/>
        </p:nvSpPr>
        <p:spPr>
          <a:xfrm>
            <a:off x="315191"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Q29: Other than friends and family, where do you get most of your news and information about Powell? (open-ended question)</a:t>
            </a:r>
          </a:p>
        </p:txBody>
      </p:sp>
      <p:grpSp>
        <p:nvGrpSpPr>
          <p:cNvPr id="19" name="Group 18">
            <a:extLst>
              <a:ext uri="{FF2B5EF4-FFF2-40B4-BE49-F238E27FC236}">
                <a16:creationId xmlns:a16="http://schemas.microsoft.com/office/drawing/2014/main" id="{06E013E5-2EDD-4505-82F9-05208D867D19}"/>
              </a:ext>
            </a:extLst>
          </p:cNvPr>
          <p:cNvGrpSpPr/>
          <p:nvPr/>
        </p:nvGrpSpPr>
        <p:grpSpPr>
          <a:xfrm>
            <a:off x="1981200" y="2314999"/>
            <a:ext cx="2795715" cy="3440105"/>
            <a:chOff x="4719052" y="2915706"/>
            <a:chExt cx="2795715" cy="3440105"/>
          </a:xfrm>
        </p:grpSpPr>
        <p:grpSp>
          <p:nvGrpSpPr>
            <p:cNvPr id="20" name="Group 19">
              <a:extLst>
                <a:ext uri="{FF2B5EF4-FFF2-40B4-BE49-F238E27FC236}">
                  <a16:creationId xmlns:a16="http://schemas.microsoft.com/office/drawing/2014/main" id="{7D3A156B-9A3B-4700-8114-C8B082C20131}"/>
                </a:ext>
              </a:extLst>
            </p:cNvPr>
            <p:cNvGrpSpPr/>
            <p:nvPr/>
          </p:nvGrpSpPr>
          <p:grpSpPr>
            <a:xfrm>
              <a:off x="4719052" y="3538753"/>
              <a:ext cx="2795715" cy="2180393"/>
              <a:chOff x="4731599" y="3368791"/>
              <a:chExt cx="2795715" cy="2180393"/>
            </a:xfrm>
          </p:grpSpPr>
          <p:sp>
            <p:nvSpPr>
              <p:cNvPr id="23" name="TextBox 22">
                <a:extLst>
                  <a:ext uri="{FF2B5EF4-FFF2-40B4-BE49-F238E27FC236}">
                    <a16:creationId xmlns:a16="http://schemas.microsoft.com/office/drawing/2014/main" id="{88584C79-7EFC-4E26-A894-F3C02980993A}"/>
                  </a:ext>
                </a:extLst>
              </p:cNvPr>
              <p:cNvSpPr txBox="1"/>
              <p:nvPr/>
            </p:nvSpPr>
            <p:spPr>
              <a:xfrm>
                <a:off x="4731599" y="3870896"/>
                <a:ext cx="2791085" cy="584775"/>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Mailings from the city</a:t>
                </a:r>
              </a:p>
              <a:p>
                <a:pPr algn="r"/>
                <a:r>
                  <a:rPr lang="en-US" sz="1600" dirty="0">
                    <a:latin typeface="Segoe UI Semilight" panose="020B0402040204020203" pitchFamily="34" charset="0"/>
                    <a:cs typeface="Segoe UI Semilight" panose="020B0402040204020203" pitchFamily="34" charset="0"/>
                  </a:rPr>
                  <a:t>(Powell’s quarterly newsletter)</a:t>
                </a:r>
              </a:p>
            </p:txBody>
          </p:sp>
          <p:sp>
            <p:nvSpPr>
              <p:cNvPr id="24" name="TextBox 23">
                <a:extLst>
                  <a:ext uri="{FF2B5EF4-FFF2-40B4-BE49-F238E27FC236}">
                    <a16:creationId xmlns:a16="http://schemas.microsoft.com/office/drawing/2014/main" id="{45CD4CB0-E4C0-4E28-95B1-94A1FF24643D}"/>
                  </a:ext>
                </a:extLst>
              </p:cNvPr>
              <p:cNvSpPr txBox="1"/>
              <p:nvPr/>
            </p:nvSpPr>
            <p:spPr>
              <a:xfrm>
                <a:off x="5934364" y="3368791"/>
                <a:ext cx="1588320"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Powell’s website</a:t>
                </a:r>
              </a:p>
            </p:txBody>
          </p:sp>
          <p:sp>
            <p:nvSpPr>
              <p:cNvPr id="25" name="TextBox 24">
                <a:extLst>
                  <a:ext uri="{FF2B5EF4-FFF2-40B4-BE49-F238E27FC236}">
                    <a16:creationId xmlns:a16="http://schemas.microsoft.com/office/drawing/2014/main" id="{718E8123-479B-46DC-B204-CE8BBA870220}"/>
                  </a:ext>
                </a:extLst>
              </p:cNvPr>
              <p:cNvSpPr txBox="1"/>
              <p:nvPr/>
            </p:nvSpPr>
            <p:spPr>
              <a:xfrm>
                <a:off x="4864982" y="4610594"/>
                <a:ext cx="2662332"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Powell’s weekly e-newsletter</a:t>
                </a:r>
              </a:p>
            </p:txBody>
          </p:sp>
          <p:sp>
            <p:nvSpPr>
              <p:cNvPr id="26" name="TextBox 25">
                <a:extLst>
                  <a:ext uri="{FF2B5EF4-FFF2-40B4-BE49-F238E27FC236}">
                    <a16:creationId xmlns:a16="http://schemas.microsoft.com/office/drawing/2014/main" id="{8AECA011-E0EB-4A01-B77A-0988F77E8EBC}"/>
                  </a:ext>
                </a:extLst>
              </p:cNvPr>
              <p:cNvSpPr txBox="1"/>
              <p:nvPr/>
            </p:nvSpPr>
            <p:spPr>
              <a:xfrm>
                <a:off x="4994350" y="5210630"/>
                <a:ext cx="2529283" cy="338554"/>
              </a:xfrm>
              <a:prstGeom prst="rect">
                <a:avLst/>
              </a:prstGeom>
              <a:noFill/>
            </p:spPr>
            <p:txBody>
              <a:bodyPr wrap="none" rtlCol="0">
                <a:spAutoFit/>
              </a:bodyPr>
              <a:lstStyle/>
              <a:p>
                <a:pPr algn="r"/>
                <a:r>
                  <a:rPr lang="en-US" sz="1600" i="1" dirty="0">
                    <a:latin typeface="Segoe UI Semilight" panose="020B0402040204020203" pitchFamily="34" charset="0"/>
                    <a:cs typeface="Segoe UI Semilight" panose="020B0402040204020203" pitchFamily="34" charset="0"/>
                  </a:rPr>
                  <a:t>Columbus Dispatch</a:t>
                </a:r>
                <a:r>
                  <a:rPr lang="en-US" sz="1600" dirty="0">
                    <a:latin typeface="Segoe UI Semilight" panose="020B0402040204020203" pitchFamily="34" charset="0"/>
                    <a:cs typeface="Segoe UI Semilight" panose="020B0402040204020203" pitchFamily="34" charset="0"/>
                  </a:rPr>
                  <a:t>, online</a:t>
                </a:r>
              </a:p>
            </p:txBody>
          </p:sp>
        </p:grpSp>
        <p:sp>
          <p:nvSpPr>
            <p:cNvPr id="21" name="TextBox 20">
              <a:extLst>
                <a:ext uri="{FF2B5EF4-FFF2-40B4-BE49-F238E27FC236}">
                  <a16:creationId xmlns:a16="http://schemas.microsoft.com/office/drawing/2014/main" id="{0A89C868-5EBE-4701-A02A-556A06E661EB}"/>
                </a:ext>
              </a:extLst>
            </p:cNvPr>
            <p:cNvSpPr txBox="1"/>
            <p:nvPr/>
          </p:nvSpPr>
          <p:spPr>
            <a:xfrm>
              <a:off x="5495996" y="2915706"/>
              <a:ext cx="2014141"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Powell’s social media</a:t>
              </a:r>
            </a:p>
          </p:txBody>
        </p:sp>
        <p:sp>
          <p:nvSpPr>
            <p:cNvPr id="22" name="TextBox 21">
              <a:extLst>
                <a:ext uri="{FF2B5EF4-FFF2-40B4-BE49-F238E27FC236}">
                  <a16:creationId xmlns:a16="http://schemas.microsoft.com/office/drawing/2014/main" id="{41FEF88F-0974-4732-97E8-C72CAD0EE414}"/>
                </a:ext>
              </a:extLst>
            </p:cNvPr>
            <p:cNvSpPr txBox="1"/>
            <p:nvPr/>
          </p:nvSpPr>
          <p:spPr>
            <a:xfrm>
              <a:off x="5410267" y="6017257"/>
              <a:ext cx="2099870" cy="338554"/>
            </a:xfrm>
            <a:prstGeom prst="rect">
              <a:avLst/>
            </a:prstGeom>
            <a:noFill/>
          </p:spPr>
          <p:txBody>
            <a:bodyPr wrap="none" rtlCol="0">
              <a:spAutoFit/>
            </a:bodyPr>
            <a:lstStyle/>
            <a:p>
              <a:pPr algn="r"/>
              <a:r>
                <a:rPr lang="en-US" sz="1600" dirty="0">
                  <a:latin typeface="Segoe UI Semilight" panose="020B0402040204020203" pitchFamily="34" charset="0"/>
                  <a:cs typeface="Segoe UI Semilight" panose="020B0402040204020203" pitchFamily="34" charset="0"/>
                </a:rPr>
                <a:t>Internet, not specified</a:t>
              </a:r>
            </a:p>
          </p:txBody>
        </p:sp>
      </p:grpSp>
      <p:sp>
        <p:nvSpPr>
          <p:cNvPr id="49" name="Slide Number Placeholder 4">
            <a:extLst>
              <a:ext uri="{FF2B5EF4-FFF2-40B4-BE49-F238E27FC236}">
                <a16:creationId xmlns:a16="http://schemas.microsoft.com/office/drawing/2014/main" id="{F6C788FC-FA23-4B84-9439-9BF5ACA7A27C}"/>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48</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8" name="Group 7">
            <a:extLst>
              <a:ext uri="{FF2B5EF4-FFF2-40B4-BE49-F238E27FC236}">
                <a16:creationId xmlns:a16="http://schemas.microsoft.com/office/drawing/2014/main" id="{1400250F-B656-7988-DCEC-EEBCDB901989}"/>
              </a:ext>
            </a:extLst>
          </p:cNvPr>
          <p:cNvGrpSpPr/>
          <p:nvPr/>
        </p:nvGrpSpPr>
        <p:grpSpPr>
          <a:xfrm>
            <a:off x="5831541" y="6102225"/>
            <a:ext cx="3617259" cy="307777"/>
            <a:chOff x="7162800" y="6021939"/>
            <a:chExt cx="3617259" cy="307777"/>
          </a:xfrm>
        </p:grpSpPr>
        <p:sp>
          <p:nvSpPr>
            <p:cNvPr id="14" name="TextBox 13">
              <a:extLst>
                <a:ext uri="{FF2B5EF4-FFF2-40B4-BE49-F238E27FC236}">
                  <a16:creationId xmlns:a16="http://schemas.microsoft.com/office/drawing/2014/main" id="{A95DF08D-C1C7-40AB-A118-045C64544B66}"/>
                </a:ext>
              </a:extLst>
            </p:cNvPr>
            <p:cNvSpPr txBox="1"/>
            <p:nvPr/>
          </p:nvSpPr>
          <p:spPr>
            <a:xfrm>
              <a:off x="7263134" y="6021939"/>
              <a:ext cx="3516925"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Most common source of Powell news / info</a:t>
              </a:r>
            </a:p>
          </p:txBody>
        </p:sp>
        <p:sp>
          <p:nvSpPr>
            <p:cNvPr id="15" name="Rectangle 14">
              <a:extLst>
                <a:ext uri="{FF2B5EF4-FFF2-40B4-BE49-F238E27FC236}">
                  <a16:creationId xmlns:a16="http://schemas.microsoft.com/office/drawing/2014/main" id="{8CF32154-A383-45EA-BF5E-A3B94DE89047}"/>
                </a:ext>
              </a:extLst>
            </p:cNvPr>
            <p:cNvSpPr/>
            <p:nvPr/>
          </p:nvSpPr>
          <p:spPr>
            <a:xfrm>
              <a:off x="7162800" y="609406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aphicFrame>
        <p:nvGraphicFramePr>
          <p:cNvPr id="18" name="Chart 17">
            <a:extLst>
              <a:ext uri="{FF2B5EF4-FFF2-40B4-BE49-F238E27FC236}">
                <a16:creationId xmlns:a16="http://schemas.microsoft.com/office/drawing/2014/main" id="{4CC1649D-CA64-44F2-B5AD-D653FA1206AE}"/>
              </a:ext>
            </a:extLst>
          </p:cNvPr>
          <p:cNvGraphicFramePr/>
          <p:nvPr>
            <p:extLst>
              <p:ext uri="{D42A27DB-BD31-4B8C-83A1-F6EECF244321}">
                <p14:modId xmlns:p14="http://schemas.microsoft.com/office/powerpoint/2010/main" val="1252027603"/>
              </p:ext>
            </p:extLst>
          </p:nvPr>
        </p:nvGraphicFramePr>
        <p:xfrm>
          <a:off x="4724400" y="2070600"/>
          <a:ext cx="4241800" cy="3978570"/>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a:extLst>
              <a:ext uri="{FF2B5EF4-FFF2-40B4-BE49-F238E27FC236}">
                <a16:creationId xmlns:a16="http://schemas.microsoft.com/office/drawing/2014/main" id="{040D68D1-02F7-4419-BD34-1F105343D2E2}"/>
              </a:ext>
            </a:extLst>
          </p:cNvPr>
          <p:cNvSpPr txBox="1"/>
          <p:nvPr/>
        </p:nvSpPr>
        <p:spPr>
          <a:xfrm>
            <a:off x="8219024" y="2294529"/>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50%</a:t>
            </a:r>
            <a:endParaRPr lang="en-US" sz="1500" baseline="30000" dirty="0">
              <a:latin typeface="Segoe UI Semilight" panose="020B0402040204020203" pitchFamily="34" charset="0"/>
              <a:cs typeface="Segoe UI Semilight" panose="020B0402040204020203" pitchFamily="34" charset="0"/>
            </a:endParaRPr>
          </a:p>
        </p:txBody>
      </p:sp>
      <p:sp>
        <p:nvSpPr>
          <p:cNvPr id="32" name="TextBox 31">
            <a:extLst>
              <a:ext uri="{FF2B5EF4-FFF2-40B4-BE49-F238E27FC236}">
                <a16:creationId xmlns:a16="http://schemas.microsoft.com/office/drawing/2014/main" id="{CBF55FF4-49A0-4939-9FE5-8CBD8B1F9573}"/>
              </a:ext>
            </a:extLst>
          </p:cNvPr>
          <p:cNvSpPr txBox="1"/>
          <p:nvPr/>
        </p:nvSpPr>
        <p:spPr>
          <a:xfrm>
            <a:off x="7030537" y="2953435"/>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32%</a:t>
            </a:r>
            <a:endParaRPr lang="en-US" sz="1500" baseline="30000" dirty="0">
              <a:latin typeface="Segoe UI Semilight" panose="020B0402040204020203" pitchFamily="34" charset="0"/>
              <a:cs typeface="Segoe UI Semilight" panose="020B0402040204020203" pitchFamily="34" charset="0"/>
            </a:endParaRPr>
          </a:p>
        </p:txBody>
      </p:sp>
      <p:sp>
        <p:nvSpPr>
          <p:cNvPr id="33" name="TextBox 32">
            <a:extLst>
              <a:ext uri="{FF2B5EF4-FFF2-40B4-BE49-F238E27FC236}">
                <a16:creationId xmlns:a16="http://schemas.microsoft.com/office/drawing/2014/main" id="{E262F6CB-DF21-443E-AB2F-F81B83393EBB}"/>
              </a:ext>
            </a:extLst>
          </p:cNvPr>
          <p:cNvSpPr txBox="1"/>
          <p:nvPr/>
        </p:nvSpPr>
        <p:spPr>
          <a:xfrm>
            <a:off x="6951131" y="3538800"/>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27%</a:t>
            </a:r>
            <a:endParaRPr lang="en-US" sz="1500" baseline="30000" dirty="0">
              <a:latin typeface="Segoe UI Semilight" panose="020B0402040204020203" pitchFamily="34" charset="0"/>
              <a:cs typeface="Segoe UI Semilight" panose="020B0402040204020203" pitchFamily="34" charset="0"/>
            </a:endParaRPr>
          </a:p>
        </p:txBody>
      </p:sp>
      <p:sp>
        <p:nvSpPr>
          <p:cNvPr id="34" name="TextBox 33">
            <a:extLst>
              <a:ext uri="{FF2B5EF4-FFF2-40B4-BE49-F238E27FC236}">
                <a16:creationId xmlns:a16="http://schemas.microsoft.com/office/drawing/2014/main" id="{088F8CD7-BB7F-4603-A091-4CA718478579}"/>
              </a:ext>
            </a:extLst>
          </p:cNvPr>
          <p:cNvSpPr txBox="1"/>
          <p:nvPr/>
        </p:nvSpPr>
        <p:spPr>
          <a:xfrm>
            <a:off x="6862899" y="4181028"/>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22%</a:t>
            </a:r>
            <a:endParaRPr lang="en-US" sz="1500" baseline="30000" dirty="0">
              <a:latin typeface="Segoe UI Semilight" panose="020B0402040204020203" pitchFamily="34" charset="0"/>
              <a:cs typeface="Segoe UI Semilight" panose="020B0402040204020203" pitchFamily="34" charset="0"/>
            </a:endParaRPr>
          </a:p>
        </p:txBody>
      </p:sp>
      <p:sp>
        <p:nvSpPr>
          <p:cNvPr id="35" name="TextBox 34">
            <a:extLst>
              <a:ext uri="{FF2B5EF4-FFF2-40B4-BE49-F238E27FC236}">
                <a16:creationId xmlns:a16="http://schemas.microsoft.com/office/drawing/2014/main" id="{69FA66FD-5D81-47BF-831C-14B681F8FEB8}"/>
              </a:ext>
            </a:extLst>
          </p:cNvPr>
          <p:cNvSpPr txBox="1"/>
          <p:nvPr/>
        </p:nvSpPr>
        <p:spPr>
          <a:xfrm>
            <a:off x="5129464" y="5405282"/>
            <a:ext cx="439544"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5%</a:t>
            </a:r>
            <a:endParaRPr lang="en-US" sz="1500" baseline="30000" dirty="0">
              <a:latin typeface="Segoe UI Semilight" panose="020B0402040204020203" pitchFamily="34" charset="0"/>
              <a:cs typeface="Segoe UI Semilight" panose="020B0402040204020203" pitchFamily="34" charset="0"/>
            </a:endParaRPr>
          </a:p>
        </p:txBody>
      </p:sp>
      <p:sp>
        <p:nvSpPr>
          <p:cNvPr id="37" name="TextBox 36">
            <a:extLst>
              <a:ext uri="{FF2B5EF4-FFF2-40B4-BE49-F238E27FC236}">
                <a16:creationId xmlns:a16="http://schemas.microsoft.com/office/drawing/2014/main" id="{84F9398D-9BD8-430D-A23D-B7D1287B5C6B}"/>
              </a:ext>
            </a:extLst>
          </p:cNvPr>
          <p:cNvSpPr txBox="1"/>
          <p:nvPr/>
        </p:nvSpPr>
        <p:spPr>
          <a:xfrm>
            <a:off x="5129464" y="4778188"/>
            <a:ext cx="439544"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5%</a:t>
            </a:r>
            <a:endParaRPr lang="en-US" sz="1500" baseline="30000" dirty="0">
              <a:latin typeface="Segoe UI Semilight" panose="020B0402040204020203" pitchFamily="34" charset="0"/>
              <a:cs typeface="Segoe UI Semilight" panose="020B0402040204020203" pitchFamily="34" charset="0"/>
            </a:endParaRPr>
          </a:p>
        </p:txBody>
      </p:sp>
      <p:grpSp>
        <p:nvGrpSpPr>
          <p:cNvPr id="3" name="Group 2">
            <a:extLst>
              <a:ext uri="{FF2B5EF4-FFF2-40B4-BE49-F238E27FC236}">
                <a16:creationId xmlns:a16="http://schemas.microsoft.com/office/drawing/2014/main" id="{33C04866-6118-FDC9-F5DE-EC6B55BC4AE8}"/>
              </a:ext>
            </a:extLst>
          </p:cNvPr>
          <p:cNvGrpSpPr/>
          <p:nvPr/>
        </p:nvGrpSpPr>
        <p:grpSpPr>
          <a:xfrm>
            <a:off x="10098092" y="1882588"/>
            <a:ext cx="1180823" cy="3867673"/>
            <a:chOff x="10098092" y="1882588"/>
            <a:chExt cx="1180823" cy="3867673"/>
          </a:xfrm>
        </p:grpSpPr>
        <p:sp>
          <p:nvSpPr>
            <p:cNvPr id="27" name="TextBox 26">
              <a:extLst>
                <a:ext uri="{FF2B5EF4-FFF2-40B4-BE49-F238E27FC236}">
                  <a16:creationId xmlns:a16="http://schemas.microsoft.com/office/drawing/2014/main" id="{3B0E9129-CA74-4706-915B-2BA5531BAC18}"/>
                </a:ext>
              </a:extLst>
            </p:cNvPr>
            <p:cNvSpPr txBox="1"/>
            <p:nvPr/>
          </p:nvSpPr>
          <p:spPr>
            <a:xfrm>
              <a:off x="10311185" y="4198496"/>
              <a:ext cx="753732"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(-4 pp)</a:t>
              </a:r>
              <a:endParaRPr lang="en-US" sz="1500" baseline="30000" dirty="0">
                <a:latin typeface="Segoe UI Semilight" panose="020B0402040204020203" pitchFamily="34" charset="0"/>
                <a:cs typeface="Segoe UI Semilight" panose="020B0402040204020203" pitchFamily="34" charset="0"/>
              </a:endParaRPr>
            </a:p>
          </p:txBody>
        </p:sp>
        <p:sp>
          <p:nvSpPr>
            <p:cNvPr id="29" name="TextBox 28">
              <a:extLst>
                <a:ext uri="{FF2B5EF4-FFF2-40B4-BE49-F238E27FC236}">
                  <a16:creationId xmlns:a16="http://schemas.microsoft.com/office/drawing/2014/main" id="{75642D2E-BA5F-4E1E-9BD3-82FE9BBEFC88}"/>
                </a:ext>
              </a:extLst>
            </p:cNvPr>
            <p:cNvSpPr txBox="1"/>
            <p:nvPr/>
          </p:nvSpPr>
          <p:spPr>
            <a:xfrm>
              <a:off x="10264698" y="3553037"/>
              <a:ext cx="80021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 pp)</a:t>
              </a:r>
              <a:endParaRPr lang="en-US" sz="1500" baseline="30000" dirty="0">
                <a:latin typeface="Segoe UI Semilight" panose="020B0402040204020203" pitchFamily="34" charset="0"/>
                <a:cs typeface="Segoe UI Semilight" panose="020B0402040204020203" pitchFamily="34" charset="0"/>
              </a:endParaRPr>
            </a:p>
          </p:txBody>
        </p:sp>
        <p:sp>
          <p:nvSpPr>
            <p:cNvPr id="30" name="TextBox 29">
              <a:extLst>
                <a:ext uri="{FF2B5EF4-FFF2-40B4-BE49-F238E27FC236}">
                  <a16:creationId xmlns:a16="http://schemas.microsoft.com/office/drawing/2014/main" id="{8D5E56BE-DA76-419B-9905-80E92C33DD29}"/>
                </a:ext>
              </a:extLst>
            </p:cNvPr>
            <p:cNvSpPr txBox="1"/>
            <p:nvPr/>
          </p:nvSpPr>
          <p:spPr>
            <a:xfrm>
              <a:off x="10264698" y="2979296"/>
              <a:ext cx="80021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(+5 pp)</a:t>
              </a:r>
              <a:endParaRPr lang="en-US" sz="1500" baseline="30000" dirty="0">
                <a:latin typeface="Segoe UI Semilight" panose="020B0402040204020203" pitchFamily="34" charset="0"/>
                <a:cs typeface="Segoe UI Semilight" panose="020B0402040204020203" pitchFamily="34" charset="0"/>
              </a:endParaRPr>
            </a:p>
          </p:txBody>
        </p:sp>
        <p:sp>
          <p:nvSpPr>
            <p:cNvPr id="36" name="TextBox 35">
              <a:extLst>
                <a:ext uri="{FF2B5EF4-FFF2-40B4-BE49-F238E27FC236}">
                  <a16:creationId xmlns:a16="http://schemas.microsoft.com/office/drawing/2014/main" id="{DCC68B98-9801-458C-935C-F7693037C5AD}"/>
                </a:ext>
              </a:extLst>
            </p:cNvPr>
            <p:cNvSpPr txBox="1"/>
            <p:nvPr/>
          </p:nvSpPr>
          <p:spPr>
            <a:xfrm>
              <a:off x="10264698" y="2320390"/>
              <a:ext cx="80021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(+8 pp)</a:t>
              </a:r>
              <a:endParaRPr lang="en-US" sz="1500" baseline="30000" dirty="0">
                <a:latin typeface="Segoe UI Semilight" panose="020B0402040204020203" pitchFamily="34" charset="0"/>
                <a:cs typeface="Segoe UI Semilight" panose="020B0402040204020203" pitchFamily="34" charset="0"/>
              </a:endParaRPr>
            </a:p>
          </p:txBody>
        </p:sp>
        <p:sp>
          <p:nvSpPr>
            <p:cNvPr id="38" name="TextBox 37">
              <a:extLst>
                <a:ext uri="{FF2B5EF4-FFF2-40B4-BE49-F238E27FC236}">
                  <a16:creationId xmlns:a16="http://schemas.microsoft.com/office/drawing/2014/main" id="{52E62712-0376-40DB-8D30-1FC03F7F789E}"/>
                </a:ext>
              </a:extLst>
            </p:cNvPr>
            <p:cNvSpPr txBox="1"/>
            <p:nvPr/>
          </p:nvSpPr>
          <p:spPr>
            <a:xfrm>
              <a:off x="10264698" y="5427096"/>
              <a:ext cx="80021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(+3 pp)</a:t>
              </a:r>
              <a:endParaRPr lang="en-US" sz="1500" baseline="30000" dirty="0">
                <a:latin typeface="Segoe UI Semilight" panose="020B0402040204020203" pitchFamily="34" charset="0"/>
                <a:cs typeface="Segoe UI Semilight" panose="020B0402040204020203" pitchFamily="34" charset="0"/>
              </a:endParaRPr>
            </a:p>
          </p:txBody>
        </p:sp>
        <p:sp>
          <p:nvSpPr>
            <p:cNvPr id="39" name="TextBox 38">
              <a:extLst>
                <a:ext uri="{FF2B5EF4-FFF2-40B4-BE49-F238E27FC236}">
                  <a16:creationId xmlns:a16="http://schemas.microsoft.com/office/drawing/2014/main" id="{C07FB6EA-3BC8-4BBF-9071-D2044243A528}"/>
                </a:ext>
              </a:extLst>
            </p:cNvPr>
            <p:cNvSpPr txBox="1"/>
            <p:nvPr/>
          </p:nvSpPr>
          <p:spPr>
            <a:xfrm>
              <a:off x="10264698" y="4834582"/>
              <a:ext cx="800219"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 pp)</a:t>
              </a:r>
              <a:endParaRPr lang="en-US" sz="1500" baseline="30000" dirty="0">
                <a:latin typeface="Segoe UI Semilight" panose="020B0402040204020203" pitchFamily="34" charset="0"/>
                <a:cs typeface="Segoe UI Semilight" panose="020B0402040204020203" pitchFamily="34" charset="0"/>
              </a:endParaRPr>
            </a:p>
          </p:txBody>
        </p:sp>
        <p:grpSp>
          <p:nvGrpSpPr>
            <p:cNvPr id="10" name="Group 9">
              <a:extLst>
                <a:ext uri="{FF2B5EF4-FFF2-40B4-BE49-F238E27FC236}">
                  <a16:creationId xmlns:a16="http://schemas.microsoft.com/office/drawing/2014/main" id="{2DFDA67C-CEA5-4CFE-9444-B04983DA9B11}"/>
                </a:ext>
              </a:extLst>
            </p:cNvPr>
            <p:cNvGrpSpPr/>
            <p:nvPr/>
          </p:nvGrpSpPr>
          <p:grpSpPr>
            <a:xfrm>
              <a:off x="10098092" y="1882588"/>
              <a:ext cx="1180823" cy="323165"/>
              <a:chOff x="10500360" y="1869141"/>
              <a:chExt cx="1180823" cy="323165"/>
            </a:xfrm>
          </p:grpSpPr>
          <p:sp>
            <p:nvSpPr>
              <p:cNvPr id="41" name="TextBox 40">
                <a:extLst>
                  <a:ext uri="{FF2B5EF4-FFF2-40B4-BE49-F238E27FC236}">
                    <a16:creationId xmlns:a16="http://schemas.microsoft.com/office/drawing/2014/main" id="{BE128BBF-E5BD-40F5-801D-23971BC82989}"/>
                  </a:ext>
                </a:extLst>
              </p:cNvPr>
              <p:cNvSpPr txBox="1"/>
              <p:nvPr/>
            </p:nvSpPr>
            <p:spPr>
              <a:xfrm>
                <a:off x="10605247" y="1869141"/>
                <a:ext cx="1075936"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Since 2023</a:t>
                </a:r>
                <a:endParaRPr lang="en-US" sz="1500" baseline="30000" dirty="0">
                  <a:latin typeface="Segoe UI Semilight" panose="020B0402040204020203" pitchFamily="34" charset="0"/>
                  <a:cs typeface="Segoe UI Semilight" panose="020B0402040204020203" pitchFamily="34" charset="0"/>
                </a:endParaRPr>
              </a:p>
            </p:txBody>
          </p:sp>
          <p:sp>
            <p:nvSpPr>
              <p:cNvPr id="4" name="Isosceles Triangle 3">
                <a:extLst>
                  <a:ext uri="{FF2B5EF4-FFF2-40B4-BE49-F238E27FC236}">
                    <a16:creationId xmlns:a16="http://schemas.microsoft.com/office/drawing/2014/main" id="{EDE20FB5-D83C-41D4-8518-F4E7EF40C34F}"/>
                  </a:ext>
                </a:extLst>
              </p:cNvPr>
              <p:cNvSpPr/>
              <p:nvPr/>
            </p:nvSpPr>
            <p:spPr>
              <a:xfrm>
                <a:off x="10507030" y="1962101"/>
                <a:ext cx="111664" cy="1353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DC300178-31E6-4284-B372-AE791011D04C}"/>
                  </a:ext>
                </a:extLst>
              </p:cNvPr>
              <p:cNvCxnSpPr/>
              <p:nvPr/>
            </p:nvCxnSpPr>
            <p:spPr>
              <a:xfrm flipH="1">
                <a:off x="10500360" y="2138082"/>
                <a:ext cx="1051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TextBox 43">
            <a:extLst>
              <a:ext uri="{FF2B5EF4-FFF2-40B4-BE49-F238E27FC236}">
                <a16:creationId xmlns:a16="http://schemas.microsoft.com/office/drawing/2014/main" id="{264A8D89-2D33-4599-9513-91394529AF7B}"/>
              </a:ext>
            </a:extLst>
          </p:cNvPr>
          <p:cNvSpPr txBox="1"/>
          <p:nvPr/>
        </p:nvSpPr>
        <p:spPr>
          <a:xfrm>
            <a:off x="53788" y="-242219"/>
            <a:ext cx="618565"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endParaRPr lang="en-US" sz="4800" dirty="0">
              <a:solidFill>
                <a:srgbClr val="547FA4"/>
              </a:solidFill>
              <a:latin typeface="Segoe UI Semilight" panose="020B0402040204020203" pitchFamily="34" charset="0"/>
              <a:cs typeface="Segoe UI Semilight" panose="020B0402040204020203" pitchFamily="34" charset="0"/>
            </a:endParaRPr>
          </a:p>
        </p:txBody>
      </p:sp>
      <p:sp>
        <p:nvSpPr>
          <p:cNvPr id="11" name="Arrow: Right 10">
            <a:extLst>
              <a:ext uri="{FF2B5EF4-FFF2-40B4-BE49-F238E27FC236}">
                <a16:creationId xmlns:a16="http://schemas.microsoft.com/office/drawing/2014/main" id="{D2BC462F-F000-662A-B891-89491A838FC9}"/>
              </a:ext>
            </a:extLst>
          </p:cNvPr>
          <p:cNvSpPr/>
          <p:nvPr/>
        </p:nvSpPr>
        <p:spPr>
          <a:xfrm rot="16200000">
            <a:off x="10032373" y="3063476"/>
            <a:ext cx="274320" cy="15192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6" name="Arrow: Right 15">
            <a:extLst>
              <a:ext uri="{FF2B5EF4-FFF2-40B4-BE49-F238E27FC236}">
                <a16:creationId xmlns:a16="http://schemas.microsoft.com/office/drawing/2014/main" id="{7BAD643F-5709-3B11-BD87-4BD0DCE2CE5B}"/>
              </a:ext>
            </a:extLst>
          </p:cNvPr>
          <p:cNvSpPr/>
          <p:nvPr/>
        </p:nvSpPr>
        <p:spPr>
          <a:xfrm rot="16200000">
            <a:off x="10032373" y="2423397"/>
            <a:ext cx="274320" cy="15192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419729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5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25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CB362A7-2851-4080-952A-233B16C30759}"/>
              </a:ext>
            </a:extLst>
          </p:cNvPr>
          <p:cNvSpPr/>
          <p:nvPr/>
        </p:nvSpPr>
        <p:spPr>
          <a:xfrm>
            <a:off x="412956" y="1780160"/>
            <a:ext cx="11321844" cy="4642713"/>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3101" y="1172528"/>
            <a:ext cx="11155680" cy="670560"/>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Nearly half of Powell’s residents visited the city’s website over the</a:t>
            </a:r>
          </a:p>
          <a:p>
            <a:pPr algn="ctr" eaLnBrk="0"/>
            <a:r>
              <a:rPr lang="en-US" sz="2450" dirty="0">
                <a:latin typeface="Segoe UI Semilight" panose="020B0402040204020203" pitchFamily="34" charset="0"/>
                <a:cs typeface="Segoe UI Semilight" panose="020B0402040204020203" pitchFamily="34" charset="0"/>
              </a:rPr>
              <a:t>past three months …</a:t>
            </a:r>
          </a:p>
          <a:p>
            <a:pPr algn="ctr" eaLnBrk="0"/>
            <a:r>
              <a:rPr lang="en-US" sz="2450" dirty="0">
                <a:latin typeface="Segoe UI Semilight" panose="020B0402040204020203" pitchFamily="34" charset="0"/>
                <a:cs typeface="Segoe UI Semilight" panose="020B0402040204020203" pitchFamily="34" charset="0"/>
              </a:rPr>
              <a:t>… down slightly from 2023.  </a:t>
            </a:r>
          </a:p>
          <a:p>
            <a:pPr algn="ctr" eaLnBrk="0"/>
            <a:endParaRPr lang="en-US" sz="2450" baseline="30000" dirty="0">
              <a:solidFill>
                <a:srgbClr val="C00000"/>
              </a:solidFill>
              <a:latin typeface="Segoe UI Semilight" panose="020B0402040204020203" pitchFamily="34" charset="0"/>
              <a:cs typeface="Segoe UI Semilight" panose="020B0402040204020203" pitchFamily="34" charset="0"/>
            </a:endParaRPr>
          </a:p>
        </p:txBody>
      </p:sp>
      <p:grpSp>
        <p:nvGrpSpPr>
          <p:cNvPr id="2" name="Group 1">
            <a:extLst>
              <a:ext uri="{FF2B5EF4-FFF2-40B4-BE49-F238E27FC236}">
                <a16:creationId xmlns:a16="http://schemas.microsoft.com/office/drawing/2014/main" id="{9538EA2F-9136-4B9F-9D25-971A7744F897}"/>
              </a:ext>
            </a:extLst>
          </p:cNvPr>
          <p:cNvGrpSpPr/>
          <p:nvPr/>
        </p:nvGrpSpPr>
        <p:grpSpPr>
          <a:xfrm>
            <a:off x="3814290" y="2009474"/>
            <a:ext cx="4563421" cy="3857926"/>
            <a:chOff x="893480" y="1929825"/>
            <a:chExt cx="4563421" cy="3857926"/>
          </a:xfrm>
        </p:grpSpPr>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4136684779"/>
                </p:ext>
              </p:extLst>
            </p:nvPr>
          </p:nvGraphicFramePr>
          <p:xfrm>
            <a:off x="893480" y="2450868"/>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59" name="TextBox 58">
              <a:extLst>
                <a:ext uri="{FF2B5EF4-FFF2-40B4-BE49-F238E27FC236}">
                  <a16:creationId xmlns:a16="http://schemas.microsoft.com/office/drawing/2014/main" id="{20D7D4D5-8C82-4512-861F-8DA1A05E36D8}"/>
                </a:ext>
              </a:extLst>
            </p:cNvPr>
            <p:cNvSpPr txBox="1"/>
            <p:nvPr/>
          </p:nvSpPr>
          <p:spPr>
            <a:xfrm>
              <a:off x="1117790" y="2663551"/>
              <a:ext cx="888696"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Yes</a:t>
              </a:r>
            </a:p>
            <a:p>
              <a:pPr algn="ctr">
                <a:lnSpc>
                  <a:spcPts val="1600"/>
                </a:lnSpc>
              </a:pPr>
              <a:r>
                <a:rPr lang="en-US" sz="1500" dirty="0">
                  <a:latin typeface="Segoe UI Semilight" panose="020B0402040204020203" pitchFamily="34" charset="0"/>
                  <a:cs typeface="Segoe UI Semilight" panose="020B0402040204020203" pitchFamily="34" charset="0"/>
                </a:rPr>
                <a:t>47%</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019706" y="1929825"/>
              <a:ext cx="4312215"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Visited City’s Website in Last 3 Months</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304297" y="4987635"/>
              <a:ext cx="888696"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a:t>
              </a:r>
            </a:p>
            <a:p>
              <a:pPr algn="ctr">
                <a:lnSpc>
                  <a:spcPts val="1600"/>
                </a:lnSpc>
              </a:pPr>
              <a:r>
                <a:rPr lang="en-US" sz="1500" dirty="0">
                  <a:latin typeface="Segoe UI Semilight" panose="020B0402040204020203" pitchFamily="34" charset="0"/>
                  <a:cs typeface="Segoe UI Semilight" panose="020B0402040204020203" pitchFamily="34" charset="0"/>
                </a:rPr>
                <a:t>53%</a:t>
              </a:r>
              <a:endParaRPr lang="en-US" sz="1500" baseline="30000" dirty="0">
                <a:latin typeface="Segoe UI Semilight" panose="020B0402040204020203" pitchFamily="34" charset="0"/>
                <a:cs typeface="Segoe UI Semilight" panose="020B0402040204020203" pitchFamily="34" charset="0"/>
              </a:endParaRPr>
            </a:p>
          </p:txBody>
        </p:sp>
      </p:grpSp>
      <p:sp>
        <p:nvSpPr>
          <p:cNvPr id="61" name="TextBox 60">
            <a:extLst>
              <a:ext uri="{FF2B5EF4-FFF2-40B4-BE49-F238E27FC236}">
                <a16:creationId xmlns:a16="http://schemas.microsoft.com/office/drawing/2014/main" id="{323CA5FF-61DA-45FD-97CB-0D43209D5BC4}"/>
              </a:ext>
            </a:extLst>
          </p:cNvPr>
          <p:cNvSpPr txBox="1"/>
          <p:nvPr/>
        </p:nvSpPr>
        <p:spPr>
          <a:xfrm>
            <a:off x="317863" y="6477000"/>
            <a:ext cx="11204072" cy="374461"/>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Q32: Have you been to the city’s website during the past three months? / Q33: The last time you visited the city’s website, why did you go – in other words, what were you looking for? Was it easy or difficult to find?</a:t>
            </a:r>
          </a:p>
        </p:txBody>
      </p:sp>
      <p:grpSp>
        <p:nvGrpSpPr>
          <p:cNvPr id="84" name="Group 83">
            <a:extLst>
              <a:ext uri="{FF2B5EF4-FFF2-40B4-BE49-F238E27FC236}">
                <a16:creationId xmlns:a16="http://schemas.microsoft.com/office/drawing/2014/main" id="{49BF1816-ECFA-42FB-9C46-9809FC2E4D91}"/>
              </a:ext>
            </a:extLst>
          </p:cNvPr>
          <p:cNvGrpSpPr/>
          <p:nvPr/>
        </p:nvGrpSpPr>
        <p:grpSpPr>
          <a:xfrm>
            <a:off x="3200400" y="2924176"/>
            <a:ext cx="997389" cy="331095"/>
            <a:chOff x="2341766" y="2675913"/>
            <a:chExt cx="997389" cy="331095"/>
          </a:xfrm>
        </p:grpSpPr>
        <p:sp>
          <p:nvSpPr>
            <p:cNvPr id="85" name="Rectangle: Rounded Corners 84">
              <a:extLst>
                <a:ext uri="{FF2B5EF4-FFF2-40B4-BE49-F238E27FC236}">
                  <a16:creationId xmlns:a16="http://schemas.microsoft.com/office/drawing/2014/main" id="{1DAD0005-7FA7-4886-8A8C-AEE705B516DB}"/>
                </a:ext>
              </a:extLst>
            </p:cNvPr>
            <p:cNvSpPr/>
            <p:nvPr/>
          </p:nvSpPr>
          <p:spPr>
            <a:xfrm>
              <a:off x="2352270" y="2675913"/>
              <a:ext cx="946285" cy="331095"/>
            </a:xfrm>
            <a:prstGeom prst="roundRect">
              <a:avLst/>
            </a:prstGeom>
            <a:solidFill>
              <a:srgbClr val="F4F8FA"/>
            </a:solidFill>
            <a:ln w="12700">
              <a:solidFill>
                <a:srgbClr val="547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50A570D0-0F4D-49A5-8AFC-3C18A82E55A7}"/>
                </a:ext>
              </a:extLst>
            </p:cNvPr>
            <p:cNvSpPr txBox="1"/>
            <p:nvPr/>
          </p:nvSpPr>
          <p:spPr>
            <a:xfrm>
              <a:off x="2341766" y="2694097"/>
              <a:ext cx="997389" cy="307777"/>
            </a:xfrm>
            <a:prstGeom prst="rect">
              <a:avLst/>
            </a:prstGeom>
            <a:noFill/>
          </p:spPr>
          <p:txBody>
            <a:bodyPr wrap="none" rtlCol="0">
              <a:spAutoFit/>
            </a:bodyPr>
            <a:lstStyle/>
            <a:p>
              <a:pPr algn="ctr"/>
              <a:r>
                <a:rPr lang="en-US" sz="1400" dirty="0">
                  <a:latin typeface="Segoe UI" panose="020B0502040204020203" pitchFamily="34" charset="0"/>
                  <a:cs typeface="Segoe UI" panose="020B0502040204020203" pitchFamily="34" charset="0"/>
                </a:rPr>
                <a:t>2023: 50%</a:t>
              </a:r>
              <a:endParaRPr lang="en-US" sz="1400" dirty="0">
                <a:latin typeface="Segoe UI Semilight" panose="020B0402040204020203" pitchFamily="34" charset="0"/>
                <a:cs typeface="Segoe UI Semilight" panose="020B0402040204020203" pitchFamily="34" charset="0"/>
              </a:endParaRPr>
            </a:p>
          </p:txBody>
        </p:sp>
      </p:grpSp>
      <p:grpSp>
        <p:nvGrpSpPr>
          <p:cNvPr id="4" name="Group 3">
            <a:extLst>
              <a:ext uri="{FF2B5EF4-FFF2-40B4-BE49-F238E27FC236}">
                <a16:creationId xmlns:a16="http://schemas.microsoft.com/office/drawing/2014/main" id="{C0672082-49CE-4EEA-9924-7DDBCC4D96F8}"/>
              </a:ext>
            </a:extLst>
          </p:cNvPr>
          <p:cNvGrpSpPr/>
          <p:nvPr/>
        </p:nvGrpSpPr>
        <p:grpSpPr>
          <a:xfrm>
            <a:off x="609600" y="3810000"/>
            <a:ext cx="3017520" cy="1932635"/>
            <a:chOff x="1011016" y="1594537"/>
            <a:chExt cx="2244659" cy="2122179"/>
          </a:xfrm>
        </p:grpSpPr>
        <p:sp>
          <p:nvSpPr>
            <p:cNvPr id="96" name="Rectangle: Rounded Corners 95">
              <a:extLst>
                <a:ext uri="{FF2B5EF4-FFF2-40B4-BE49-F238E27FC236}">
                  <a16:creationId xmlns:a16="http://schemas.microsoft.com/office/drawing/2014/main" id="{52523DD2-F30C-46EC-987F-2931E4335168}"/>
                </a:ext>
              </a:extLst>
            </p:cNvPr>
            <p:cNvSpPr/>
            <p:nvPr/>
          </p:nvSpPr>
          <p:spPr>
            <a:xfrm>
              <a:off x="1223199" y="1594537"/>
              <a:ext cx="1854905" cy="2008160"/>
            </a:xfrm>
            <a:prstGeom prst="roundRect">
              <a:avLst/>
            </a:prstGeom>
            <a:solidFill>
              <a:srgbClr val="F4F8FA"/>
            </a:solidFill>
            <a:ln w="19050">
              <a:solidFill>
                <a:srgbClr val="547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39512806-CA7D-4135-957F-DF214D915629}"/>
                </a:ext>
              </a:extLst>
            </p:cNvPr>
            <p:cNvSpPr txBox="1"/>
            <p:nvPr/>
          </p:nvSpPr>
          <p:spPr>
            <a:xfrm>
              <a:off x="1011016" y="1663598"/>
              <a:ext cx="2244659" cy="2053118"/>
            </a:xfrm>
            <a:prstGeom prst="rect">
              <a:avLst/>
            </a:prstGeom>
            <a:noFill/>
          </p:spPr>
          <p:txBody>
            <a:bodyPr wrap="square" rtlCol="0">
              <a:spAutoFit/>
            </a:bodyPr>
            <a:lstStyle/>
            <a:p>
              <a:pPr algn="ctr"/>
              <a:r>
                <a:rPr lang="en-US" sz="1450" dirty="0">
                  <a:latin typeface="Segoe UI Semilight" panose="020B0402040204020203" pitchFamily="34" charset="0"/>
                  <a:cs typeface="Segoe UI Semilight" panose="020B0402040204020203" pitchFamily="34" charset="0"/>
                </a:rPr>
                <a:t>The content sought</a:t>
              </a:r>
            </a:p>
            <a:p>
              <a:pPr algn="ctr"/>
              <a:r>
                <a:rPr lang="en-US" sz="1450" dirty="0">
                  <a:latin typeface="Segoe UI Semilight" panose="020B0402040204020203" pitchFamily="34" charset="0"/>
                  <a:cs typeface="Segoe UI Semilight" panose="020B0402040204020203" pitchFamily="34" charset="0"/>
                </a:rPr>
                <a:t> most often involves</a:t>
              </a:r>
            </a:p>
            <a:p>
              <a:pPr algn="ctr"/>
              <a:r>
                <a:rPr lang="en-US" sz="1450" dirty="0">
                  <a:latin typeface="Segoe UI Semilight" panose="020B0402040204020203" pitchFamily="34" charset="0"/>
                  <a:cs typeface="Segoe UI Semilight" panose="020B0402040204020203" pitchFamily="34" charset="0"/>
                </a:rPr>
                <a:t>city events (26%), </a:t>
              </a:r>
            </a:p>
            <a:p>
              <a:pPr algn="ctr"/>
              <a:r>
                <a:rPr lang="en-US" sz="1450" dirty="0">
                  <a:latin typeface="Segoe UI Semilight" panose="020B0402040204020203" pitchFamily="34" charset="0"/>
                  <a:cs typeface="Segoe UI Semilight" panose="020B0402040204020203" pitchFamily="34" charset="0"/>
                </a:rPr>
                <a:t>parks and recreation (15%),</a:t>
              </a:r>
            </a:p>
            <a:p>
              <a:pPr algn="ctr"/>
              <a:r>
                <a:rPr lang="en-US" sz="1450" dirty="0">
                  <a:latin typeface="Segoe UI Semilight" panose="020B0402040204020203" pitchFamily="34" charset="0"/>
                  <a:cs typeface="Segoe UI Semilight" panose="020B0402040204020203" pitchFamily="34" charset="0"/>
                </a:rPr>
                <a:t>city council (14%),</a:t>
              </a:r>
            </a:p>
            <a:p>
              <a:pPr algn="ctr"/>
              <a:r>
                <a:rPr lang="en-US" sz="1450" dirty="0">
                  <a:latin typeface="Segoe UI Semilight" panose="020B0402040204020203" pitchFamily="34" charset="0"/>
                  <a:cs typeface="Segoe UI Semilight" panose="020B0402040204020203" pitchFamily="34" charset="0"/>
                </a:rPr>
                <a:t>development plans (13%),</a:t>
              </a:r>
            </a:p>
            <a:p>
              <a:pPr algn="ctr"/>
              <a:r>
                <a:rPr lang="en-US" sz="1450" dirty="0">
                  <a:latin typeface="Segoe UI Semilight" panose="020B0402040204020203" pitchFamily="34" charset="0"/>
                  <a:cs typeface="Segoe UI Semilight" panose="020B0402040204020203" pitchFamily="34" charset="0"/>
                </a:rPr>
                <a:t>and city services (6%).</a:t>
              </a:r>
            </a:p>
            <a:p>
              <a:r>
                <a:rPr lang="en-US" sz="1400" dirty="0">
                  <a:latin typeface="Segoe UI" panose="020B0502040204020203" pitchFamily="34" charset="0"/>
                  <a:cs typeface="Segoe UI" panose="020B0502040204020203" pitchFamily="34" charset="0"/>
                </a:rPr>
                <a:t>  </a:t>
              </a:r>
              <a:endParaRPr lang="en-US" sz="1400" dirty="0">
                <a:latin typeface="Segoe UI Semilight" panose="020B0402040204020203" pitchFamily="34" charset="0"/>
                <a:cs typeface="Segoe UI Semilight" panose="020B0402040204020203" pitchFamily="34" charset="0"/>
              </a:endParaRPr>
            </a:p>
          </p:txBody>
        </p:sp>
      </p:grpSp>
      <p:grpSp>
        <p:nvGrpSpPr>
          <p:cNvPr id="5" name="Group 4">
            <a:extLst>
              <a:ext uri="{FF2B5EF4-FFF2-40B4-BE49-F238E27FC236}">
                <a16:creationId xmlns:a16="http://schemas.microsoft.com/office/drawing/2014/main" id="{EECD7F6B-D54B-4681-99EA-C12B97FC5943}"/>
              </a:ext>
            </a:extLst>
          </p:cNvPr>
          <p:cNvGrpSpPr/>
          <p:nvPr/>
        </p:nvGrpSpPr>
        <p:grpSpPr>
          <a:xfrm>
            <a:off x="9300924" y="2895600"/>
            <a:ext cx="1789027" cy="1066800"/>
            <a:chOff x="1624980" y="3268598"/>
            <a:chExt cx="1514757" cy="1066800"/>
          </a:xfrm>
        </p:grpSpPr>
        <p:sp>
          <p:nvSpPr>
            <p:cNvPr id="58" name="Rectangle: Rounded Corners 57">
              <a:extLst>
                <a:ext uri="{FF2B5EF4-FFF2-40B4-BE49-F238E27FC236}">
                  <a16:creationId xmlns:a16="http://schemas.microsoft.com/office/drawing/2014/main" id="{8D759343-443C-4E79-A6DD-C398981BF14A}"/>
                </a:ext>
              </a:extLst>
            </p:cNvPr>
            <p:cNvSpPr/>
            <p:nvPr/>
          </p:nvSpPr>
          <p:spPr>
            <a:xfrm>
              <a:off x="1624980" y="3268598"/>
              <a:ext cx="1514757" cy="1066800"/>
            </a:xfrm>
            <a:prstGeom prst="roundRect">
              <a:avLst/>
            </a:prstGeom>
            <a:solidFill>
              <a:srgbClr val="F4F8FA"/>
            </a:solidFill>
            <a:ln w="19050">
              <a:solidFill>
                <a:srgbClr val="547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8D9CC4BC-C9BE-4DEC-B435-E197DC9671F7}"/>
                </a:ext>
              </a:extLst>
            </p:cNvPr>
            <p:cNvSpPr txBox="1"/>
            <p:nvPr/>
          </p:nvSpPr>
          <p:spPr>
            <a:xfrm>
              <a:off x="1660209" y="3304637"/>
              <a:ext cx="1427759" cy="984885"/>
            </a:xfrm>
            <a:prstGeom prst="rect">
              <a:avLst/>
            </a:prstGeom>
            <a:noFill/>
          </p:spPr>
          <p:txBody>
            <a:bodyPr wrap="square" rtlCol="0">
              <a:spAutoFit/>
            </a:bodyPr>
            <a:lstStyle/>
            <a:p>
              <a:pPr algn="ctr"/>
              <a:r>
                <a:rPr lang="en-US" sz="1450" dirty="0">
                  <a:latin typeface="Segoe UI Semilight" panose="020B0402040204020203" pitchFamily="34" charset="0"/>
                  <a:cs typeface="Segoe UI Semilight" panose="020B0402040204020203" pitchFamily="34" charset="0"/>
                </a:rPr>
                <a:t>Most visitors</a:t>
              </a:r>
            </a:p>
            <a:p>
              <a:pPr algn="ctr"/>
              <a:r>
                <a:rPr lang="en-US" sz="1450" dirty="0">
                  <a:latin typeface="Segoe UI Semilight" panose="020B0402040204020203" pitchFamily="34" charset="0"/>
                  <a:cs typeface="Segoe UI Semilight" panose="020B0402040204020203" pitchFamily="34" charset="0"/>
                </a:rPr>
                <a:t>(75%) easily found</a:t>
              </a:r>
            </a:p>
            <a:p>
              <a:pPr algn="ctr"/>
              <a:r>
                <a:rPr lang="en-US" sz="1450" dirty="0">
                  <a:latin typeface="Segoe UI Semilight" panose="020B0402040204020203" pitchFamily="34" charset="0"/>
                  <a:cs typeface="Segoe UI Semilight" panose="020B0402040204020203" pitchFamily="34" charset="0"/>
                </a:rPr>
                <a:t>the information</a:t>
              </a:r>
            </a:p>
            <a:p>
              <a:pPr algn="ctr"/>
              <a:r>
                <a:rPr lang="en-US" sz="1450" dirty="0">
                  <a:latin typeface="Segoe UI Semilight" panose="020B0402040204020203" pitchFamily="34" charset="0"/>
                  <a:cs typeface="Segoe UI Semilight" panose="020B0402040204020203" pitchFamily="34" charset="0"/>
                </a:rPr>
                <a:t>they sought.</a:t>
              </a:r>
            </a:p>
          </p:txBody>
        </p:sp>
      </p:grpSp>
      <p:sp>
        <p:nvSpPr>
          <p:cNvPr id="101" name="Slide Number Placeholder 4">
            <a:extLst>
              <a:ext uri="{FF2B5EF4-FFF2-40B4-BE49-F238E27FC236}">
                <a16:creationId xmlns:a16="http://schemas.microsoft.com/office/drawing/2014/main" id="{265220D8-997C-449E-8A6B-6D01D8FE226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49</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EAB9EA53-A2E6-682B-1696-D30FDBD77AA4}"/>
              </a:ext>
            </a:extLst>
          </p:cNvPr>
          <p:cNvSpPr txBox="1"/>
          <p:nvPr/>
        </p:nvSpPr>
        <p:spPr>
          <a:xfrm>
            <a:off x="53788" y="-242219"/>
            <a:ext cx="618565"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endParaRPr lang="en-US" sz="4800" dirty="0">
              <a:solidFill>
                <a:srgbClr val="547FA4"/>
              </a:solidFill>
              <a:latin typeface="Segoe UI Semilight" panose="020B0402040204020203" pitchFamily="34" charset="0"/>
              <a:cs typeface="Segoe UI Semilight" panose="020B0402040204020203" pitchFamily="34" charset="0"/>
            </a:endParaRPr>
          </a:p>
        </p:txBody>
      </p:sp>
      <p:grpSp>
        <p:nvGrpSpPr>
          <p:cNvPr id="3" name="Group 2">
            <a:extLst>
              <a:ext uri="{FF2B5EF4-FFF2-40B4-BE49-F238E27FC236}">
                <a16:creationId xmlns:a16="http://schemas.microsoft.com/office/drawing/2014/main" id="{8E4E4BB4-43FD-362E-87CC-C74460801174}"/>
              </a:ext>
            </a:extLst>
          </p:cNvPr>
          <p:cNvGrpSpPr/>
          <p:nvPr/>
        </p:nvGrpSpPr>
        <p:grpSpPr>
          <a:xfrm>
            <a:off x="8451411" y="3154415"/>
            <a:ext cx="997389" cy="327817"/>
            <a:chOff x="2341766" y="2675913"/>
            <a:chExt cx="997389" cy="331095"/>
          </a:xfrm>
        </p:grpSpPr>
        <p:sp>
          <p:nvSpPr>
            <p:cNvPr id="6" name="Rectangle: Rounded Corners 5">
              <a:extLst>
                <a:ext uri="{FF2B5EF4-FFF2-40B4-BE49-F238E27FC236}">
                  <a16:creationId xmlns:a16="http://schemas.microsoft.com/office/drawing/2014/main" id="{7FFE938F-304B-F31A-F409-A371B5B99348}"/>
                </a:ext>
              </a:extLst>
            </p:cNvPr>
            <p:cNvSpPr/>
            <p:nvPr/>
          </p:nvSpPr>
          <p:spPr>
            <a:xfrm>
              <a:off x="2352270" y="2675913"/>
              <a:ext cx="946285" cy="331095"/>
            </a:xfrm>
            <a:prstGeom prst="roundRect">
              <a:avLst/>
            </a:prstGeom>
            <a:solidFill>
              <a:srgbClr val="F4F8FA"/>
            </a:solidFill>
            <a:ln w="12700">
              <a:solidFill>
                <a:srgbClr val="547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452B054-FA82-2023-BE32-BBBF6ECE7D97}"/>
                </a:ext>
              </a:extLst>
            </p:cNvPr>
            <p:cNvSpPr txBox="1"/>
            <p:nvPr/>
          </p:nvSpPr>
          <p:spPr>
            <a:xfrm>
              <a:off x="2341766" y="2694097"/>
              <a:ext cx="997389" cy="307777"/>
            </a:xfrm>
            <a:prstGeom prst="rect">
              <a:avLst/>
            </a:prstGeom>
            <a:noFill/>
          </p:spPr>
          <p:txBody>
            <a:bodyPr wrap="none" rtlCol="0">
              <a:spAutoFit/>
            </a:bodyPr>
            <a:lstStyle/>
            <a:p>
              <a:pPr algn="ctr"/>
              <a:r>
                <a:rPr lang="en-US" sz="1400" dirty="0">
                  <a:latin typeface="Segoe UI" panose="020B0502040204020203" pitchFamily="34" charset="0"/>
                  <a:cs typeface="Segoe UI" panose="020B0502040204020203" pitchFamily="34" charset="0"/>
                </a:rPr>
                <a:t>2023: 86%</a:t>
              </a:r>
              <a:endParaRPr lang="en-US" sz="1400" dirty="0">
                <a:latin typeface="Segoe UI Semilight" panose="020B0402040204020203" pitchFamily="34" charset="0"/>
                <a:cs typeface="Segoe UI Semilight" panose="020B0402040204020203" pitchFamily="34" charset="0"/>
              </a:endParaRPr>
            </a:p>
          </p:txBody>
        </p:sp>
      </p:grpSp>
      <p:grpSp>
        <p:nvGrpSpPr>
          <p:cNvPr id="9" name="Group 8">
            <a:extLst>
              <a:ext uri="{FF2B5EF4-FFF2-40B4-BE49-F238E27FC236}">
                <a16:creationId xmlns:a16="http://schemas.microsoft.com/office/drawing/2014/main" id="{F6DF5E7F-DFDF-50DE-7BE4-85C6E00CEE75}"/>
              </a:ext>
            </a:extLst>
          </p:cNvPr>
          <p:cNvGrpSpPr/>
          <p:nvPr/>
        </p:nvGrpSpPr>
        <p:grpSpPr>
          <a:xfrm>
            <a:off x="2940804" y="3900408"/>
            <a:ext cx="1188720" cy="695095"/>
            <a:chOff x="2299019" y="2675912"/>
            <a:chExt cx="1049263" cy="695095"/>
          </a:xfrm>
        </p:grpSpPr>
        <p:sp>
          <p:nvSpPr>
            <p:cNvPr id="10" name="Rectangle: Rounded Corners 9">
              <a:extLst>
                <a:ext uri="{FF2B5EF4-FFF2-40B4-BE49-F238E27FC236}">
                  <a16:creationId xmlns:a16="http://schemas.microsoft.com/office/drawing/2014/main" id="{040E5634-16F8-A17A-8308-5ADD1855A4B0}"/>
                </a:ext>
              </a:extLst>
            </p:cNvPr>
            <p:cNvSpPr/>
            <p:nvPr/>
          </p:nvSpPr>
          <p:spPr>
            <a:xfrm>
              <a:off x="2352270" y="2675912"/>
              <a:ext cx="946285" cy="640080"/>
            </a:xfrm>
            <a:prstGeom prst="roundRect">
              <a:avLst/>
            </a:prstGeom>
            <a:solidFill>
              <a:srgbClr val="F4F8FA"/>
            </a:solidFill>
            <a:ln w="12700">
              <a:solidFill>
                <a:srgbClr val="547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D8D47D7-8DF8-C398-B4E3-7039DBC00F41}"/>
                </a:ext>
              </a:extLst>
            </p:cNvPr>
            <p:cNvSpPr txBox="1"/>
            <p:nvPr/>
          </p:nvSpPr>
          <p:spPr>
            <a:xfrm>
              <a:off x="2299019" y="2730927"/>
              <a:ext cx="1049263" cy="640080"/>
            </a:xfrm>
            <a:prstGeom prst="rect">
              <a:avLst/>
            </a:prstGeom>
            <a:noFill/>
          </p:spPr>
          <p:txBody>
            <a:bodyPr wrap="none" rtlCol="0">
              <a:spAutoFit/>
            </a:bodyPr>
            <a:lstStyle/>
            <a:p>
              <a:pPr algn="ctr"/>
              <a:r>
                <a:rPr lang="en-US" sz="1400" dirty="0">
                  <a:latin typeface="Segoe UI" panose="020B0502040204020203" pitchFamily="34" charset="0"/>
                  <a:cs typeface="Segoe UI" panose="020B0502040204020203" pitchFamily="34" charset="0"/>
                </a:rPr>
                <a:t>City events</a:t>
              </a:r>
            </a:p>
            <a:p>
              <a:pPr algn="ctr"/>
              <a:r>
                <a:rPr lang="en-US" sz="1400" dirty="0">
                  <a:latin typeface="Segoe UI" panose="020B0502040204020203" pitchFamily="34" charset="0"/>
                  <a:cs typeface="Segoe UI" panose="020B0502040204020203" pitchFamily="34" charset="0"/>
                </a:rPr>
                <a:t>2023: 46%</a:t>
              </a:r>
              <a:endParaRPr lang="en-US" sz="1400" dirty="0">
                <a:latin typeface="Segoe UI Semilight" panose="020B0402040204020203" pitchFamily="34" charset="0"/>
                <a:cs typeface="Segoe UI Semilight" panose="020B0402040204020203" pitchFamily="34" charset="0"/>
              </a:endParaRPr>
            </a:p>
          </p:txBody>
        </p:sp>
      </p:grpSp>
    </p:spTree>
    <p:extLst>
      <p:ext uri="{BB962C8B-B14F-4D97-AF65-F5344CB8AC3E}">
        <p14:creationId xmlns:p14="http://schemas.microsoft.com/office/powerpoint/2010/main" val="363707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animEffect transition="in" filter="fade">
                                      <p:cBhvr>
                                        <p:cTn id="7" dur="500"/>
                                        <p:tgtEl>
                                          <p:spTgt spid="3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10" presetClass="entr" presetSubtype="0" fill="hold" nodeType="withEffect">
                                  <p:stCondLst>
                                    <p:cond delay="2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25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5749143-4133-C77C-A554-5B67211926A7}"/>
              </a:ext>
            </a:extLst>
          </p:cNvPr>
          <p:cNvGraphicFramePr>
            <a:graphicFrameLocks noGrp="1"/>
          </p:cNvGraphicFramePr>
          <p:nvPr>
            <p:extLst>
              <p:ext uri="{D42A27DB-BD31-4B8C-83A1-F6EECF244321}">
                <p14:modId xmlns:p14="http://schemas.microsoft.com/office/powerpoint/2010/main" val="1364729991"/>
              </p:ext>
            </p:extLst>
          </p:nvPr>
        </p:nvGraphicFramePr>
        <p:xfrm>
          <a:off x="914400" y="3102091"/>
          <a:ext cx="5256647" cy="2841509"/>
        </p:xfrm>
        <a:graphic>
          <a:graphicData uri="http://schemas.openxmlformats.org/drawingml/2006/table">
            <a:tbl>
              <a:tblPr firstRow="1" bandRow="1">
                <a:tableStyleId>{F5AB1C69-6EDB-4FF4-983F-18BD219EF322}</a:tableStyleId>
              </a:tblPr>
              <a:tblGrid>
                <a:gridCol w="1921256">
                  <a:extLst>
                    <a:ext uri="{9D8B030D-6E8A-4147-A177-3AD203B41FA5}">
                      <a16:colId xmlns:a16="http://schemas.microsoft.com/office/drawing/2014/main" val="2276628423"/>
                    </a:ext>
                  </a:extLst>
                </a:gridCol>
                <a:gridCol w="821055">
                  <a:extLst>
                    <a:ext uri="{9D8B030D-6E8A-4147-A177-3AD203B41FA5}">
                      <a16:colId xmlns:a16="http://schemas.microsoft.com/office/drawing/2014/main" val="4233817661"/>
                    </a:ext>
                  </a:extLst>
                </a:gridCol>
                <a:gridCol w="872427">
                  <a:extLst>
                    <a:ext uri="{9D8B030D-6E8A-4147-A177-3AD203B41FA5}">
                      <a16:colId xmlns:a16="http://schemas.microsoft.com/office/drawing/2014/main" val="1697938878"/>
                    </a:ext>
                  </a:extLst>
                </a:gridCol>
                <a:gridCol w="835142">
                  <a:extLst>
                    <a:ext uri="{9D8B030D-6E8A-4147-A177-3AD203B41FA5}">
                      <a16:colId xmlns:a16="http://schemas.microsoft.com/office/drawing/2014/main" val="1328982028"/>
                    </a:ext>
                  </a:extLst>
                </a:gridCol>
                <a:gridCol w="806767">
                  <a:extLst>
                    <a:ext uri="{9D8B030D-6E8A-4147-A177-3AD203B41FA5}">
                      <a16:colId xmlns:a16="http://schemas.microsoft.com/office/drawing/2014/main" val="1290644379"/>
                    </a:ext>
                  </a:extLst>
                </a:gridCol>
              </a:tblGrid>
              <a:tr h="596777">
                <a:tc>
                  <a:txBody>
                    <a:bodyPr/>
                    <a:lstStyle/>
                    <a:p>
                      <a:endParaRPr lang="en-US"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550" b="0" dirty="0">
                          <a:solidFill>
                            <a:schemeClr val="tx1"/>
                          </a:solidFill>
                          <a:latin typeface="Segoe UI Semilight" panose="020B0402040204020203" pitchFamily="34" charset="0"/>
                          <a:cs typeface="Segoe UI Semilight" panose="020B0402040204020203" pitchFamily="34" charset="0"/>
                        </a:rPr>
                        <a:t>Actual</a:t>
                      </a:r>
                      <a:r>
                        <a:rPr lang="en-US" sz="1550" b="0" baseline="30000" dirty="0">
                          <a:solidFill>
                            <a:schemeClr val="tx1"/>
                          </a:solidFill>
                          <a:latin typeface="Segoe UI Semilight" panose="020B0402040204020203" pitchFamily="34" charset="0"/>
                          <a:cs typeface="Segoe UI Semilight" panose="020B0402040204020203"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spcBef>
                          <a:spcPts val="600"/>
                        </a:spcBef>
                      </a:pPr>
                      <a:r>
                        <a:rPr lang="en-US" sz="1550" b="0" dirty="0">
                          <a:solidFill>
                            <a:schemeClr val="bg1"/>
                          </a:solidFill>
                          <a:latin typeface="Segoe UI" panose="020B0502040204020203" pitchFamily="34" charset="0"/>
                          <a:cs typeface="Segoe UI" panose="020B0502040204020203" pitchFamily="34" charset="0"/>
                        </a:rPr>
                        <a:t>Survey</a:t>
                      </a:r>
                      <a:r>
                        <a:rPr lang="en-US" sz="1550" b="0" baseline="30000" dirty="0">
                          <a:solidFill>
                            <a:schemeClr val="bg1"/>
                          </a:solidFill>
                          <a:latin typeface="Segoe UI" panose="020B0502040204020203" pitchFamily="34" charset="0"/>
                          <a:cs typeface="Segoe UI" panose="020B0502040204020203"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600" b="0" baseline="30000" dirty="0">
                        <a:solidFill>
                          <a:schemeClr val="tx1"/>
                        </a:solidFill>
                        <a:latin typeface="Segoe UI Semilight" panose="020B0402040204020203" pitchFamily="34" charset="0"/>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p>
                      <a:pPr algn="ctr"/>
                      <a:endParaRPr lang="en-US" sz="1600" b="0" baseline="30000" dirty="0">
                        <a:solidFill>
                          <a:schemeClr val="bg1"/>
                        </a:solidFill>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3295421824"/>
                  </a:ext>
                </a:extLst>
              </a:tr>
              <a:tr h="374122">
                <a:tc>
                  <a:txBody>
                    <a:bodyPr/>
                    <a:lstStyle/>
                    <a:p>
                      <a:r>
                        <a:rPr lang="en-US" sz="1700" dirty="0">
                          <a:latin typeface="Segoe UI" panose="020B0502040204020203" pitchFamily="34" charset="0"/>
                          <a:cs typeface="Segoe UI" panose="020B0502040204020203" pitchFamily="34" charset="0"/>
                        </a:rPr>
                        <a:t>  Younger than 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885066731"/>
                  </a:ext>
                </a:extLst>
              </a:tr>
              <a:tr h="374122">
                <a:tc>
                  <a:txBody>
                    <a:bodyPr/>
                    <a:lstStyle/>
                    <a:p>
                      <a:r>
                        <a:rPr lang="en-US" sz="1700" dirty="0">
                          <a:latin typeface="Segoe UI" panose="020B0502040204020203" pitchFamily="34" charset="0"/>
                          <a:cs typeface="Segoe UI" panose="020B0502040204020203" pitchFamily="34" charset="0"/>
                        </a:rPr>
                        <a:t>  35 to 54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3608544890"/>
                  </a:ext>
                </a:extLst>
              </a:tr>
              <a:tr h="374122">
                <a:tc>
                  <a:txBody>
                    <a:bodyPr/>
                    <a:lstStyle/>
                    <a:p>
                      <a:r>
                        <a:rPr lang="en-US" sz="1700" dirty="0">
                          <a:latin typeface="Segoe UI" panose="020B0502040204020203" pitchFamily="34" charset="0"/>
                          <a:cs typeface="Segoe UI" panose="020B0502040204020203" pitchFamily="34" charset="0"/>
                        </a:rPr>
                        <a:t>  55 to 64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979063232"/>
                  </a:ext>
                </a:extLst>
              </a:tr>
              <a:tr h="374122">
                <a:tc>
                  <a:txBody>
                    <a:bodyPr/>
                    <a:lstStyle/>
                    <a:p>
                      <a:r>
                        <a:rPr lang="en-US" sz="1700" dirty="0">
                          <a:latin typeface="Segoe UI" panose="020B0502040204020203" pitchFamily="34" charset="0"/>
                          <a:cs typeface="Segoe UI" panose="020B0502040204020203" pitchFamily="34" charset="0"/>
                        </a:rPr>
                        <a:t>  65 or Older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79150837"/>
                  </a:ext>
                </a:extLst>
              </a:tr>
              <a:tr h="374122">
                <a:tc>
                  <a:txBody>
                    <a:bodyPr/>
                    <a:lstStyle/>
                    <a:p>
                      <a:r>
                        <a:rPr lang="en-US" sz="1700" dirty="0">
                          <a:latin typeface="Segoe UI" panose="020B0502040204020203" pitchFamily="34" charset="0"/>
                          <a:cs typeface="Segoe UI" panose="020B0502040204020203" pitchFamily="34" charset="0"/>
                        </a:rPr>
                        <a:t>  Male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51%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51%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787754496"/>
                  </a:ext>
                </a:extLst>
              </a:tr>
              <a:tr h="374122">
                <a:tc>
                  <a:txBody>
                    <a:bodyPr/>
                    <a:lstStyle/>
                    <a:p>
                      <a:r>
                        <a:rPr lang="en-US" sz="1700" dirty="0">
                          <a:latin typeface="Segoe UI" panose="020B0502040204020203" pitchFamily="34" charset="0"/>
                          <a:cs typeface="Segoe UI" panose="020B0502040204020203" pitchFamily="34" charset="0"/>
                        </a:rPr>
                        <a:t>  Female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2589626367"/>
                  </a:ext>
                </a:extLst>
              </a:tr>
            </a:tbl>
          </a:graphicData>
        </a:graphic>
      </p:graphicFrame>
      <p:graphicFrame>
        <p:nvGraphicFramePr>
          <p:cNvPr id="8" name="Table 2">
            <a:extLst>
              <a:ext uri="{FF2B5EF4-FFF2-40B4-BE49-F238E27FC236}">
                <a16:creationId xmlns:a16="http://schemas.microsoft.com/office/drawing/2014/main" id="{142B51C3-E17B-D41A-2DBC-CB2EF1C61AD5}"/>
              </a:ext>
            </a:extLst>
          </p:cNvPr>
          <p:cNvGraphicFramePr>
            <a:graphicFrameLocks noGrp="1"/>
          </p:cNvGraphicFramePr>
          <p:nvPr>
            <p:extLst>
              <p:ext uri="{D42A27DB-BD31-4B8C-83A1-F6EECF244321}">
                <p14:modId xmlns:p14="http://schemas.microsoft.com/office/powerpoint/2010/main" val="2959681313"/>
              </p:ext>
            </p:extLst>
          </p:nvPr>
        </p:nvGraphicFramePr>
        <p:xfrm>
          <a:off x="914400" y="3102091"/>
          <a:ext cx="5256647" cy="2841509"/>
        </p:xfrm>
        <a:graphic>
          <a:graphicData uri="http://schemas.openxmlformats.org/drawingml/2006/table">
            <a:tbl>
              <a:tblPr firstRow="1" bandRow="1">
                <a:tableStyleId>{F5AB1C69-6EDB-4FF4-983F-18BD219EF322}</a:tableStyleId>
              </a:tblPr>
              <a:tblGrid>
                <a:gridCol w="1921256">
                  <a:extLst>
                    <a:ext uri="{9D8B030D-6E8A-4147-A177-3AD203B41FA5}">
                      <a16:colId xmlns:a16="http://schemas.microsoft.com/office/drawing/2014/main" val="2276628423"/>
                    </a:ext>
                  </a:extLst>
                </a:gridCol>
                <a:gridCol w="821055">
                  <a:extLst>
                    <a:ext uri="{9D8B030D-6E8A-4147-A177-3AD203B41FA5}">
                      <a16:colId xmlns:a16="http://schemas.microsoft.com/office/drawing/2014/main" val="4233817661"/>
                    </a:ext>
                  </a:extLst>
                </a:gridCol>
                <a:gridCol w="872427">
                  <a:extLst>
                    <a:ext uri="{9D8B030D-6E8A-4147-A177-3AD203B41FA5}">
                      <a16:colId xmlns:a16="http://schemas.microsoft.com/office/drawing/2014/main" val="1697938878"/>
                    </a:ext>
                  </a:extLst>
                </a:gridCol>
                <a:gridCol w="835142">
                  <a:extLst>
                    <a:ext uri="{9D8B030D-6E8A-4147-A177-3AD203B41FA5}">
                      <a16:colId xmlns:a16="http://schemas.microsoft.com/office/drawing/2014/main" val="1328982028"/>
                    </a:ext>
                  </a:extLst>
                </a:gridCol>
                <a:gridCol w="806767">
                  <a:extLst>
                    <a:ext uri="{9D8B030D-6E8A-4147-A177-3AD203B41FA5}">
                      <a16:colId xmlns:a16="http://schemas.microsoft.com/office/drawing/2014/main" val="1290644379"/>
                    </a:ext>
                  </a:extLst>
                </a:gridCol>
              </a:tblGrid>
              <a:tr h="596777">
                <a:tc>
                  <a:txBody>
                    <a:bodyPr/>
                    <a:lstStyle/>
                    <a:p>
                      <a:endParaRPr lang="en-US" dirty="0">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1600" b="0" baseline="300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pPr>
                      <a:endParaRPr lang="en-US" sz="1400" b="0" baseline="30000" dirty="0">
                        <a:solidFill>
                          <a:schemeClr val="bg1"/>
                        </a:solidFill>
                        <a:latin typeface="Segoe UI" panose="020B0502040204020203" pitchFamily="34" charset="0"/>
                        <a:cs typeface="Segoe UI" panose="020B0502040204020203" pitchFamily="34" charset="0"/>
                      </a:endParaRPr>
                    </a:p>
                  </a:txBody>
                  <a:tcPr>
                    <a:lnL w="12700" cap="flat" cmpd="sng" algn="ctr">
                      <a:solidFill>
                        <a:srgbClr val="F8F8F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50" b="0" dirty="0" err="1">
                          <a:solidFill>
                            <a:schemeClr val="tx1"/>
                          </a:solidFill>
                          <a:latin typeface="Segoe UI Semilight" panose="020B0402040204020203" pitchFamily="34" charset="0"/>
                          <a:cs typeface="Segoe UI Semilight" panose="020B0402040204020203" pitchFamily="34" charset="0"/>
                        </a:rPr>
                        <a:t>Phone</a:t>
                      </a:r>
                      <a:r>
                        <a:rPr lang="en-US" sz="1550" b="0" baseline="30000" dirty="0" err="1">
                          <a:solidFill>
                            <a:schemeClr val="tx1"/>
                          </a:solidFill>
                          <a:latin typeface="Segoe UI" panose="020B0502040204020203" pitchFamily="34" charset="0"/>
                          <a:cs typeface="Segoe UI" panose="020B0502040204020203" pitchFamily="34" charset="0"/>
                        </a:rPr>
                        <a:t>ƚ</a:t>
                      </a:r>
                      <a:endParaRPr lang="en-US" sz="1550" b="0" baseline="30000" dirty="0">
                        <a:solidFill>
                          <a:schemeClr val="tx1"/>
                        </a:solidFill>
                        <a:latin typeface="Segoe UI Semilight" panose="020B0402040204020203" pitchFamily="34" charset="0"/>
                        <a:cs typeface="Segoe UI Semilight" panose="020B04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50" b="0" dirty="0">
                          <a:solidFill>
                            <a:schemeClr val="bg1"/>
                          </a:solidFill>
                          <a:latin typeface="Segoe UI" panose="020B0502040204020203" pitchFamily="34" charset="0"/>
                          <a:cs typeface="Segoe UI" panose="020B0502040204020203" pitchFamily="34" charset="0"/>
                        </a:rPr>
                        <a:t>Online</a:t>
                      </a:r>
                      <a:r>
                        <a:rPr lang="en-US" sz="1550" b="0" baseline="30000" dirty="0">
                          <a:solidFill>
                            <a:schemeClr val="bg1"/>
                          </a:solidFill>
                          <a:latin typeface="Segoe UI" panose="020B0502040204020203" pitchFamily="34" charset="0"/>
                          <a:cs typeface="Segoe UI" panose="020B0502040204020203"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5421824"/>
                  </a:ext>
                </a:extLst>
              </a:tr>
              <a:tr h="374122">
                <a:tc>
                  <a:txBody>
                    <a:bodyPr/>
                    <a:lstStyle/>
                    <a:p>
                      <a:endParaRPr lang="en-US" sz="1700" dirty="0">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dirty="0">
                        <a:solidFill>
                          <a:srgbClr val="FF0000"/>
                        </a:solidFill>
                        <a:latin typeface="Segoe UI Semilight" panose="020B0402040204020203" pitchFamily="34" charset="0"/>
                        <a:cs typeface="Segoe UI Semilight" panose="020B0402040204020203" pitchFamily="34" charset="0"/>
                      </a:endParaRPr>
                    </a:p>
                  </a:txBody>
                  <a:tcP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endParaRPr lang="en-US" sz="1800" dirty="0">
                        <a:solidFill>
                          <a:srgbClr val="FF0000"/>
                        </a:solidFill>
                        <a:latin typeface="Segoe UI" panose="020B0502040204020203" pitchFamily="34" charset="0"/>
                        <a:cs typeface="Segoe UI" panose="020B0502040204020203" pitchFamily="34" charset="0"/>
                      </a:endParaRPr>
                    </a:p>
                  </a:txBody>
                  <a:tcP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19%</a:t>
                      </a:r>
                    </a:p>
                  </a:txBody>
                  <a:tcPr>
                    <a:lnL w="12700" cap="flat" cmpd="sng" algn="ctr">
                      <a:solidFill>
                        <a:srgbClr val="F8F8F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2042467"/>
                  </a:ext>
                </a:extLst>
              </a:tr>
              <a:tr h="374122">
                <a:tc>
                  <a:txBody>
                    <a:bodyPr/>
                    <a:lstStyle/>
                    <a:p>
                      <a:endParaRPr lang="en-US" sz="1700" dirty="0">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47%</a:t>
                      </a:r>
                    </a:p>
                  </a:txBody>
                  <a:tcPr>
                    <a:lnL w="12700" cap="flat" cmpd="sng" algn="ctr">
                      <a:solidFill>
                        <a:srgbClr val="F8F8F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44%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5066731"/>
                  </a:ext>
                </a:extLst>
              </a:tr>
              <a:tr h="374122">
                <a:tc>
                  <a:txBody>
                    <a:bodyPr/>
                    <a:lstStyle/>
                    <a:p>
                      <a:endParaRPr lang="en-US" sz="1700" dirty="0">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16%</a:t>
                      </a:r>
                    </a:p>
                  </a:txBody>
                  <a:tcPr>
                    <a:lnL w="12700" cap="flat" cmpd="sng" algn="ctr">
                      <a:solidFill>
                        <a:srgbClr val="F8F8F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8544890"/>
                  </a:ext>
                </a:extLst>
              </a:tr>
              <a:tr h="374122">
                <a:tc>
                  <a:txBody>
                    <a:bodyPr/>
                    <a:lstStyle/>
                    <a:p>
                      <a:endParaRPr lang="en-US" sz="17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18%</a:t>
                      </a:r>
                    </a:p>
                  </a:txBody>
                  <a:tcPr>
                    <a:lnL w="12700" cap="flat" cmpd="sng" algn="ctr">
                      <a:solidFill>
                        <a:srgbClr val="F8F8F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63232"/>
                  </a:ext>
                </a:extLst>
              </a:tr>
              <a:tr h="374122">
                <a:tc>
                  <a:txBody>
                    <a:bodyPr/>
                    <a:lstStyle/>
                    <a:p>
                      <a:endParaRPr lang="en-US" sz="17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52%</a:t>
                      </a:r>
                    </a:p>
                  </a:txBody>
                  <a:tcPr>
                    <a:lnL w="12700" cap="flat" cmpd="sng" algn="ctr">
                      <a:solidFill>
                        <a:srgbClr val="F8F8F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150837"/>
                  </a:ext>
                </a:extLst>
              </a:tr>
              <a:tr h="374122">
                <a:tc>
                  <a:txBody>
                    <a:bodyPr/>
                    <a:lstStyle/>
                    <a:p>
                      <a:endParaRPr lang="en-US" sz="1700" dirty="0">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48%</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50%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754496"/>
                  </a:ext>
                </a:extLst>
              </a:tr>
            </a:tbl>
          </a:graphicData>
        </a:graphic>
      </p:graphicFrame>
      <p:graphicFrame>
        <p:nvGraphicFramePr>
          <p:cNvPr id="6" name="Table 2">
            <a:extLst>
              <a:ext uri="{FF2B5EF4-FFF2-40B4-BE49-F238E27FC236}">
                <a16:creationId xmlns:a16="http://schemas.microsoft.com/office/drawing/2014/main" id="{9624C216-7488-8AEB-FA39-2375D392772B}"/>
              </a:ext>
            </a:extLst>
          </p:cNvPr>
          <p:cNvGraphicFramePr>
            <a:graphicFrameLocks noGrp="1"/>
          </p:cNvGraphicFramePr>
          <p:nvPr>
            <p:extLst>
              <p:ext uri="{D42A27DB-BD31-4B8C-83A1-F6EECF244321}">
                <p14:modId xmlns:p14="http://schemas.microsoft.com/office/powerpoint/2010/main" val="92511805"/>
              </p:ext>
            </p:extLst>
          </p:nvPr>
        </p:nvGraphicFramePr>
        <p:xfrm>
          <a:off x="6404661" y="3102090"/>
          <a:ext cx="4937559" cy="2467388"/>
        </p:xfrm>
        <a:graphic>
          <a:graphicData uri="http://schemas.openxmlformats.org/drawingml/2006/table">
            <a:tbl>
              <a:tblPr firstRow="1" bandRow="1">
                <a:tableStyleId>{F5AB1C69-6EDB-4FF4-983F-18BD219EF322}</a:tableStyleId>
              </a:tblPr>
              <a:tblGrid>
                <a:gridCol w="1625473">
                  <a:extLst>
                    <a:ext uri="{9D8B030D-6E8A-4147-A177-3AD203B41FA5}">
                      <a16:colId xmlns:a16="http://schemas.microsoft.com/office/drawing/2014/main" val="2276628423"/>
                    </a:ext>
                  </a:extLst>
                </a:gridCol>
                <a:gridCol w="840105">
                  <a:extLst>
                    <a:ext uri="{9D8B030D-6E8A-4147-A177-3AD203B41FA5}">
                      <a16:colId xmlns:a16="http://schemas.microsoft.com/office/drawing/2014/main" val="4233817661"/>
                    </a:ext>
                  </a:extLst>
                </a:gridCol>
                <a:gridCol w="851471">
                  <a:extLst>
                    <a:ext uri="{9D8B030D-6E8A-4147-A177-3AD203B41FA5}">
                      <a16:colId xmlns:a16="http://schemas.microsoft.com/office/drawing/2014/main" val="1697938878"/>
                    </a:ext>
                  </a:extLst>
                </a:gridCol>
                <a:gridCol w="775017">
                  <a:extLst>
                    <a:ext uri="{9D8B030D-6E8A-4147-A177-3AD203B41FA5}">
                      <a16:colId xmlns:a16="http://schemas.microsoft.com/office/drawing/2014/main" val="3773348770"/>
                    </a:ext>
                  </a:extLst>
                </a:gridCol>
                <a:gridCol w="845493">
                  <a:extLst>
                    <a:ext uri="{9D8B030D-6E8A-4147-A177-3AD203B41FA5}">
                      <a16:colId xmlns:a16="http://schemas.microsoft.com/office/drawing/2014/main" val="3191434764"/>
                    </a:ext>
                  </a:extLst>
                </a:gridCol>
              </a:tblGrid>
              <a:tr h="596778">
                <a:tc>
                  <a:txBody>
                    <a:bodyPr/>
                    <a:lstStyle/>
                    <a:p>
                      <a:endParaRPr lang="en-US" dirty="0">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5F5"/>
                    </a:solidFill>
                  </a:tcPr>
                </a:tc>
                <a:tc>
                  <a:txBody>
                    <a:bodyPr/>
                    <a:lstStyle/>
                    <a:p>
                      <a:pPr algn="ctr"/>
                      <a:r>
                        <a:rPr lang="en-US" sz="1550" b="0" dirty="0">
                          <a:solidFill>
                            <a:schemeClr val="tx1"/>
                          </a:solidFill>
                          <a:latin typeface="Segoe UI Semilight" panose="020B0402040204020203" pitchFamily="34" charset="0"/>
                          <a:cs typeface="Segoe UI Semilight" panose="020B0402040204020203" pitchFamily="34" charset="0"/>
                        </a:rPr>
                        <a:t>Actual</a:t>
                      </a:r>
                      <a:r>
                        <a:rPr lang="en-US" sz="1550" b="0" baseline="30000" dirty="0">
                          <a:solidFill>
                            <a:schemeClr val="tx1"/>
                          </a:solidFill>
                          <a:latin typeface="Segoe UI Semilight" panose="020B0402040204020203" pitchFamily="34" charset="0"/>
                          <a:cs typeface="Segoe UI Semilight" panose="020B0402040204020203"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spcBef>
                          <a:spcPts val="600"/>
                        </a:spcBef>
                      </a:pPr>
                      <a:r>
                        <a:rPr lang="en-US" sz="1550" b="0" dirty="0">
                          <a:solidFill>
                            <a:schemeClr val="bg1"/>
                          </a:solidFill>
                          <a:latin typeface="Segoe UI" panose="020B0502040204020203" pitchFamily="34" charset="0"/>
                          <a:cs typeface="Segoe UI" panose="020B0502040204020203" pitchFamily="34" charset="0"/>
                        </a:rPr>
                        <a:t>Survey</a:t>
                      </a:r>
                      <a:r>
                        <a:rPr lang="en-US" sz="1550" b="0" baseline="30000" dirty="0">
                          <a:solidFill>
                            <a:schemeClr val="bg1"/>
                          </a:solidFill>
                          <a:latin typeface="Segoe UI" panose="020B0502040204020203" pitchFamily="34" charset="0"/>
                          <a:cs typeface="Segoe UI" panose="020B0502040204020203"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600" b="0" baseline="300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600" b="0" baseline="300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295421824"/>
                  </a:ext>
                </a:extLst>
              </a:tr>
              <a:tr h="374122">
                <a:tc>
                  <a:txBody>
                    <a:bodyPr/>
                    <a:lstStyle/>
                    <a:p>
                      <a:r>
                        <a:rPr lang="en-US" sz="1700" dirty="0">
                          <a:latin typeface="Segoe UI" panose="020B0502040204020203" pitchFamily="34" charset="0"/>
                          <a:cs typeface="Segoe UI" panose="020B0502040204020203" pitchFamily="34" charset="0"/>
                        </a:rPr>
                        <a:t>  White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82%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84%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73323697"/>
                  </a:ext>
                </a:extLst>
              </a:tr>
              <a:tr h="374122">
                <a:tc>
                  <a:txBody>
                    <a:bodyPr/>
                    <a:lstStyle/>
                    <a:p>
                      <a:r>
                        <a:rPr lang="en-US" sz="1700" dirty="0">
                          <a:solidFill>
                            <a:schemeClr val="tx1"/>
                          </a:solidFill>
                          <a:latin typeface="Segoe UI" panose="020B0502040204020203" pitchFamily="34" charset="0"/>
                          <a:cs typeface="Segoe UI" panose="020B0502040204020203" pitchFamily="34" charset="0"/>
                        </a:rPr>
                        <a:t>  Asian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10%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10%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018673287"/>
                  </a:ext>
                </a:extLst>
              </a:tr>
              <a:tr h="374122">
                <a:tc>
                  <a:txBody>
                    <a:bodyPr/>
                    <a:lstStyle/>
                    <a:p>
                      <a:r>
                        <a:rPr lang="en-US" sz="1700" dirty="0">
                          <a:solidFill>
                            <a:schemeClr val="tx1"/>
                          </a:solidFill>
                          <a:latin typeface="Segoe UI" panose="020B0502040204020203" pitchFamily="34" charset="0"/>
                          <a:cs typeface="Segoe UI" panose="020B0502040204020203" pitchFamily="34" charset="0"/>
                        </a:rPr>
                        <a:t>  Hispanic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34352779"/>
                  </a:ext>
                </a:extLst>
              </a:tr>
              <a:tr h="374122">
                <a:tc>
                  <a:txBody>
                    <a:bodyPr/>
                    <a:lstStyle/>
                    <a:p>
                      <a:r>
                        <a:rPr lang="en-US" sz="1700" dirty="0">
                          <a:solidFill>
                            <a:schemeClr val="tx1"/>
                          </a:solidFill>
                          <a:latin typeface="Segoe UI" panose="020B0502040204020203" pitchFamily="34" charset="0"/>
                          <a:cs typeface="Segoe UI" panose="020B0502040204020203" pitchFamily="34" charset="0"/>
                        </a:rPr>
                        <a:t>  Black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329699445"/>
                  </a:ext>
                </a:extLst>
              </a:tr>
              <a:tr h="374122">
                <a:tc>
                  <a:txBody>
                    <a:bodyPr/>
                    <a:lstStyle/>
                    <a:p>
                      <a:r>
                        <a:rPr lang="en-US" sz="1700" dirty="0">
                          <a:solidFill>
                            <a:schemeClr val="tx1"/>
                          </a:solidFill>
                          <a:latin typeface="Segoe UI" panose="020B0502040204020203" pitchFamily="34" charset="0"/>
                          <a:cs typeface="Segoe UI" panose="020B0502040204020203" pitchFamily="34" charset="0"/>
                        </a:rPr>
                        <a:t>  Other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endParaRPr lang="en-US" sz="18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8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927742158"/>
                  </a:ext>
                </a:extLst>
              </a:tr>
            </a:tbl>
          </a:graphicData>
        </a:graphic>
      </p:graphicFrame>
      <p:graphicFrame>
        <p:nvGraphicFramePr>
          <p:cNvPr id="9" name="Table 2">
            <a:extLst>
              <a:ext uri="{FF2B5EF4-FFF2-40B4-BE49-F238E27FC236}">
                <a16:creationId xmlns:a16="http://schemas.microsoft.com/office/drawing/2014/main" id="{3550379F-BC76-14AC-E2D1-43073CEDB8B7}"/>
              </a:ext>
            </a:extLst>
          </p:cNvPr>
          <p:cNvGraphicFramePr>
            <a:graphicFrameLocks noGrp="1"/>
          </p:cNvGraphicFramePr>
          <p:nvPr>
            <p:extLst>
              <p:ext uri="{D42A27DB-BD31-4B8C-83A1-F6EECF244321}">
                <p14:modId xmlns:p14="http://schemas.microsoft.com/office/powerpoint/2010/main" val="587781143"/>
              </p:ext>
            </p:extLst>
          </p:nvPr>
        </p:nvGraphicFramePr>
        <p:xfrm>
          <a:off x="6404661" y="3102090"/>
          <a:ext cx="4937559" cy="2467388"/>
        </p:xfrm>
        <a:graphic>
          <a:graphicData uri="http://schemas.openxmlformats.org/drawingml/2006/table">
            <a:tbl>
              <a:tblPr firstRow="1" bandRow="1">
                <a:tableStyleId>{F5AB1C69-6EDB-4FF4-983F-18BD219EF322}</a:tableStyleId>
              </a:tblPr>
              <a:tblGrid>
                <a:gridCol w="1625473">
                  <a:extLst>
                    <a:ext uri="{9D8B030D-6E8A-4147-A177-3AD203B41FA5}">
                      <a16:colId xmlns:a16="http://schemas.microsoft.com/office/drawing/2014/main" val="2276628423"/>
                    </a:ext>
                  </a:extLst>
                </a:gridCol>
                <a:gridCol w="840105">
                  <a:extLst>
                    <a:ext uri="{9D8B030D-6E8A-4147-A177-3AD203B41FA5}">
                      <a16:colId xmlns:a16="http://schemas.microsoft.com/office/drawing/2014/main" val="4233817661"/>
                    </a:ext>
                  </a:extLst>
                </a:gridCol>
                <a:gridCol w="851471">
                  <a:extLst>
                    <a:ext uri="{9D8B030D-6E8A-4147-A177-3AD203B41FA5}">
                      <a16:colId xmlns:a16="http://schemas.microsoft.com/office/drawing/2014/main" val="1697938878"/>
                    </a:ext>
                  </a:extLst>
                </a:gridCol>
                <a:gridCol w="775017">
                  <a:extLst>
                    <a:ext uri="{9D8B030D-6E8A-4147-A177-3AD203B41FA5}">
                      <a16:colId xmlns:a16="http://schemas.microsoft.com/office/drawing/2014/main" val="3773348770"/>
                    </a:ext>
                  </a:extLst>
                </a:gridCol>
                <a:gridCol w="845493">
                  <a:extLst>
                    <a:ext uri="{9D8B030D-6E8A-4147-A177-3AD203B41FA5}">
                      <a16:colId xmlns:a16="http://schemas.microsoft.com/office/drawing/2014/main" val="3191434764"/>
                    </a:ext>
                  </a:extLst>
                </a:gridCol>
              </a:tblGrid>
              <a:tr h="596778">
                <a:tc>
                  <a:txBody>
                    <a:bodyPr/>
                    <a:lstStyle/>
                    <a:p>
                      <a:endParaRPr lang="en-US" dirty="0">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1550" b="0" baseline="300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pPr>
                      <a:endParaRPr lang="en-US" sz="1550" b="0" baseline="300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50" b="0" dirty="0" err="1">
                          <a:solidFill>
                            <a:schemeClr val="tx1"/>
                          </a:solidFill>
                          <a:latin typeface="Segoe UI Semilight" panose="020B0402040204020203" pitchFamily="34" charset="0"/>
                          <a:cs typeface="Segoe UI Semilight" panose="020B0402040204020203" pitchFamily="34" charset="0"/>
                        </a:rPr>
                        <a:t>Phone</a:t>
                      </a:r>
                      <a:r>
                        <a:rPr lang="en-US" sz="1550" b="0" baseline="30000" dirty="0" err="1">
                          <a:solidFill>
                            <a:schemeClr val="tx1"/>
                          </a:solidFill>
                          <a:latin typeface="Segoe UI" panose="020B0502040204020203" pitchFamily="34" charset="0"/>
                          <a:cs typeface="Segoe UI" panose="020B0502040204020203" pitchFamily="34" charset="0"/>
                        </a:rPr>
                        <a:t>ƚ</a:t>
                      </a:r>
                      <a:endParaRPr lang="en-US" sz="1550" b="0" baseline="30000" dirty="0">
                        <a:solidFill>
                          <a:schemeClr val="tx1"/>
                        </a:solidFill>
                        <a:latin typeface="Segoe UI Semilight" panose="020B0402040204020203" pitchFamily="34" charset="0"/>
                        <a:cs typeface="Segoe UI Semilight" panose="020B04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50" b="0" dirty="0">
                          <a:solidFill>
                            <a:schemeClr val="bg1"/>
                          </a:solidFill>
                          <a:latin typeface="Segoe UI" panose="020B0502040204020203" pitchFamily="34" charset="0"/>
                          <a:cs typeface="Segoe UI" panose="020B0502040204020203" pitchFamily="34" charset="0"/>
                        </a:rPr>
                        <a:t>Online</a:t>
                      </a:r>
                      <a:r>
                        <a:rPr lang="en-US" sz="1550" b="0" baseline="30000" dirty="0">
                          <a:solidFill>
                            <a:schemeClr val="bg1"/>
                          </a:solidFill>
                          <a:latin typeface="Segoe UI" panose="020B0502040204020203" pitchFamily="34" charset="0"/>
                          <a:cs typeface="Segoe UI" panose="020B0502040204020203"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5421824"/>
                  </a:ext>
                </a:extLst>
              </a:tr>
              <a:tr h="374122">
                <a:tc>
                  <a:txBody>
                    <a:bodyPr/>
                    <a:lstStyle/>
                    <a:p>
                      <a:endParaRPr lang="en-US" sz="1700" dirty="0">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17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endParaRPr lang="en-US" sz="17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80%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87%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3323697"/>
                  </a:ext>
                </a:extLst>
              </a:tr>
              <a:tr h="374122">
                <a:tc>
                  <a:txBody>
                    <a:bodyPr/>
                    <a:lstStyle/>
                    <a:p>
                      <a:endParaRPr lang="en-US" sz="1700" dirty="0">
                        <a:solidFill>
                          <a:schemeClr val="tx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endParaRPr lang="en-US" sz="17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12%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8673287"/>
                  </a:ext>
                </a:extLst>
              </a:tr>
              <a:tr h="374122">
                <a:tc>
                  <a:txBody>
                    <a:bodyPr/>
                    <a:lstStyle/>
                    <a:p>
                      <a:endParaRPr lang="en-US" sz="1700" dirty="0">
                        <a:solidFill>
                          <a:schemeClr val="tx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endParaRPr lang="en-US" sz="17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4352779"/>
                  </a:ext>
                </a:extLst>
              </a:tr>
              <a:tr h="374122">
                <a:tc>
                  <a:txBody>
                    <a:bodyPr/>
                    <a:lstStyle/>
                    <a:p>
                      <a:endParaRPr lang="en-US" sz="1700" dirty="0">
                        <a:solidFill>
                          <a:schemeClr val="tx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endParaRPr lang="en-US" sz="17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9699445"/>
                  </a:ext>
                </a:extLst>
              </a:tr>
              <a:tr h="374122">
                <a:tc>
                  <a:txBody>
                    <a:bodyPr/>
                    <a:lstStyle/>
                    <a:p>
                      <a:endParaRPr lang="en-US" sz="1700" dirty="0">
                        <a:solidFill>
                          <a:schemeClr val="tx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dirty="0">
                        <a:solidFill>
                          <a:schemeClr val="tx1"/>
                        </a:solidFill>
                        <a:latin typeface="Segoe UI Semilight" panose="020B0402040204020203" pitchFamily="34" charset="0"/>
                        <a:cs typeface="Segoe UI Semilight" panose="020B04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endParaRPr lang="en-US" sz="1700" dirty="0">
                        <a:solidFill>
                          <a:schemeClr val="bg1"/>
                        </a:solidFill>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7FA4"/>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Segoe UI" panose="020B0502040204020203" pitchFamily="34" charset="0"/>
                          <a:cs typeface="Segoe UI" panose="020B0502040204020203" pitchFamily="34" charset="0"/>
                        </a:rPr>
                        <a:t>&lt;1%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7742158"/>
                  </a:ext>
                </a:extLst>
              </a:tr>
            </a:tbl>
          </a:graphicData>
        </a:graphic>
      </p:graphicFrame>
      <p:sp>
        <p:nvSpPr>
          <p:cNvPr id="3" name="TextBox 2">
            <a:extLst>
              <a:ext uri="{FF2B5EF4-FFF2-40B4-BE49-F238E27FC236}">
                <a16:creationId xmlns:a16="http://schemas.microsoft.com/office/drawing/2014/main" id="{82461BD0-0ADB-4699-8731-E79B91289E07}"/>
              </a:ext>
            </a:extLst>
          </p:cNvPr>
          <p:cNvSpPr txBox="1"/>
          <p:nvPr/>
        </p:nvSpPr>
        <p:spPr>
          <a:xfrm flipH="1">
            <a:off x="468217" y="697951"/>
            <a:ext cx="11040623" cy="2165978"/>
          </a:xfrm>
          <a:prstGeom prst="rect">
            <a:avLst/>
          </a:prstGeom>
          <a:noFill/>
        </p:spPr>
        <p:txBody>
          <a:bodyPr wrap="square" rtlCol="0">
            <a:spAutoFit/>
          </a:bodyPr>
          <a:lstStyle/>
          <a:p>
            <a:pPr marL="346075" lvl="1" indent="-346075" algn="just" eaLnBrk="0">
              <a:spcBef>
                <a:spcPct val="50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The telephone interviews averaged 17 minutes in length; the comparable figure for the online participants is 13 minutes.</a:t>
            </a:r>
          </a:p>
          <a:p>
            <a:pPr marL="346075" lvl="1" indent="-346075" algn="just" eaLnBrk="0">
              <a:spcBef>
                <a:spcPct val="50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To compensate for limitations in the data-collection process, the combined file of respondents was weighted on key demographics to better reflect known population parameters.</a:t>
            </a:r>
          </a:p>
        </p:txBody>
      </p:sp>
      <p:sp>
        <p:nvSpPr>
          <p:cNvPr id="4" name="Slide Number Placeholder 4">
            <a:extLst>
              <a:ext uri="{FF2B5EF4-FFF2-40B4-BE49-F238E27FC236}">
                <a16:creationId xmlns:a16="http://schemas.microsoft.com/office/drawing/2014/main" id="{809FB604-062B-46AA-ABD1-6CFB2C3C9666}"/>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5</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D3918E6B-8FDB-0B5B-85D4-1D0248A7660E}"/>
              </a:ext>
            </a:extLst>
          </p:cNvPr>
          <p:cNvSpPr txBox="1"/>
          <p:nvPr/>
        </p:nvSpPr>
        <p:spPr>
          <a:xfrm>
            <a:off x="762000" y="6390617"/>
            <a:ext cx="10580220" cy="233397"/>
          </a:xfrm>
          <a:prstGeom prst="rect">
            <a:avLst/>
          </a:prstGeom>
          <a:noFill/>
        </p:spPr>
        <p:txBody>
          <a:bodyPr wrap="square" rtlCol="0">
            <a:spAutoFit/>
          </a:bodyPr>
          <a:lstStyle/>
          <a:p>
            <a:pPr>
              <a:lnSpc>
                <a:spcPts val="1100"/>
              </a:lnSpc>
            </a:pPr>
            <a:r>
              <a:rPr lang="en-US" sz="1050" dirty="0">
                <a:latin typeface="Segoe UI Semilight" panose="020B0402040204020203" pitchFamily="34" charset="0"/>
                <a:cs typeface="Segoe UI Semilight" panose="020B0402040204020203" pitchFamily="34" charset="0"/>
              </a:rPr>
              <a:t>*SOURCE:  U.S. Census Bureau, QuickFacts, 2024; American Community Survey, 2023 / †Data were weighted to reflect known population parameters.</a:t>
            </a:r>
          </a:p>
        </p:txBody>
      </p:sp>
      <p:sp>
        <p:nvSpPr>
          <p:cNvPr id="10" name="TextBox 9">
            <a:extLst>
              <a:ext uri="{FF2B5EF4-FFF2-40B4-BE49-F238E27FC236}">
                <a16:creationId xmlns:a16="http://schemas.microsoft.com/office/drawing/2014/main" id="{CF77B469-9766-35E0-8E92-AF45440BD990}"/>
              </a:ext>
            </a:extLst>
          </p:cNvPr>
          <p:cNvSpPr txBox="1"/>
          <p:nvPr/>
        </p:nvSpPr>
        <p:spPr>
          <a:xfrm>
            <a:off x="70041" y="-493539"/>
            <a:ext cx="635110" cy="830997"/>
          </a:xfrm>
          <a:prstGeom prst="rect">
            <a:avLst/>
          </a:prstGeom>
          <a:noFill/>
        </p:spPr>
        <p:txBody>
          <a:bodyPr wrap="none" rtlCol="0">
            <a:spAutoFit/>
          </a:bodyPr>
          <a:lstStyle/>
          <a:p>
            <a:r>
              <a:rPr lang="en-US" sz="4800"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09017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55578041-E295-401E-AEB4-8010EA93AC20}"/>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87" name="Rectangle 86">
            <a:extLst>
              <a:ext uri="{FF2B5EF4-FFF2-40B4-BE49-F238E27FC236}">
                <a16:creationId xmlns:a16="http://schemas.microsoft.com/office/drawing/2014/main" id="{96E63A1D-AF41-4AA7-99E7-63331D97FF4D}"/>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AE034E1F-D897-473F-B003-0BC0846699D9}"/>
              </a:ext>
            </a:extLst>
          </p:cNvPr>
          <p:cNvSpPr txBox="1"/>
          <p:nvPr/>
        </p:nvSpPr>
        <p:spPr>
          <a:xfrm>
            <a:off x="520700" y="533400"/>
            <a:ext cx="11155680" cy="811378"/>
          </a:xfrm>
          <a:prstGeom prst="rect">
            <a:avLst/>
          </a:prstGeom>
          <a:noFill/>
        </p:spPr>
        <p:txBody>
          <a:bodyPr wrap="square" rtlCol="0" anchor="b" anchorCtr="0">
            <a:noAutofit/>
          </a:bodyPr>
          <a:lstStyle/>
          <a:p>
            <a:pPr algn="ctr" eaLnBrk="0"/>
            <a:r>
              <a:rPr lang="en-US" sz="2450" dirty="0">
                <a:latin typeface="Segoe UI Semilight" panose="020B0402040204020203" pitchFamily="34" charset="0"/>
                <a:cs typeface="Segoe UI Semilight" panose="020B0402040204020203" pitchFamily="34" charset="0"/>
              </a:rPr>
              <a:t>Two out of three residents consider the city’s website either better than average or exceptional, as they did in 2023.</a:t>
            </a:r>
            <a:endParaRPr lang="en-US" sz="2450" baseline="30000" dirty="0">
              <a:latin typeface="Segoe UI Semilight" panose="020B0402040204020203" pitchFamily="34" charset="0"/>
              <a:cs typeface="Segoe UI Semilight" panose="020B0402040204020203" pitchFamily="34" charset="0"/>
            </a:endParaRP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3681830207"/>
              </p:ext>
            </p:extLst>
          </p:nvPr>
        </p:nvGraphicFramePr>
        <p:xfrm>
          <a:off x="893480" y="2450868"/>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59" name="TextBox 58">
            <a:extLst>
              <a:ext uri="{FF2B5EF4-FFF2-40B4-BE49-F238E27FC236}">
                <a16:creationId xmlns:a16="http://schemas.microsoft.com/office/drawing/2014/main" id="{20D7D4D5-8C82-4512-861F-8DA1A05E36D8}"/>
              </a:ext>
            </a:extLst>
          </p:cNvPr>
          <p:cNvSpPr txBox="1"/>
          <p:nvPr/>
        </p:nvSpPr>
        <p:spPr>
          <a:xfrm>
            <a:off x="838200" y="2514600"/>
            <a:ext cx="19050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Exceptional</a:t>
            </a:r>
          </a:p>
          <a:p>
            <a:pPr algn="ctr">
              <a:lnSpc>
                <a:spcPts val="1600"/>
              </a:lnSpc>
            </a:pPr>
            <a:r>
              <a:rPr lang="en-US" sz="1500" dirty="0">
                <a:latin typeface="Segoe UI Semilight" panose="020B0402040204020203" pitchFamily="34" charset="0"/>
                <a:cs typeface="Segoe UI Semilight" panose="020B0402040204020203" pitchFamily="34" charset="0"/>
              </a:rPr>
              <a:t>8%</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019706" y="1929825"/>
            <a:ext cx="4312215"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City Website Rating</a:t>
            </a:r>
          </a:p>
        </p:txBody>
      </p:sp>
      <p:sp>
        <p:nvSpPr>
          <p:cNvPr id="56" name="TextBox 55">
            <a:extLst>
              <a:ext uri="{FF2B5EF4-FFF2-40B4-BE49-F238E27FC236}">
                <a16:creationId xmlns:a16="http://schemas.microsoft.com/office/drawing/2014/main" id="{FC368B94-5B57-40B8-A68E-288E95DD63EC}"/>
              </a:ext>
            </a:extLst>
          </p:cNvPr>
          <p:cNvSpPr txBox="1"/>
          <p:nvPr/>
        </p:nvSpPr>
        <p:spPr>
          <a:xfrm>
            <a:off x="4529546" y="3053101"/>
            <a:ext cx="1182855"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Better than</a:t>
            </a:r>
          </a:p>
          <a:p>
            <a:pPr algn="ctr">
              <a:lnSpc>
                <a:spcPts val="1600"/>
              </a:lnSpc>
            </a:pPr>
            <a:r>
              <a:rPr lang="en-US" sz="1500" dirty="0">
                <a:latin typeface="Segoe UI Semilight" panose="020B0402040204020203" pitchFamily="34" charset="0"/>
                <a:cs typeface="Segoe UI Semilight" panose="020B0402040204020203" pitchFamily="34" charset="0"/>
              </a:rPr>
              <a:t>average</a:t>
            </a:r>
          </a:p>
          <a:p>
            <a:pPr algn="ctr">
              <a:lnSpc>
                <a:spcPts val="1600"/>
              </a:lnSpc>
            </a:pPr>
            <a:r>
              <a:rPr lang="en-US" sz="1500" dirty="0">
                <a:latin typeface="Segoe UI Semilight" panose="020B0402040204020203" pitchFamily="34" charset="0"/>
                <a:cs typeface="Segoe UI Semilight" panose="020B0402040204020203" pitchFamily="34" charset="0"/>
              </a:rPr>
              <a:t>58%</a:t>
            </a:r>
            <a:endParaRPr lang="en-US" sz="1500" baseline="30000" dirty="0">
              <a:latin typeface="Segoe UI Semilight" panose="020B0402040204020203" pitchFamily="34" charset="0"/>
              <a:cs typeface="Segoe UI Semilight" panose="020B0402040204020203" pitchFamily="34" charset="0"/>
            </a:endParaRPr>
          </a:p>
        </p:txBody>
      </p:sp>
      <p:sp>
        <p:nvSpPr>
          <p:cNvPr id="61" name="TextBox 60">
            <a:extLst>
              <a:ext uri="{FF2B5EF4-FFF2-40B4-BE49-F238E27FC236}">
                <a16:creationId xmlns:a16="http://schemas.microsoft.com/office/drawing/2014/main" id="{323CA5FF-61DA-45FD-97CB-0D43209D5BC4}"/>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Q34: Overall, is the city’s website exceptional, better than average, just okay, or disappointing?</a:t>
            </a:r>
          </a:p>
        </p:txBody>
      </p:sp>
      <p:sp>
        <p:nvSpPr>
          <p:cNvPr id="54" name="TextBox 53">
            <a:extLst>
              <a:ext uri="{FF2B5EF4-FFF2-40B4-BE49-F238E27FC236}">
                <a16:creationId xmlns:a16="http://schemas.microsoft.com/office/drawing/2014/main" id="{F7771704-A3E3-4B38-9F35-656BF15FBD63}"/>
              </a:ext>
            </a:extLst>
          </p:cNvPr>
          <p:cNvSpPr txBox="1"/>
          <p:nvPr/>
        </p:nvSpPr>
        <p:spPr>
          <a:xfrm>
            <a:off x="658948" y="4555100"/>
            <a:ext cx="977566"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Just okay</a:t>
            </a:r>
          </a:p>
          <a:p>
            <a:pPr algn="ctr">
              <a:lnSpc>
                <a:spcPts val="1600"/>
              </a:lnSpc>
            </a:pPr>
            <a:r>
              <a:rPr lang="en-US" sz="1500" dirty="0">
                <a:latin typeface="Segoe UI Semilight" panose="020B0402040204020203" pitchFamily="34" charset="0"/>
                <a:cs typeface="Segoe UI Semilight" panose="020B0402040204020203" pitchFamily="34" charset="0"/>
              </a:rPr>
              <a:t>32%</a:t>
            </a:r>
            <a:endParaRPr lang="en-US" sz="1500" baseline="30000" dirty="0">
              <a:latin typeface="Segoe UI Semilight" panose="020B0402040204020203" pitchFamily="34" charset="0"/>
              <a:cs typeface="Segoe UI Semilight" panose="020B0402040204020203" pitchFamily="34" charset="0"/>
            </a:endParaRPr>
          </a:p>
        </p:txBody>
      </p:sp>
      <p:sp>
        <p:nvSpPr>
          <p:cNvPr id="55" name="TextBox 54">
            <a:extLst>
              <a:ext uri="{FF2B5EF4-FFF2-40B4-BE49-F238E27FC236}">
                <a16:creationId xmlns:a16="http://schemas.microsoft.com/office/drawing/2014/main" id="{89419E1D-DE73-445A-83B1-9E01F03B9657}"/>
              </a:ext>
            </a:extLst>
          </p:cNvPr>
          <p:cNvSpPr txBox="1"/>
          <p:nvPr/>
        </p:nvSpPr>
        <p:spPr>
          <a:xfrm>
            <a:off x="485777" y="3065287"/>
            <a:ext cx="1431255"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Disappointing</a:t>
            </a:r>
          </a:p>
          <a:p>
            <a:pPr algn="ctr">
              <a:lnSpc>
                <a:spcPts val="1600"/>
              </a:lnSpc>
            </a:pPr>
            <a:r>
              <a:rPr lang="en-US" sz="1500" dirty="0">
                <a:latin typeface="Segoe UI Semilight" panose="020B0402040204020203" pitchFamily="34" charset="0"/>
                <a:cs typeface="Segoe UI Semilight" panose="020B0402040204020203" pitchFamily="34" charset="0"/>
              </a:rPr>
              <a:t>2%</a:t>
            </a:r>
            <a:endParaRPr lang="en-US" sz="1500" baseline="30000" dirty="0">
              <a:latin typeface="Segoe UI Semilight" panose="020B0402040204020203" pitchFamily="34" charset="0"/>
              <a:cs typeface="Segoe UI Semilight" panose="020B0402040204020203" pitchFamily="34" charset="0"/>
            </a:endParaRPr>
          </a:p>
        </p:txBody>
      </p:sp>
      <p:grpSp>
        <p:nvGrpSpPr>
          <p:cNvPr id="84" name="Group 83">
            <a:extLst>
              <a:ext uri="{FF2B5EF4-FFF2-40B4-BE49-F238E27FC236}">
                <a16:creationId xmlns:a16="http://schemas.microsoft.com/office/drawing/2014/main" id="{CFBC46DC-8243-4BFD-81C7-FF71BB499C89}"/>
              </a:ext>
            </a:extLst>
          </p:cNvPr>
          <p:cNvGrpSpPr/>
          <p:nvPr/>
        </p:nvGrpSpPr>
        <p:grpSpPr>
          <a:xfrm>
            <a:off x="7454537" y="6012737"/>
            <a:ext cx="3110344" cy="313017"/>
            <a:chOff x="7454537" y="6012737"/>
            <a:chExt cx="3110344" cy="313017"/>
          </a:xfrm>
        </p:grpSpPr>
        <p:grpSp>
          <p:nvGrpSpPr>
            <p:cNvPr id="85" name="Group 84">
              <a:extLst>
                <a:ext uri="{FF2B5EF4-FFF2-40B4-BE49-F238E27FC236}">
                  <a16:creationId xmlns:a16="http://schemas.microsoft.com/office/drawing/2014/main" id="{A86AB83F-254B-46D8-862A-8AA1F46D55BA}"/>
                </a:ext>
              </a:extLst>
            </p:cNvPr>
            <p:cNvGrpSpPr/>
            <p:nvPr/>
          </p:nvGrpSpPr>
          <p:grpSpPr>
            <a:xfrm>
              <a:off x="7454537" y="6012737"/>
              <a:ext cx="1811411" cy="307777"/>
              <a:chOff x="7454537" y="6012737"/>
              <a:chExt cx="1811411" cy="307777"/>
            </a:xfrm>
          </p:grpSpPr>
          <p:sp>
            <p:nvSpPr>
              <p:cNvPr id="97" name="TextBox 96">
                <a:extLst>
                  <a:ext uri="{FF2B5EF4-FFF2-40B4-BE49-F238E27FC236}">
                    <a16:creationId xmlns:a16="http://schemas.microsoft.com/office/drawing/2014/main" id="{0E280980-B001-4EBA-B632-350FFB9F67A2}"/>
                  </a:ext>
                </a:extLst>
              </p:cNvPr>
              <p:cNvSpPr txBox="1"/>
              <p:nvPr/>
            </p:nvSpPr>
            <p:spPr>
              <a:xfrm>
                <a:off x="7562468" y="6012737"/>
                <a:ext cx="1703480"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Better than average</a:t>
                </a:r>
              </a:p>
            </p:txBody>
          </p:sp>
          <p:sp>
            <p:nvSpPr>
              <p:cNvPr id="98" name="Rectangle 97">
                <a:extLst>
                  <a:ext uri="{FF2B5EF4-FFF2-40B4-BE49-F238E27FC236}">
                    <a16:creationId xmlns:a16="http://schemas.microsoft.com/office/drawing/2014/main" id="{73687F1D-F4D9-4FDB-9B34-864921B05845}"/>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94" name="Group 93">
              <a:extLst>
                <a:ext uri="{FF2B5EF4-FFF2-40B4-BE49-F238E27FC236}">
                  <a16:creationId xmlns:a16="http://schemas.microsoft.com/office/drawing/2014/main" id="{F17F6D59-1D32-48DB-9932-22D036C64A0C}"/>
                </a:ext>
              </a:extLst>
            </p:cNvPr>
            <p:cNvGrpSpPr/>
            <p:nvPr/>
          </p:nvGrpSpPr>
          <p:grpSpPr>
            <a:xfrm>
              <a:off x="9398455" y="6017977"/>
              <a:ext cx="1166426" cy="307777"/>
              <a:chOff x="9398455" y="6017977"/>
              <a:chExt cx="1166426" cy="307777"/>
            </a:xfrm>
          </p:grpSpPr>
          <p:sp>
            <p:nvSpPr>
              <p:cNvPr id="95" name="TextBox 94">
                <a:extLst>
                  <a:ext uri="{FF2B5EF4-FFF2-40B4-BE49-F238E27FC236}">
                    <a16:creationId xmlns:a16="http://schemas.microsoft.com/office/drawing/2014/main" id="{BBD2DD30-D42C-4BEC-BD2A-75F0F572663F}"/>
                  </a:ext>
                </a:extLst>
              </p:cNvPr>
              <p:cNvSpPr txBox="1"/>
              <p:nvPr/>
            </p:nvSpPr>
            <p:spPr>
              <a:xfrm>
                <a:off x="9506386" y="6017977"/>
                <a:ext cx="1058495"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Exceptional</a:t>
                </a:r>
              </a:p>
            </p:txBody>
          </p:sp>
          <p:sp>
            <p:nvSpPr>
              <p:cNvPr id="96" name="Rectangle 95">
                <a:extLst>
                  <a:ext uri="{FF2B5EF4-FFF2-40B4-BE49-F238E27FC236}">
                    <a16:creationId xmlns:a16="http://schemas.microsoft.com/office/drawing/2014/main" id="{E3AC1710-C16C-4356-ACE6-A6A0C3E7434B}"/>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sp>
        <p:nvSpPr>
          <p:cNvPr id="99" name="Slide Number Placeholder 4">
            <a:extLst>
              <a:ext uri="{FF2B5EF4-FFF2-40B4-BE49-F238E27FC236}">
                <a16:creationId xmlns:a16="http://schemas.microsoft.com/office/drawing/2014/main" id="{F6FDA78C-10FD-4C65-AC02-82E4548C9A8B}"/>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50</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pSp>
        <p:nvGrpSpPr>
          <p:cNvPr id="3" name="Group 2">
            <a:extLst>
              <a:ext uri="{FF2B5EF4-FFF2-40B4-BE49-F238E27FC236}">
                <a16:creationId xmlns:a16="http://schemas.microsoft.com/office/drawing/2014/main" id="{CE33FD76-4C3E-4B59-9CA8-4497A5C1CE4C}"/>
              </a:ext>
            </a:extLst>
          </p:cNvPr>
          <p:cNvGrpSpPr/>
          <p:nvPr/>
        </p:nvGrpSpPr>
        <p:grpSpPr>
          <a:xfrm>
            <a:off x="7313828" y="1957252"/>
            <a:ext cx="3833782" cy="3836818"/>
            <a:chOff x="7313828" y="1957252"/>
            <a:chExt cx="3833782" cy="3836818"/>
          </a:xfrm>
        </p:grpSpPr>
        <p:graphicFrame>
          <p:nvGraphicFramePr>
            <p:cNvPr id="64" name="Chart 63">
              <a:extLst>
                <a:ext uri="{FF2B5EF4-FFF2-40B4-BE49-F238E27FC236}">
                  <a16:creationId xmlns:a16="http://schemas.microsoft.com/office/drawing/2014/main" id="{475A4897-863A-44E9-8824-B8923117BD21}"/>
                </a:ext>
              </a:extLst>
            </p:cNvPr>
            <p:cNvGraphicFramePr/>
            <p:nvPr>
              <p:extLst>
                <p:ext uri="{D42A27DB-BD31-4B8C-83A1-F6EECF244321}">
                  <p14:modId xmlns:p14="http://schemas.microsoft.com/office/powerpoint/2010/main" val="261304495"/>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92646DC3-BECC-4467-903B-31DCFE63A3AE}"/>
                </a:ext>
              </a:extLst>
            </p:cNvPr>
            <p:cNvGrpSpPr/>
            <p:nvPr/>
          </p:nvGrpSpPr>
          <p:grpSpPr>
            <a:xfrm>
              <a:off x="9285249" y="2133600"/>
              <a:ext cx="1143000" cy="3475893"/>
              <a:chOff x="9285249" y="2133600"/>
              <a:chExt cx="1143000" cy="3475893"/>
            </a:xfrm>
          </p:grpSpPr>
          <p:sp>
            <p:nvSpPr>
              <p:cNvPr id="108" name="TextBox 107">
                <a:extLst>
                  <a:ext uri="{FF2B5EF4-FFF2-40B4-BE49-F238E27FC236}">
                    <a16:creationId xmlns:a16="http://schemas.microsoft.com/office/drawing/2014/main" id="{6E4B8AF7-070A-418F-882A-C83DCF0B1777}"/>
                  </a:ext>
                </a:extLst>
              </p:cNvPr>
              <p:cNvSpPr txBox="1"/>
              <p:nvPr/>
            </p:nvSpPr>
            <p:spPr>
              <a:xfrm>
                <a:off x="9858586" y="2507386"/>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67%</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9584449" y="3334435"/>
                <a:ext cx="550151" cy="323165"/>
              </a:xfrm>
              <a:prstGeom prst="rect">
                <a:avLst/>
              </a:prstGeom>
              <a:noFill/>
            </p:spPr>
            <p:txBody>
              <a:bodyPr wrap="none" rtlCol="0">
                <a:spAutoFit/>
              </a:bodyPr>
              <a:lstStyle/>
              <a:p>
                <a:r>
                  <a:rPr lang="en-US" sz="1500" dirty="0">
                    <a:latin typeface="Segoe UI" panose="020B0502040204020203" pitchFamily="34" charset="0"/>
                    <a:cs typeface="Segoe UI" panose="020B0502040204020203" pitchFamily="34" charset="0"/>
                  </a:rPr>
                  <a:t>59%</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9537202" y="3715435"/>
                <a:ext cx="550151" cy="323165"/>
              </a:xfrm>
              <a:prstGeom prst="rect">
                <a:avLst/>
              </a:prstGeom>
              <a:noFill/>
            </p:spPr>
            <p:txBody>
              <a:bodyPr wrap="none" rtlCol="0">
                <a:spAutoFit/>
              </a:bodyPr>
              <a:lstStyle/>
              <a:p>
                <a:r>
                  <a:rPr lang="en-US" sz="1500" dirty="0">
                    <a:latin typeface="Segoe UI" panose="020B0502040204020203" pitchFamily="34" charset="0"/>
                    <a:cs typeface="Segoe UI" panose="020B0502040204020203" pitchFamily="34" charset="0"/>
                  </a:rPr>
                  <a:t>58%</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9644609" y="4107586"/>
                <a:ext cx="550151" cy="323165"/>
              </a:xfrm>
              <a:prstGeom prst="rect">
                <a:avLst/>
              </a:prstGeom>
              <a:noFill/>
            </p:spPr>
            <p:txBody>
              <a:bodyPr wrap="none" rtlCol="0">
                <a:spAutoFit/>
              </a:bodyPr>
              <a:lstStyle/>
              <a:p>
                <a:r>
                  <a:rPr lang="en-US" sz="1500" dirty="0">
                    <a:latin typeface="Segoe UI" panose="020B0502040204020203" pitchFamily="34" charset="0"/>
                    <a:cs typeface="Segoe UI" panose="020B0502040204020203" pitchFamily="34" charset="0"/>
                  </a:rPr>
                  <a:t>61%</a:t>
                </a:r>
              </a:p>
            </p:txBody>
          </p:sp>
          <p:sp>
            <p:nvSpPr>
              <p:cNvPr id="53" name="TextBox 52">
                <a:extLst>
                  <a:ext uri="{FF2B5EF4-FFF2-40B4-BE49-F238E27FC236}">
                    <a16:creationId xmlns:a16="http://schemas.microsoft.com/office/drawing/2014/main" id="{1069AB7C-49B5-4BDB-AE43-2E5046043D79}"/>
                  </a:ext>
                </a:extLst>
              </p:cNvPr>
              <p:cNvSpPr txBox="1"/>
              <p:nvPr/>
            </p:nvSpPr>
            <p:spPr>
              <a:xfrm>
                <a:off x="9608513" y="4497880"/>
                <a:ext cx="550151" cy="323165"/>
              </a:xfrm>
              <a:prstGeom prst="rect">
                <a:avLst/>
              </a:prstGeom>
              <a:noFill/>
            </p:spPr>
            <p:txBody>
              <a:bodyPr wrap="none" rtlCol="0">
                <a:spAutoFit/>
              </a:bodyPr>
              <a:lstStyle/>
              <a:p>
                <a:r>
                  <a:rPr lang="en-US" sz="1500" dirty="0">
                    <a:latin typeface="Segoe UI" panose="020B0502040204020203" pitchFamily="34" charset="0"/>
                    <a:cs typeface="Segoe UI" panose="020B0502040204020203" pitchFamily="34" charset="0"/>
                  </a:rPr>
                  <a:t>60%</a:t>
                </a:r>
              </a:p>
            </p:txBody>
          </p:sp>
          <p:sp>
            <p:nvSpPr>
              <p:cNvPr id="71" name="TextBox 70">
                <a:extLst>
                  <a:ext uri="{FF2B5EF4-FFF2-40B4-BE49-F238E27FC236}">
                    <a16:creationId xmlns:a16="http://schemas.microsoft.com/office/drawing/2014/main" id="{7102A43E-D9B7-4D7C-A682-DCB74739C1D5}"/>
                  </a:ext>
                </a:extLst>
              </p:cNvPr>
              <p:cNvSpPr txBox="1"/>
              <p:nvPr/>
            </p:nvSpPr>
            <p:spPr>
              <a:xfrm>
                <a:off x="9572417" y="4891888"/>
                <a:ext cx="550151" cy="323165"/>
              </a:xfrm>
              <a:prstGeom prst="rect">
                <a:avLst/>
              </a:prstGeom>
              <a:noFill/>
            </p:spPr>
            <p:txBody>
              <a:bodyPr wrap="none" rtlCol="0">
                <a:spAutoFit/>
              </a:bodyPr>
              <a:lstStyle/>
              <a:p>
                <a:r>
                  <a:rPr lang="en-US" sz="1500" dirty="0">
                    <a:latin typeface="Segoe UI" panose="020B0502040204020203" pitchFamily="34" charset="0"/>
                    <a:cs typeface="Segoe UI" panose="020B0502040204020203" pitchFamily="34" charset="0"/>
                  </a:rPr>
                  <a:t>59%</a:t>
                </a:r>
              </a:p>
            </p:txBody>
          </p:sp>
          <p:sp>
            <p:nvSpPr>
              <p:cNvPr id="73" name="TextBox 72">
                <a:extLst>
                  <a:ext uri="{FF2B5EF4-FFF2-40B4-BE49-F238E27FC236}">
                    <a16:creationId xmlns:a16="http://schemas.microsoft.com/office/drawing/2014/main" id="{75DAF429-65DE-418A-AE73-62B58958D5BF}"/>
                  </a:ext>
                </a:extLst>
              </p:cNvPr>
              <p:cNvSpPr txBox="1"/>
              <p:nvPr/>
            </p:nvSpPr>
            <p:spPr>
              <a:xfrm>
                <a:off x="9468145" y="5286328"/>
                <a:ext cx="550151" cy="323165"/>
              </a:xfrm>
              <a:prstGeom prst="rect">
                <a:avLst/>
              </a:prstGeom>
              <a:noFill/>
            </p:spPr>
            <p:txBody>
              <a:bodyPr wrap="none" rtlCol="0">
                <a:spAutoFit/>
              </a:bodyPr>
              <a:lstStyle/>
              <a:p>
                <a:r>
                  <a:rPr lang="en-US" sz="1500" dirty="0">
                    <a:latin typeface="Segoe UI" panose="020B0502040204020203" pitchFamily="34" charset="0"/>
                    <a:cs typeface="Segoe UI" panose="020B0502040204020203" pitchFamily="34" charset="0"/>
                  </a:rPr>
                  <a:t>56%</a:t>
                </a:r>
              </a:p>
            </p:txBody>
          </p:sp>
          <p:sp>
            <p:nvSpPr>
              <p:cNvPr id="5" name="TextBox 4">
                <a:extLst>
                  <a:ext uri="{FF2B5EF4-FFF2-40B4-BE49-F238E27FC236}">
                    <a16:creationId xmlns:a16="http://schemas.microsoft.com/office/drawing/2014/main" id="{0A1034E4-E9EF-3F41-A96D-5C9B20B086DD}"/>
                  </a:ext>
                </a:extLst>
              </p:cNvPr>
              <p:cNvSpPr txBox="1"/>
              <p:nvPr/>
            </p:nvSpPr>
            <p:spPr>
              <a:xfrm>
                <a:off x="9285249" y="2910688"/>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51%</a:t>
                </a:r>
              </a:p>
            </p:txBody>
          </p:sp>
          <p:sp>
            <p:nvSpPr>
              <p:cNvPr id="4" name="TextBox 3">
                <a:extLst>
                  <a:ext uri="{FF2B5EF4-FFF2-40B4-BE49-F238E27FC236}">
                    <a16:creationId xmlns:a16="http://schemas.microsoft.com/office/drawing/2014/main" id="{63F5400F-3CF4-799C-EA0E-0685AEC0532A}"/>
                  </a:ext>
                </a:extLst>
              </p:cNvPr>
              <p:cNvSpPr txBox="1"/>
              <p:nvPr/>
            </p:nvSpPr>
            <p:spPr>
              <a:xfrm>
                <a:off x="9818649" y="2133600"/>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66%</a:t>
                </a:r>
              </a:p>
            </p:txBody>
          </p:sp>
        </p:grpSp>
      </p:grpSp>
      <p:sp>
        <p:nvSpPr>
          <p:cNvPr id="88" name="TextBox 87">
            <a:extLst>
              <a:ext uri="{FF2B5EF4-FFF2-40B4-BE49-F238E27FC236}">
                <a16:creationId xmlns:a16="http://schemas.microsoft.com/office/drawing/2014/main" id="{E280028A-100B-4C5E-8933-4BCCED7BD23F}"/>
              </a:ext>
            </a:extLst>
          </p:cNvPr>
          <p:cNvSpPr txBox="1"/>
          <p:nvPr/>
        </p:nvSpPr>
        <p:spPr>
          <a:xfrm>
            <a:off x="0" y="-242219"/>
            <a:ext cx="1143000"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grpSp>
        <p:nvGrpSpPr>
          <p:cNvPr id="33" name="Group 32">
            <a:extLst>
              <a:ext uri="{FF2B5EF4-FFF2-40B4-BE49-F238E27FC236}">
                <a16:creationId xmlns:a16="http://schemas.microsoft.com/office/drawing/2014/main" id="{D82FA07F-7E3A-B21F-F957-A96A5434590D}"/>
              </a:ext>
            </a:extLst>
          </p:cNvPr>
          <p:cNvGrpSpPr/>
          <p:nvPr/>
        </p:nvGrpSpPr>
        <p:grpSpPr>
          <a:xfrm>
            <a:off x="10525386" y="1765197"/>
            <a:ext cx="1256820" cy="3299944"/>
            <a:chOff x="922701" y="3639151"/>
            <a:chExt cx="1256820" cy="3477016"/>
          </a:xfrm>
        </p:grpSpPr>
        <p:sp>
          <p:nvSpPr>
            <p:cNvPr id="34" name="Rectangle: Rounded Corners 33">
              <a:extLst>
                <a:ext uri="{FF2B5EF4-FFF2-40B4-BE49-F238E27FC236}">
                  <a16:creationId xmlns:a16="http://schemas.microsoft.com/office/drawing/2014/main" id="{79DC264B-692A-8214-2C93-CE8A5A5A47F4}"/>
                </a:ext>
              </a:extLst>
            </p:cNvPr>
            <p:cNvSpPr/>
            <p:nvPr/>
          </p:nvSpPr>
          <p:spPr>
            <a:xfrm>
              <a:off x="922701" y="3639151"/>
              <a:ext cx="1256820" cy="3477016"/>
            </a:xfrm>
            <a:prstGeom prst="roundRect">
              <a:avLst/>
            </a:prstGeom>
            <a:solidFill>
              <a:srgbClr val="F4F8FA"/>
            </a:solidFill>
            <a:ln w="19050">
              <a:solidFill>
                <a:srgbClr val="547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D40060D1-4579-CB7E-8099-B2D4172297CD}"/>
                </a:ext>
              </a:extLst>
            </p:cNvPr>
            <p:cNvSpPr txBox="1"/>
            <p:nvPr/>
          </p:nvSpPr>
          <p:spPr>
            <a:xfrm>
              <a:off x="953260" y="3758789"/>
              <a:ext cx="1213345" cy="2943746"/>
            </a:xfrm>
            <a:prstGeom prst="rect">
              <a:avLst/>
            </a:prstGeom>
            <a:noFill/>
          </p:spPr>
          <p:txBody>
            <a:bodyPr wrap="none" rtlCol="0">
              <a:spAutoFit/>
            </a:bodyPr>
            <a:lstStyle/>
            <a:p>
              <a:pPr algn="ctr">
                <a:lnSpc>
                  <a:spcPts val="1200"/>
                </a:lnSpc>
              </a:pPr>
              <a:r>
                <a:rPr lang="en-US" sz="1300" dirty="0">
                  <a:latin typeface="Segoe UI Semibold" panose="020B0702040204020203" pitchFamily="34" charset="0"/>
                  <a:cs typeface="Segoe UI Semibold" panose="020B0702040204020203" pitchFamily="34" charset="0"/>
                </a:rPr>
                <a:t>2025</a:t>
              </a:r>
            </a:p>
            <a:p>
              <a:pPr algn="ctr">
                <a:lnSpc>
                  <a:spcPts val="1200"/>
                </a:lnSpc>
              </a:pPr>
              <a:r>
                <a:rPr lang="en-US" sz="1300" dirty="0">
                  <a:latin typeface="Segoe UI Semibold" panose="020B0702040204020203" pitchFamily="34" charset="0"/>
                  <a:cs typeface="Segoe UI Semibold" panose="020B0702040204020203" pitchFamily="34" charset="0"/>
                </a:rPr>
                <a:t>Exceptional /</a:t>
              </a:r>
            </a:p>
            <a:p>
              <a:pPr algn="ctr">
                <a:lnSpc>
                  <a:spcPts val="1200"/>
                </a:lnSpc>
              </a:pPr>
              <a:r>
                <a:rPr lang="en-US" sz="1300" dirty="0">
                  <a:latin typeface="Segoe UI Semibold" panose="020B0702040204020203" pitchFamily="34" charset="0"/>
                  <a:cs typeface="Segoe UI Semibold" panose="020B0702040204020203" pitchFamily="34" charset="0"/>
                </a:rPr>
                <a:t>Better than</a:t>
              </a:r>
            </a:p>
            <a:p>
              <a:pPr algn="ctr">
                <a:lnSpc>
                  <a:spcPts val="1200"/>
                </a:lnSpc>
              </a:pPr>
              <a:r>
                <a:rPr lang="en-US" sz="1300" dirty="0">
                  <a:latin typeface="Segoe UI Semibold" panose="020B0702040204020203" pitchFamily="34" charset="0"/>
                  <a:cs typeface="Segoe UI Semibold" panose="020B0702040204020203" pitchFamily="34" charset="0"/>
                </a:rPr>
                <a:t>average</a:t>
              </a:r>
            </a:p>
            <a:p>
              <a:pPr algn="ctr">
                <a:lnSpc>
                  <a:spcPts val="1200"/>
                </a:lnSpc>
              </a:pPr>
              <a:endParaRPr lang="en-US" sz="1300" dirty="0">
                <a:latin typeface="Segoe UI Semibold" panose="020B0702040204020203" pitchFamily="34" charset="0"/>
                <a:cs typeface="Segoe UI Semibold" panose="020B0702040204020203" pitchFamily="34" charset="0"/>
              </a:endParaRPr>
            </a:p>
            <a:p>
              <a:pPr>
                <a:lnSpc>
                  <a:spcPts val="1200"/>
                </a:lnSpc>
              </a:pPr>
              <a:r>
                <a:rPr lang="en-US" sz="1400" dirty="0">
                  <a:latin typeface="Segoe UI" panose="020B0502040204020203" pitchFamily="34" charset="0"/>
                  <a:cs typeface="Segoe UI" panose="020B0502040204020203" pitchFamily="34" charset="0"/>
                </a:rPr>
                <a:t>  </a:t>
              </a:r>
              <a:r>
                <a:rPr lang="en-US" sz="1300" dirty="0">
                  <a:latin typeface="Segoe UI" panose="020B0502040204020203" pitchFamily="34" charset="0"/>
                  <a:cs typeface="Segoe UI" panose="020B0502040204020203" pitchFamily="34" charset="0"/>
                </a:rPr>
                <a:t>61% Phone</a:t>
              </a:r>
            </a:p>
            <a:p>
              <a:pPr>
                <a:lnSpc>
                  <a:spcPts val="1800"/>
                </a:lnSpc>
              </a:pPr>
              <a:r>
                <a:rPr lang="en-US" sz="1300" dirty="0">
                  <a:latin typeface="Segoe UI" panose="020B0502040204020203" pitchFamily="34" charset="0"/>
                  <a:cs typeface="Segoe UI" panose="020B0502040204020203" pitchFamily="34" charset="0"/>
                </a:rPr>
                <a:t>  70% Online</a:t>
              </a:r>
            </a:p>
            <a:p>
              <a:pPr>
                <a:lnSpc>
                  <a:spcPts val="600"/>
                </a:lnSpc>
              </a:pPr>
              <a:endParaRPr lang="en-US" sz="800" dirty="0">
                <a:latin typeface="Segoe UI" panose="020B0502040204020203" pitchFamily="34" charset="0"/>
                <a:cs typeface="Segoe UI" panose="020B0502040204020203" pitchFamily="34" charset="0"/>
              </a:endParaRPr>
            </a:p>
            <a:p>
              <a:pPr>
                <a:lnSpc>
                  <a:spcPts val="1800"/>
                </a:lnSpc>
              </a:pPr>
              <a:r>
                <a:rPr lang="en-US" sz="1300" dirty="0">
                  <a:latin typeface="Segoe UI" panose="020B0502040204020203" pitchFamily="34" charset="0"/>
                  <a:cs typeface="Segoe UI" panose="020B0502040204020203" pitchFamily="34" charset="0"/>
                </a:rPr>
                <a:t>  66% Emp. FT</a:t>
              </a:r>
            </a:p>
            <a:p>
              <a:pPr>
                <a:lnSpc>
                  <a:spcPts val="1800"/>
                </a:lnSpc>
              </a:pPr>
              <a:r>
                <a:rPr lang="en-US" sz="1300" dirty="0">
                  <a:latin typeface="Segoe UI" panose="020B0502040204020203" pitchFamily="34" charset="0"/>
                  <a:cs typeface="Segoe UI" panose="020B0502040204020203" pitchFamily="34" charset="0"/>
                </a:rPr>
                <a:t>  44% </a:t>
              </a:r>
              <a:r>
                <a:rPr lang="en-US" sz="1300" dirty="0" err="1">
                  <a:latin typeface="Segoe UI" panose="020B0502040204020203" pitchFamily="34" charset="0"/>
                  <a:cs typeface="Segoe UI" panose="020B0502040204020203" pitchFamily="34" charset="0"/>
                </a:rPr>
                <a:t>Hmkr</a:t>
              </a:r>
              <a:r>
                <a:rPr lang="en-US" sz="1300" dirty="0">
                  <a:latin typeface="Segoe UI" panose="020B0502040204020203" pitchFamily="34" charset="0"/>
                  <a:cs typeface="Segoe UI" panose="020B0502040204020203" pitchFamily="34" charset="0"/>
                </a:rPr>
                <a:t>.</a:t>
              </a:r>
            </a:p>
            <a:p>
              <a:pPr>
                <a:lnSpc>
                  <a:spcPts val="1800"/>
                </a:lnSpc>
              </a:pPr>
              <a:r>
                <a:rPr lang="en-US" sz="1300" dirty="0">
                  <a:latin typeface="Segoe UI" panose="020B0502040204020203" pitchFamily="34" charset="0"/>
                  <a:cs typeface="Segoe UI" panose="020B0502040204020203" pitchFamily="34" charset="0"/>
                </a:rPr>
                <a:t>  69% Retired</a:t>
              </a:r>
            </a:p>
            <a:p>
              <a:pPr>
                <a:lnSpc>
                  <a:spcPts val="600"/>
                </a:lnSpc>
              </a:pPr>
              <a:endParaRPr lang="en-US" sz="800" dirty="0">
                <a:latin typeface="Segoe UI" panose="020B0502040204020203" pitchFamily="34" charset="0"/>
                <a:cs typeface="Segoe UI" panose="020B0502040204020203" pitchFamily="34" charset="0"/>
              </a:endParaRPr>
            </a:p>
            <a:p>
              <a:pPr>
                <a:lnSpc>
                  <a:spcPts val="1800"/>
                </a:lnSpc>
              </a:pPr>
              <a:r>
                <a:rPr lang="en-US" sz="1300" dirty="0">
                  <a:latin typeface="Segoe UI" panose="020B0502040204020203" pitchFamily="34" charset="0"/>
                  <a:cs typeface="Segoe UI" panose="020B0502040204020203" pitchFamily="34" charset="0"/>
                </a:rPr>
                <a:t>  60% Kids</a:t>
              </a:r>
            </a:p>
            <a:p>
              <a:pPr>
                <a:lnSpc>
                  <a:spcPts val="1800"/>
                </a:lnSpc>
              </a:pPr>
              <a:r>
                <a:rPr lang="en-US" sz="1300" dirty="0">
                  <a:latin typeface="Segoe UI" panose="020B0502040204020203" pitchFamily="34" charset="0"/>
                  <a:cs typeface="Segoe UI" panose="020B0502040204020203" pitchFamily="34" charset="0"/>
                </a:rPr>
                <a:t>  74% No kids</a:t>
              </a:r>
            </a:p>
            <a:p>
              <a:pPr>
                <a:lnSpc>
                  <a:spcPts val="600"/>
                </a:lnSpc>
              </a:pPr>
              <a:endParaRPr lang="en-US" sz="800" dirty="0">
                <a:latin typeface="Segoe UI" panose="020B0502040204020203" pitchFamily="34" charset="0"/>
                <a:cs typeface="Segoe UI" panose="020B0502040204020203" pitchFamily="34" charset="0"/>
              </a:endParaRPr>
            </a:p>
            <a:p>
              <a:pPr>
                <a:lnSpc>
                  <a:spcPts val="1800"/>
                </a:lnSpc>
              </a:pPr>
              <a:r>
                <a:rPr lang="en-US" sz="1300" dirty="0">
                  <a:latin typeface="Segoe UI" panose="020B0502040204020203" pitchFamily="34" charset="0"/>
                  <a:cs typeface="Segoe UI" panose="020B0502040204020203" pitchFamily="34" charset="0"/>
                </a:rPr>
                <a:t>  72% Men</a:t>
              </a:r>
            </a:p>
            <a:p>
              <a:pPr>
                <a:lnSpc>
                  <a:spcPts val="1800"/>
                </a:lnSpc>
              </a:pPr>
              <a:r>
                <a:rPr lang="en-US" sz="1300" dirty="0">
                  <a:latin typeface="Segoe UI" panose="020B0502040204020203" pitchFamily="34" charset="0"/>
                  <a:cs typeface="Segoe UI" panose="020B0502040204020203" pitchFamily="34" charset="0"/>
                </a:rPr>
                <a:t>  61% Women</a:t>
              </a:r>
              <a:endParaRPr lang="en-US" sz="1300" dirty="0">
                <a:latin typeface="Segoe UI Semilight" panose="020B0402040204020203" pitchFamily="34" charset="0"/>
                <a:cs typeface="Segoe UI Semilight" panose="020B0402040204020203" pitchFamily="34" charset="0"/>
              </a:endParaRPr>
            </a:p>
          </p:txBody>
        </p:sp>
      </p:grpSp>
      <p:sp>
        <p:nvSpPr>
          <p:cNvPr id="30" name="TextBox 29">
            <a:extLst>
              <a:ext uri="{FF2B5EF4-FFF2-40B4-BE49-F238E27FC236}">
                <a16:creationId xmlns:a16="http://schemas.microsoft.com/office/drawing/2014/main" id="{D006F240-C37F-6936-8F64-64F6E8FDA30D}"/>
              </a:ext>
            </a:extLst>
          </p:cNvPr>
          <p:cNvSpPr txBox="1"/>
          <p:nvPr/>
        </p:nvSpPr>
        <p:spPr>
          <a:xfrm>
            <a:off x="2209800" y="3045023"/>
            <a:ext cx="524504"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66%</a:t>
            </a:r>
          </a:p>
        </p:txBody>
      </p:sp>
      <p:grpSp>
        <p:nvGrpSpPr>
          <p:cNvPr id="32" name="Group 31">
            <a:extLst>
              <a:ext uri="{FF2B5EF4-FFF2-40B4-BE49-F238E27FC236}">
                <a16:creationId xmlns:a16="http://schemas.microsoft.com/office/drawing/2014/main" id="{53539FDE-AD26-7A33-0675-67C06C6A427D}"/>
              </a:ext>
            </a:extLst>
          </p:cNvPr>
          <p:cNvGrpSpPr/>
          <p:nvPr/>
        </p:nvGrpSpPr>
        <p:grpSpPr>
          <a:xfrm>
            <a:off x="6793992" y="2133600"/>
            <a:ext cx="595237" cy="3465576"/>
            <a:chOff x="6781800" y="2136648"/>
            <a:chExt cx="595237" cy="3465576"/>
          </a:xfrm>
        </p:grpSpPr>
        <p:sp>
          <p:nvSpPr>
            <p:cNvPr id="36" name="TextBox 35">
              <a:extLst>
                <a:ext uri="{FF2B5EF4-FFF2-40B4-BE49-F238E27FC236}">
                  <a16:creationId xmlns:a16="http://schemas.microsoft.com/office/drawing/2014/main" id="{50043E04-D574-E589-A134-E7D02DEFC2D3}"/>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7" name="TextBox 36">
              <a:extLst>
                <a:ext uri="{FF2B5EF4-FFF2-40B4-BE49-F238E27FC236}">
                  <a16:creationId xmlns:a16="http://schemas.microsoft.com/office/drawing/2014/main" id="{7F08569C-83B2-EFFF-EBC5-7CEB65FC1F7F}"/>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8" name="TextBox 37">
              <a:extLst>
                <a:ext uri="{FF2B5EF4-FFF2-40B4-BE49-F238E27FC236}">
                  <a16:creationId xmlns:a16="http://schemas.microsoft.com/office/drawing/2014/main" id="{93A9E8A8-2FFB-32E0-A27A-114EAED03143}"/>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9" name="TextBox 38">
              <a:extLst>
                <a:ext uri="{FF2B5EF4-FFF2-40B4-BE49-F238E27FC236}">
                  <a16:creationId xmlns:a16="http://schemas.microsoft.com/office/drawing/2014/main" id="{8BCA99AC-A87F-F01B-DEA7-03A45FD97B6B}"/>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40" name="TextBox 39">
              <a:extLst>
                <a:ext uri="{FF2B5EF4-FFF2-40B4-BE49-F238E27FC236}">
                  <a16:creationId xmlns:a16="http://schemas.microsoft.com/office/drawing/2014/main" id="{3BF074FB-9079-02DF-96CD-7DC6512FA44D}"/>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41" name="TextBox 40">
              <a:extLst>
                <a:ext uri="{FF2B5EF4-FFF2-40B4-BE49-F238E27FC236}">
                  <a16:creationId xmlns:a16="http://schemas.microsoft.com/office/drawing/2014/main" id="{9B2A35F5-463A-F1B5-6AEE-8BECE66655CF}"/>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42" name="TextBox 41">
              <a:extLst>
                <a:ext uri="{FF2B5EF4-FFF2-40B4-BE49-F238E27FC236}">
                  <a16:creationId xmlns:a16="http://schemas.microsoft.com/office/drawing/2014/main" id="{6659AF8B-91BD-7B6F-316E-FCC525119E39}"/>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43" name="TextBox 42">
              <a:extLst>
                <a:ext uri="{FF2B5EF4-FFF2-40B4-BE49-F238E27FC236}">
                  <a16:creationId xmlns:a16="http://schemas.microsoft.com/office/drawing/2014/main" id="{0F5142B0-9CB7-5030-0CBC-1A07F150F3EC}"/>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44" name="TextBox 43">
              <a:extLst>
                <a:ext uri="{FF2B5EF4-FFF2-40B4-BE49-F238E27FC236}">
                  <a16:creationId xmlns:a16="http://schemas.microsoft.com/office/drawing/2014/main" id="{E1E502FD-466B-EE51-06C1-F4E9215C7AEB}"/>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45" name="Group 44">
            <a:extLst>
              <a:ext uri="{FF2B5EF4-FFF2-40B4-BE49-F238E27FC236}">
                <a16:creationId xmlns:a16="http://schemas.microsoft.com/office/drawing/2014/main" id="{6DCD8BE5-328D-0B4B-52D1-C9A31E575281}"/>
              </a:ext>
            </a:extLst>
          </p:cNvPr>
          <p:cNvGrpSpPr/>
          <p:nvPr/>
        </p:nvGrpSpPr>
        <p:grpSpPr>
          <a:xfrm>
            <a:off x="6787781" y="2133600"/>
            <a:ext cx="601448" cy="3465576"/>
            <a:chOff x="6775589" y="2136648"/>
            <a:chExt cx="601448" cy="3465576"/>
          </a:xfrm>
        </p:grpSpPr>
        <p:sp>
          <p:nvSpPr>
            <p:cNvPr id="46" name="TextBox 45">
              <a:extLst>
                <a:ext uri="{FF2B5EF4-FFF2-40B4-BE49-F238E27FC236}">
                  <a16:creationId xmlns:a16="http://schemas.microsoft.com/office/drawing/2014/main" id="{EBECA269-5020-A76C-6A83-EAA4A71D3DA4}"/>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47" name="TextBox 46">
              <a:extLst>
                <a:ext uri="{FF2B5EF4-FFF2-40B4-BE49-F238E27FC236}">
                  <a16:creationId xmlns:a16="http://schemas.microsoft.com/office/drawing/2014/main" id="{62CA8EEC-5828-2D30-92F9-70611BFE8289}"/>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48" name="TextBox 47">
              <a:extLst>
                <a:ext uri="{FF2B5EF4-FFF2-40B4-BE49-F238E27FC236}">
                  <a16:creationId xmlns:a16="http://schemas.microsoft.com/office/drawing/2014/main" id="{21B15A25-CAA1-D8E2-0E01-0497B687FE0E}"/>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49" name="TextBox 48">
              <a:extLst>
                <a:ext uri="{FF2B5EF4-FFF2-40B4-BE49-F238E27FC236}">
                  <a16:creationId xmlns:a16="http://schemas.microsoft.com/office/drawing/2014/main" id="{2F04253F-AB0F-EB7D-DCF8-36D4757E4133}"/>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50" name="TextBox 49">
              <a:extLst>
                <a:ext uri="{FF2B5EF4-FFF2-40B4-BE49-F238E27FC236}">
                  <a16:creationId xmlns:a16="http://schemas.microsoft.com/office/drawing/2014/main" id="{F390D037-9094-7DBD-8C93-DDE4549F8B95}"/>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51" name="TextBox 50">
              <a:extLst>
                <a:ext uri="{FF2B5EF4-FFF2-40B4-BE49-F238E27FC236}">
                  <a16:creationId xmlns:a16="http://schemas.microsoft.com/office/drawing/2014/main" id="{7B18DACB-E0DE-DF3D-E864-7290D16BA5F2}"/>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52" name="TextBox 51">
              <a:extLst>
                <a:ext uri="{FF2B5EF4-FFF2-40B4-BE49-F238E27FC236}">
                  <a16:creationId xmlns:a16="http://schemas.microsoft.com/office/drawing/2014/main" id="{A3ECE293-9709-F6C3-D89A-5CAA61D03908}"/>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57" name="TextBox 56">
              <a:extLst>
                <a:ext uri="{FF2B5EF4-FFF2-40B4-BE49-F238E27FC236}">
                  <a16:creationId xmlns:a16="http://schemas.microsoft.com/office/drawing/2014/main" id="{D7FCE4FC-D78D-D4C2-BA69-64B6AE248FA9}"/>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8" name="TextBox 57">
              <a:extLst>
                <a:ext uri="{FF2B5EF4-FFF2-40B4-BE49-F238E27FC236}">
                  <a16:creationId xmlns:a16="http://schemas.microsoft.com/office/drawing/2014/main" id="{77C4B003-5244-7848-EF93-589DD42042F5}"/>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
        <p:nvSpPr>
          <p:cNvPr id="7" name="Oval 6">
            <a:extLst>
              <a:ext uri="{FF2B5EF4-FFF2-40B4-BE49-F238E27FC236}">
                <a16:creationId xmlns:a16="http://schemas.microsoft.com/office/drawing/2014/main" id="{DBC3DD01-47A7-63C5-6759-EF7F5AA6B9AF}"/>
              </a:ext>
            </a:extLst>
          </p:cNvPr>
          <p:cNvSpPr/>
          <p:nvPr/>
        </p:nvSpPr>
        <p:spPr>
          <a:xfrm>
            <a:off x="9893968" y="2477967"/>
            <a:ext cx="457200" cy="420640"/>
          </a:xfrm>
          <a:prstGeom prst="ellipse">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F76777-4254-8A80-81D4-BA1AFFB03A9B}"/>
              </a:ext>
            </a:extLst>
          </p:cNvPr>
          <p:cNvSpPr/>
          <p:nvPr/>
        </p:nvSpPr>
        <p:spPr>
          <a:xfrm>
            <a:off x="9310688" y="2862264"/>
            <a:ext cx="457200" cy="420640"/>
          </a:xfrm>
          <a:prstGeom prst="ellipse">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20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25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25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women with hats and strollers&#10;&#10;AI-generated content may be incorrect.">
            <a:extLst>
              <a:ext uri="{FF2B5EF4-FFF2-40B4-BE49-F238E27FC236}">
                <a16:creationId xmlns:a16="http://schemas.microsoft.com/office/drawing/2014/main" id="{C09D5AA2-6289-C96F-C8DB-ADF2D1F395E5}"/>
              </a:ext>
            </a:extLst>
          </p:cNvPr>
          <p:cNvPicPr>
            <a:picLocks noChangeAspect="1"/>
          </p:cNvPicPr>
          <p:nvPr/>
        </p:nvPicPr>
        <p:blipFill>
          <a:blip r:embed="rId3" cstate="print">
            <a:extLst>
              <a:ext uri="{28A0092B-C50C-407E-A947-70E740481C1C}">
                <a14:useLocalDpi xmlns:a14="http://schemas.microsoft.com/office/drawing/2010/main" val="0"/>
              </a:ext>
            </a:extLst>
          </a:blip>
          <a:srcRect l="803" t="13163" r="6571" b="6079"/>
          <a:stretch>
            <a:fillRect/>
          </a:stretch>
        </p:blipFill>
        <p:spPr>
          <a:xfrm>
            <a:off x="0" y="-152400"/>
            <a:ext cx="12192000" cy="7086600"/>
          </a:xfrm>
          <a:prstGeom prst="rect">
            <a:avLst/>
          </a:prstGeom>
        </p:spPr>
      </p:pic>
      <p:sp>
        <p:nvSpPr>
          <p:cNvPr id="6" name="Rectangle 5">
            <a:extLst>
              <a:ext uri="{FF2B5EF4-FFF2-40B4-BE49-F238E27FC236}">
                <a16:creationId xmlns:a16="http://schemas.microsoft.com/office/drawing/2014/main" id="{4AEED947-A391-403E-AE88-C36AF3801454}"/>
              </a:ext>
            </a:extLst>
          </p:cNvPr>
          <p:cNvSpPr/>
          <p:nvPr/>
        </p:nvSpPr>
        <p:spPr>
          <a:xfrm>
            <a:off x="-19534" y="4953000"/>
            <a:ext cx="3448534" cy="121920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0268202-9F7D-48CC-92D0-0F199A5181E0}"/>
              </a:ext>
            </a:extLst>
          </p:cNvPr>
          <p:cNvSpPr txBox="1"/>
          <p:nvPr/>
        </p:nvSpPr>
        <p:spPr>
          <a:xfrm>
            <a:off x="381000" y="5181600"/>
            <a:ext cx="2661626" cy="646331"/>
          </a:xfrm>
          <a:prstGeom prst="rect">
            <a:avLst/>
          </a:prstGeom>
          <a:noFill/>
        </p:spPr>
        <p:txBody>
          <a:bodyPr wrap="none" rtlCol="0">
            <a:spAutoFit/>
          </a:bodyPr>
          <a:lstStyle/>
          <a:p>
            <a:r>
              <a:rPr lang="en-US" sz="3600" dirty="0">
                <a:solidFill>
                  <a:schemeClr val="bg1"/>
                </a:solidFill>
                <a:latin typeface="Segoe UI Semilight" panose="020B0402040204020203" pitchFamily="34" charset="0"/>
                <a:cs typeface="Segoe UI Semilight" panose="020B0402040204020203" pitchFamily="34" charset="0"/>
              </a:rPr>
              <a:t>Key Findings</a:t>
            </a:r>
          </a:p>
        </p:txBody>
      </p:sp>
    </p:spTree>
    <p:extLst>
      <p:ext uri="{BB962C8B-B14F-4D97-AF65-F5344CB8AC3E}">
        <p14:creationId xmlns:p14="http://schemas.microsoft.com/office/powerpoint/2010/main" val="2732397235"/>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0A0BD-8C00-726F-6A96-284F98EBA9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6EA36E3-B58B-5695-8600-DE57AEDD7199}"/>
              </a:ext>
            </a:extLst>
          </p:cNvPr>
          <p:cNvSpPr txBox="1"/>
          <p:nvPr/>
        </p:nvSpPr>
        <p:spPr>
          <a:xfrm flipH="1">
            <a:off x="468217" y="697951"/>
            <a:ext cx="11040623" cy="5265544"/>
          </a:xfrm>
          <a:prstGeom prst="rect">
            <a:avLst/>
          </a:prstGeom>
          <a:noFill/>
        </p:spPr>
        <p:txBody>
          <a:bodyPr wrap="square" rtlCol="0">
            <a:spAutoFit/>
          </a:bodyPr>
          <a:lstStyle/>
          <a:p>
            <a:pPr marL="346075" lvl="1" indent="-346075" algn="just" eaLnBrk="0">
              <a:spcBef>
                <a:spcPts val="2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As in surveys dating to 2008, most residents consider Powell, as a place to live, either better than average (51%) or exceptional (44%).</a:t>
            </a:r>
            <a:endParaRPr lang="en-US" sz="1200" dirty="0">
              <a:latin typeface="Segoe UI Semilight" panose="020B0402040204020203" pitchFamily="34" charset="0"/>
              <a:cs typeface="Segoe UI Semilight" panose="020B0402040204020203" pitchFamily="34" charset="0"/>
            </a:endParaRPr>
          </a:p>
          <a:p>
            <a:pPr marL="346075" lvl="1" indent="-346075" algn="just" eaLnBrk="0">
              <a:spcBef>
                <a:spcPts val="2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Once again, most residents (77%) also believe that Powell is heading in the right direction.</a:t>
            </a:r>
          </a:p>
          <a:p>
            <a:pPr marL="346075" lvl="1" indent="-346075" algn="just" eaLnBrk="0">
              <a:spcBef>
                <a:spcPts val="2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For a plurality of residents, being a “safe community” is Powell’s most ap-pealing attribute (34%), replacing “small-town atmosphere” (20%).</a:t>
            </a:r>
          </a:p>
          <a:p>
            <a:pPr marL="346075" lvl="1" indent="-346075" algn="just" eaLnBrk="0">
              <a:spcBef>
                <a:spcPts val="2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Predictably, the Powell Police Department is highly regarded (97%), as it has been for years.</a:t>
            </a:r>
          </a:p>
          <a:p>
            <a:pPr marL="346075" lvl="1" indent="-346075" algn="just" eaLnBrk="0">
              <a:spcBef>
                <a:spcPts val="2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Most residents also are satisfied with Powell’s city-sponsored events (94%), snow removal (92%), parks, open spaces, and bike paths (88%), and parks and recreation programming (87%).</a:t>
            </a:r>
          </a:p>
        </p:txBody>
      </p:sp>
      <p:sp>
        <p:nvSpPr>
          <p:cNvPr id="4" name="Slide Number Placeholder 4">
            <a:extLst>
              <a:ext uri="{FF2B5EF4-FFF2-40B4-BE49-F238E27FC236}">
                <a16:creationId xmlns:a16="http://schemas.microsoft.com/office/drawing/2014/main" id="{2D2000FC-D41F-449F-3DFA-85C67A57BC17}"/>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52</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5" name="TextBox 4">
            <a:extLst>
              <a:ext uri="{FF2B5EF4-FFF2-40B4-BE49-F238E27FC236}">
                <a16:creationId xmlns:a16="http://schemas.microsoft.com/office/drawing/2014/main" id="{B8B54D3D-973B-3DA0-6417-26EDB33EF25C}"/>
              </a:ext>
            </a:extLst>
          </p:cNvPr>
          <p:cNvSpPr txBox="1"/>
          <p:nvPr/>
        </p:nvSpPr>
        <p:spPr>
          <a:xfrm>
            <a:off x="76200" y="-242219"/>
            <a:ext cx="838200"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348639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809FB604-062B-46AA-ABD1-6CFB2C3C9666}"/>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53</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5" name="TextBox 4">
            <a:extLst>
              <a:ext uri="{FF2B5EF4-FFF2-40B4-BE49-F238E27FC236}">
                <a16:creationId xmlns:a16="http://schemas.microsoft.com/office/drawing/2014/main" id="{10F699C0-A373-435F-98DD-CD428EA7590A}"/>
              </a:ext>
            </a:extLst>
          </p:cNvPr>
          <p:cNvSpPr txBox="1"/>
          <p:nvPr/>
        </p:nvSpPr>
        <p:spPr>
          <a:xfrm>
            <a:off x="76200" y="-242219"/>
            <a:ext cx="838200"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
        <p:nvSpPr>
          <p:cNvPr id="2" name="TextBox 1">
            <a:extLst>
              <a:ext uri="{FF2B5EF4-FFF2-40B4-BE49-F238E27FC236}">
                <a16:creationId xmlns:a16="http://schemas.microsoft.com/office/drawing/2014/main" id="{E30E8FD9-4941-D4CF-5228-7D3DAE5899C2}"/>
              </a:ext>
            </a:extLst>
          </p:cNvPr>
          <p:cNvSpPr txBox="1"/>
          <p:nvPr/>
        </p:nvSpPr>
        <p:spPr>
          <a:xfrm flipH="1">
            <a:off x="468217" y="697951"/>
            <a:ext cx="11040623" cy="5009064"/>
          </a:xfrm>
          <a:prstGeom prst="rect">
            <a:avLst/>
          </a:prstGeom>
          <a:noFill/>
        </p:spPr>
        <p:txBody>
          <a:bodyPr wrap="square" rtlCol="0">
            <a:spAutoFit/>
          </a:bodyPr>
          <a:lstStyle/>
          <a:p>
            <a:pPr marL="346075" lvl="1" indent="-346075" algn="just" eaLnBrk="0">
              <a:spcBef>
                <a:spcPts val="2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As in previous surveys, a majority of residents (82%) have trust and confidence in city officials.  Impressions of City Council, specifically, are almost equally positive (77%).</a:t>
            </a:r>
          </a:p>
          <a:p>
            <a:pPr marL="346075" lvl="1" indent="-346075" algn="just" eaLnBrk="0">
              <a:spcBef>
                <a:spcPts val="2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In one area – managing the flow of traffic within Powell – satisfaction is significantly lower (54%).  Moreover, a plurality of residents consider this issue a top priority.</a:t>
            </a:r>
          </a:p>
          <a:p>
            <a:pPr marL="346075" lvl="1" indent="-346075" algn="just" eaLnBrk="0">
              <a:spcBef>
                <a:spcPts val="2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Fewer residents today, compared with 2023, feel that downtown Powell has changed for the better (63% v. 74%).  To improve downtown, a plurality of residents (36%) spoke of the need for a broader assortment of restaurants.</a:t>
            </a:r>
          </a:p>
          <a:p>
            <a:pPr marL="346075" lvl="1" indent="-346075" algn="just" eaLnBrk="0">
              <a:spcBef>
                <a:spcPts val="2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Social media is the most common source of information about Powell (50%) followed by the city’s website (32%).</a:t>
            </a:r>
          </a:p>
        </p:txBody>
      </p:sp>
      <p:pic>
        <p:nvPicPr>
          <p:cNvPr id="6" name="Picture 5">
            <a:extLst>
              <a:ext uri="{FF2B5EF4-FFF2-40B4-BE49-F238E27FC236}">
                <a16:creationId xmlns:a16="http://schemas.microsoft.com/office/drawing/2014/main" id="{1E569CF7-E7E4-5259-078B-611AB6C6ABD8}"/>
              </a:ext>
            </a:extLst>
          </p:cNvPr>
          <p:cNvPicPr>
            <a:picLocks noChangeAspect="1"/>
          </p:cNvPicPr>
          <p:nvPr/>
        </p:nvPicPr>
        <p:blipFill>
          <a:blip r:embed="rId2" cstate="email">
            <a:extLst>
              <a:ext uri="{28A0092B-C50C-407E-A947-70E740481C1C}">
                <a14:useLocalDpi xmlns:a14="http://schemas.microsoft.com/office/drawing/2010/main"/>
              </a:ext>
            </a:extLst>
          </a:blip>
          <a:srcRect t="19002" b="27805"/>
          <a:stretch>
            <a:fillRect/>
          </a:stretch>
        </p:blipFill>
        <p:spPr>
          <a:xfrm>
            <a:off x="5515485" y="5707015"/>
            <a:ext cx="1161031" cy="617585"/>
          </a:xfrm>
          <a:prstGeom prst="rect">
            <a:avLst/>
          </a:prstGeom>
        </p:spPr>
      </p:pic>
    </p:spTree>
    <p:extLst>
      <p:ext uri="{BB962C8B-B14F-4D97-AF65-F5344CB8AC3E}">
        <p14:creationId xmlns:p14="http://schemas.microsoft.com/office/powerpoint/2010/main" val="123021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5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5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5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D14D5633-E541-4062-8C74-79BC1FD72C75}"/>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54</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 name="TextBox 2">
            <a:extLst>
              <a:ext uri="{FF2B5EF4-FFF2-40B4-BE49-F238E27FC236}">
                <a16:creationId xmlns:a16="http://schemas.microsoft.com/office/drawing/2014/main" id="{865F2C80-514B-43DB-A766-1D85A2BEBD89}"/>
              </a:ext>
            </a:extLst>
          </p:cNvPr>
          <p:cNvSpPr txBox="1"/>
          <p:nvPr/>
        </p:nvSpPr>
        <p:spPr>
          <a:xfrm flipH="1">
            <a:off x="658246" y="1981200"/>
            <a:ext cx="10881360" cy="923330"/>
          </a:xfrm>
          <a:prstGeom prst="rect">
            <a:avLst/>
          </a:prstGeom>
          <a:noFill/>
        </p:spPr>
        <p:txBody>
          <a:bodyPr wrap="square" rtlCol="0">
            <a:spAutoFit/>
          </a:bodyPr>
          <a:lstStyle/>
          <a:p>
            <a:pPr marL="0" lvl="1" algn="ctr" eaLnBrk="0">
              <a:spcBef>
                <a:spcPct val="50000"/>
              </a:spcBef>
              <a:buClr>
                <a:schemeClr val="accent3"/>
              </a:buClr>
            </a:pPr>
            <a:r>
              <a:rPr lang="en-US" sz="5400" dirty="0">
                <a:latin typeface="Segoe UI Semilight" panose="020B0402040204020203" pitchFamily="34" charset="0"/>
                <a:cs typeface="Segoe UI Semilight" panose="020B0402040204020203" pitchFamily="34" charset="0"/>
              </a:rPr>
              <a:t>Questions? </a:t>
            </a:r>
          </a:p>
        </p:txBody>
      </p:sp>
    </p:spTree>
    <p:extLst>
      <p:ext uri="{BB962C8B-B14F-4D97-AF65-F5344CB8AC3E}">
        <p14:creationId xmlns:p14="http://schemas.microsoft.com/office/powerpoint/2010/main" val="3108562245"/>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5500" y="2057400"/>
            <a:ext cx="8001000" cy="4419600"/>
          </a:xfrm>
          <a:prstGeom prst="rect">
            <a:avLst/>
          </a:prstGeom>
          <a:noFill/>
        </p:spPr>
        <p:txBody>
          <a:bodyPr wrap="square" rtlCol="0" anchor="t" anchorCtr="0">
            <a:noAutofit/>
          </a:bodyPr>
          <a:lstStyle/>
          <a:p>
            <a:pPr marL="568325" lvl="1" indent="-568325" eaLnBrk="0">
              <a:tabLst>
                <a:tab pos="568325" algn="l"/>
              </a:tabLst>
            </a:pPr>
            <a:r>
              <a:rPr lang="en-US" sz="2800" dirty="0">
                <a:latin typeface="Segoe UI Semilight" panose="020B0402040204020203" pitchFamily="34" charset="0"/>
                <a:cs typeface="Segoe UI Semilight" panose="020B0402040204020203" pitchFamily="34" charset="0"/>
              </a:rPr>
              <a:t>	</a:t>
            </a:r>
          </a:p>
          <a:p>
            <a:pPr marL="568325" lvl="1" indent="-568325" eaLnBrk="0">
              <a:tabLst>
                <a:tab pos="568325" algn="l"/>
              </a:tabLst>
            </a:pPr>
            <a:endParaRPr lang="en-US" sz="2800" dirty="0">
              <a:latin typeface="Segoe UI Semilight" panose="020B0402040204020203" pitchFamily="34" charset="0"/>
              <a:cs typeface="Segoe UI Semilight" panose="020B0402040204020203" pitchFamily="34" charset="0"/>
            </a:endParaRPr>
          </a:p>
          <a:p>
            <a:pPr marL="568325" lvl="1" indent="-568325" eaLnBrk="0">
              <a:tabLst>
                <a:tab pos="568325" algn="l"/>
              </a:tabLst>
            </a:pPr>
            <a:endParaRPr lang="en-US" sz="2800" dirty="0">
              <a:latin typeface="Segoe UI Semilight" panose="020B0402040204020203" pitchFamily="34" charset="0"/>
              <a:cs typeface="Segoe UI Semilight" panose="020B0402040204020203" pitchFamily="34" charset="0"/>
            </a:endParaRPr>
          </a:p>
          <a:p>
            <a:pPr marL="568325" lvl="1" indent="-568325" eaLnBrk="0">
              <a:tabLst>
                <a:tab pos="568325" algn="l"/>
              </a:tabLst>
            </a:pPr>
            <a:endParaRPr lang="en-US" sz="2800" dirty="0">
              <a:latin typeface="Segoe UI Semilight" panose="020B0402040204020203" pitchFamily="34" charset="0"/>
              <a:cs typeface="Segoe UI Semilight" panose="020B0402040204020203" pitchFamily="34" charset="0"/>
            </a:endParaRPr>
          </a:p>
          <a:p>
            <a:pPr marL="568325" lvl="1" indent="-568325" eaLnBrk="0">
              <a:tabLst>
                <a:tab pos="568325" algn="l"/>
              </a:tabLst>
            </a:pPr>
            <a:endParaRPr lang="en-US" sz="2800" dirty="0">
              <a:latin typeface="Segoe UI Semilight" panose="020B0402040204020203" pitchFamily="34" charset="0"/>
              <a:cs typeface="Segoe UI Semilight" panose="020B0402040204020203" pitchFamily="34" charset="0"/>
            </a:endParaRPr>
          </a:p>
          <a:p>
            <a:pPr marL="568325" lvl="1" indent="-568325" algn="ctr" eaLnBrk="0">
              <a:tabLst>
                <a:tab pos="568325" algn="l"/>
              </a:tabLst>
            </a:pPr>
            <a:r>
              <a:rPr lang="en-US" dirty="0">
                <a:latin typeface="Segoe UI Semilight" panose="020B0402040204020203" pitchFamily="34" charset="0"/>
                <a:cs typeface="Segoe UI Semilight" panose="020B0402040204020203" pitchFamily="34" charset="0"/>
              </a:rPr>
              <a:t>This research was conducted by</a:t>
            </a:r>
          </a:p>
          <a:p>
            <a:pPr marL="568325" lvl="1" indent="-568325" algn="ctr" eaLnBrk="0">
              <a:tabLst>
                <a:tab pos="568325" algn="l"/>
              </a:tabLst>
            </a:pPr>
            <a:r>
              <a:rPr lang="en-US" sz="2200" dirty="0">
                <a:latin typeface="Segoe UI Semilight" panose="020B0402040204020203" pitchFamily="34" charset="0"/>
                <a:cs typeface="Segoe UI Semilight" panose="020B0402040204020203" pitchFamily="34" charset="0"/>
              </a:rPr>
              <a:t>Saperstein Associates, Inc.</a:t>
            </a:r>
          </a:p>
          <a:p>
            <a:pPr marL="568325" lvl="1" indent="-568325" algn="ctr" eaLnBrk="0">
              <a:tabLst>
                <a:tab pos="568325" algn="l"/>
              </a:tabLst>
            </a:pPr>
            <a:r>
              <a:rPr lang="en-US" sz="2200" dirty="0">
                <a:latin typeface="Segoe UI Semilight" panose="020B0402040204020203" pitchFamily="34" charset="0"/>
                <a:cs typeface="Segoe UI Semilight" panose="020B0402040204020203" pitchFamily="34" charset="0"/>
              </a:rPr>
              <a:t>4942 Reed Road</a:t>
            </a:r>
          </a:p>
          <a:p>
            <a:pPr marL="568325" lvl="1" indent="-568325" algn="ctr" eaLnBrk="0">
              <a:tabLst>
                <a:tab pos="568325" algn="l"/>
              </a:tabLst>
            </a:pPr>
            <a:r>
              <a:rPr lang="en-US" sz="2200" dirty="0">
                <a:latin typeface="Segoe UI Semilight" panose="020B0402040204020203" pitchFamily="34" charset="0"/>
                <a:cs typeface="Segoe UI Semilight" panose="020B0402040204020203" pitchFamily="34" charset="0"/>
              </a:rPr>
              <a:t>Columbus, Ohio 43220</a:t>
            </a:r>
          </a:p>
          <a:p>
            <a:pPr marL="568325" lvl="1" indent="-568325" algn="ctr" eaLnBrk="0">
              <a:tabLst>
                <a:tab pos="568325" algn="l"/>
              </a:tabLst>
            </a:pPr>
            <a:r>
              <a:rPr lang="en-US" sz="2200" dirty="0">
                <a:latin typeface="Segoe UI Semilight" panose="020B0402040204020203" pitchFamily="34" charset="0"/>
                <a:cs typeface="Segoe UI Semilight" panose="020B0402040204020203" pitchFamily="34" charset="0"/>
              </a:rPr>
              <a:t>(614) 261-0065</a:t>
            </a:r>
          </a:p>
        </p:txBody>
      </p:sp>
    </p:spTree>
    <p:extLst>
      <p:ext uri="{BB962C8B-B14F-4D97-AF65-F5344CB8AC3E}">
        <p14:creationId xmlns:p14="http://schemas.microsoft.com/office/powerpoint/2010/main" val="152884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9CB37-9F87-13CA-DC2C-3A2141F9E09C}"/>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74DA459-7689-2FF1-11CD-1C6761E96B61}"/>
              </a:ext>
            </a:extLst>
          </p:cNvPr>
          <p:cNvGraphicFramePr>
            <a:graphicFrameLocks noGrp="1"/>
          </p:cNvGraphicFramePr>
          <p:nvPr>
            <p:extLst>
              <p:ext uri="{D42A27DB-BD31-4B8C-83A1-F6EECF244321}">
                <p14:modId xmlns:p14="http://schemas.microsoft.com/office/powerpoint/2010/main" val="3517340781"/>
              </p:ext>
            </p:extLst>
          </p:nvPr>
        </p:nvGraphicFramePr>
        <p:xfrm>
          <a:off x="914400" y="3102091"/>
          <a:ext cx="2742311" cy="2841509"/>
        </p:xfrm>
        <a:graphic>
          <a:graphicData uri="http://schemas.openxmlformats.org/drawingml/2006/table">
            <a:tbl>
              <a:tblPr firstRow="1" bandRow="1">
                <a:tableStyleId>{F5AB1C69-6EDB-4FF4-983F-18BD219EF322}</a:tableStyleId>
              </a:tblPr>
              <a:tblGrid>
                <a:gridCol w="1921256">
                  <a:extLst>
                    <a:ext uri="{9D8B030D-6E8A-4147-A177-3AD203B41FA5}">
                      <a16:colId xmlns:a16="http://schemas.microsoft.com/office/drawing/2014/main" val="2276628423"/>
                    </a:ext>
                  </a:extLst>
                </a:gridCol>
                <a:gridCol w="821055">
                  <a:extLst>
                    <a:ext uri="{9D8B030D-6E8A-4147-A177-3AD203B41FA5}">
                      <a16:colId xmlns:a16="http://schemas.microsoft.com/office/drawing/2014/main" val="4233817661"/>
                    </a:ext>
                  </a:extLst>
                </a:gridCol>
              </a:tblGrid>
              <a:tr h="596777">
                <a:tc>
                  <a:txBody>
                    <a:bodyPr/>
                    <a:lstStyle/>
                    <a:p>
                      <a:endParaRPr lang="en-US" dirty="0">
                        <a:latin typeface="Segoe UI" panose="020B0502040204020203" pitchFamily="34" charset="0"/>
                        <a:cs typeface="Segoe UI" panose="020B05020402040202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5F5"/>
                    </a:solidFill>
                  </a:tcPr>
                </a:tc>
                <a:tc>
                  <a:txBody>
                    <a:bodyPr/>
                    <a:lstStyle/>
                    <a:p>
                      <a:pPr algn="ctr"/>
                      <a:r>
                        <a:rPr lang="en-US" sz="1550" b="0" dirty="0">
                          <a:solidFill>
                            <a:schemeClr val="tx1"/>
                          </a:solidFill>
                          <a:latin typeface="Segoe UI Semilight" panose="020B0402040204020203" pitchFamily="34" charset="0"/>
                          <a:cs typeface="Segoe UI Semilight" panose="020B0402040204020203" pitchFamily="34" charset="0"/>
                        </a:rPr>
                        <a:t>Actual</a:t>
                      </a:r>
                      <a:r>
                        <a:rPr lang="en-US" sz="1550" b="0" baseline="30000" dirty="0">
                          <a:solidFill>
                            <a:schemeClr val="tx1"/>
                          </a:solidFill>
                          <a:latin typeface="Segoe UI Semilight" panose="020B0402040204020203" pitchFamily="34" charset="0"/>
                          <a:cs typeface="Segoe UI Semilight" panose="020B0402040204020203"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3295421824"/>
                  </a:ext>
                </a:extLst>
              </a:tr>
              <a:tr h="374122">
                <a:tc>
                  <a:txBody>
                    <a:bodyPr/>
                    <a:lstStyle/>
                    <a:p>
                      <a:r>
                        <a:rPr lang="en-US" sz="1700" dirty="0">
                          <a:latin typeface="Segoe UI" panose="020B0502040204020203" pitchFamily="34" charset="0"/>
                          <a:cs typeface="Segoe UI" panose="020B0502040204020203" pitchFamily="34" charset="0"/>
                        </a:rPr>
                        <a:t>  </a:t>
                      </a:r>
                      <a:r>
                        <a:rPr lang="en-US" sz="1700" dirty="0">
                          <a:latin typeface="Segoe UI Semibold" panose="020B0702040204020203" pitchFamily="34" charset="0"/>
                          <a:cs typeface="Segoe UI Semibold" panose="020B0702040204020203" pitchFamily="34" charset="0"/>
                        </a:rPr>
                        <a:t>Younger than 35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bold" panose="020B0702040204020203" pitchFamily="34" charset="0"/>
                          <a:cs typeface="Segoe UI Semibold" panose="020B0702040204020203" pitchFamily="34" charset="0"/>
                        </a:rPr>
                        <a:t>11%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885066731"/>
                  </a:ext>
                </a:extLst>
              </a:tr>
              <a:tr h="374122">
                <a:tc>
                  <a:txBody>
                    <a:bodyPr/>
                    <a:lstStyle/>
                    <a:p>
                      <a:r>
                        <a:rPr lang="en-US" sz="1700" dirty="0">
                          <a:latin typeface="Segoe UI" panose="020B0502040204020203" pitchFamily="34" charset="0"/>
                          <a:cs typeface="Segoe UI" panose="020B0502040204020203" pitchFamily="34" charset="0"/>
                        </a:rPr>
                        <a:t>  35 to 54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45%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3608544890"/>
                  </a:ext>
                </a:extLst>
              </a:tr>
              <a:tr h="374122">
                <a:tc>
                  <a:txBody>
                    <a:bodyPr/>
                    <a:lstStyle/>
                    <a:p>
                      <a:r>
                        <a:rPr lang="en-US" sz="1700" dirty="0">
                          <a:latin typeface="Segoe UI" panose="020B0502040204020203" pitchFamily="34" charset="0"/>
                          <a:cs typeface="Segoe UI" panose="020B0502040204020203" pitchFamily="34" charset="0"/>
                        </a:rPr>
                        <a:t>  55 to 64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979063232"/>
                  </a:ext>
                </a:extLst>
              </a:tr>
              <a:tr h="374122">
                <a:tc>
                  <a:txBody>
                    <a:bodyPr/>
                    <a:lstStyle/>
                    <a:p>
                      <a:r>
                        <a:rPr lang="en-US" sz="1700" dirty="0">
                          <a:latin typeface="Segoe UI" panose="020B0502040204020203" pitchFamily="34" charset="0"/>
                          <a:cs typeface="Segoe UI" panose="020B0502040204020203" pitchFamily="34" charset="0"/>
                        </a:rPr>
                        <a:t>  65 or Older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25%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79150837"/>
                  </a:ext>
                </a:extLst>
              </a:tr>
              <a:tr h="374122">
                <a:tc>
                  <a:txBody>
                    <a:bodyPr/>
                    <a:lstStyle/>
                    <a:p>
                      <a:r>
                        <a:rPr lang="en-US" sz="1700" dirty="0">
                          <a:latin typeface="Segoe UI" panose="020B0502040204020203" pitchFamily="34" charset="0"/>
                          <a:cs typeface="Segoe UI" panose="020B0502040204020203" pitchFamily="34" charset="0"/>
                        </a:rPr>
                        <a:t>  Male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51%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787754496"/>
                  </a:ext>
                </a:extLst>
              </a:tr>
              <a:tr h="374122">
                <a:tc>
                  <a:txBody>
                    <a:bodyPr/>
                    <a:lstStyle/>
                    <a:p>
                      <a:r>
                        <a:rPr lang="en-US" sz="1700" dirty="0">
                          <a:latin typeface="Segoe UI" panose="020B0502040204020203" pitchFamily="34" charset="0"/>
                          <a:cs typeface="Segoe UI" panose="020B0502040204020203" pitchFamily="34" charset="0"/>
                        </a:rPr>
                        <a:t>  Female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700" dirty="0">
                          <a:solidFill>
                            <a:schemeClr val="tx1"/>
                          </a:solidFill>
                          <a:latin typeface="Segoe UI Semilight" panose="020B0402040204020203" pitchFamily="34" charset="0"/>
                          <a:cs typeface="Segoe UI Semilight" panose="020B0402040204020203" pitchFamily="34" charset="0"/>
                        </a:rPr>
                        <a:t>49%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2589626367"/>
                  </a:ext>
                </a:extLst>
              </a:tr>
            </a:tbl>
          </a:graphicData>
        </a:graphic>
      </p:graphicFrame>
      <p:sp>
        <p:nvSpPr>
          <p:cNvPr id="3" name="TextBox 2">
            <a:extLst>
              <a:ext uri="{FF2B5EF4-FFF2-40B4-BE49-F238E27FC236}">
                <a16:creationId xmlns:a16="http://schemas.microsoft.com/office/drawing/2014/main" id="{3698285B-BA39-150C-C9DF-828208DEF578}"/>
              </a:ext>
            </a:extLst>
          </p:cNvPr>
          <p:cNvSpPr txBox="1"/>
          <p:nvPr/>
        </p:nvSpPr>
        <p:spPr>
          <a:xfrm flipH="1">
            <a:off x="468217" y="697951"/>
            <a:ext cx="11040623" cy="2165978"/>
          </a:xfrm>
          <a:prstGeom prst="rect">
            <a:avLst/>
          </a:prstGeom>
          <a:noFill/>
        </p:spPr>
        <p:txBody>
          <a:bodyPr wrap="square" rtlCol="0">
            <a:spAutoFit/>
          </a:bodyPr>
          <a:lstStyle/>
          <a:p>
            <a:pPr marL="346075" lvl="1" indent="-346075" algn="just" eaLnBrk="0">
              <a:spcBef>
                <a:spcPct val="50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The telephone interviews averaged 17 minutes in length; the comparable figure for the online participants is 13 minutes.</a:t>
            </a:r>
          </a:p>
          <a:p>
            <a:pPr marL="346075" lvl="1" indent="-346075" algn="just" eaLnBrk="0">
              <a:spcBef>
                <a:spcPct val="50000"/>
              </a:spcBef>
              <a:buClr>
                <a:srgbClr val="ADBD5F"/>
              </a:buClr>
              <a:buFont typeface="Arial" pitchFamily="34" charset="0"/>
              <a:buChar char="•"/>
            </a:pPr>
            <a:r>
              <a:rPr lang="en-US" sz="2450" dirty="0">
                <a:latin typeface="Segoe UI Semilight" panose="020B0402040204020203" pitchFamily="34" charset="0"/>
                <a:cs typeface="Segoe UI Semilight" panose="020B0402040204020203" pitchFamily="34" charset="0"/>
              </a:rPr>
              <a:t>To compensate for limitations in the data-collection process, the combined file of respondents was weighted on key demographics to better reflect known population parameters.</a:t>
            </a:r>
          </a:p>
        </p:txBody>
      </p:sp>
      <p:sp>
        <p:nvSpPr>
          <p:cNvPr id="4" name="Slide Number Placeholder 4">
            <a:extLst>
              <a:ext uri="{FF2B5EF4-FFF2-40B4-BE49-F238E27FC236}">
                <a16:creationId xmlns:a16="http://schemas.microsoft.com/office/drawing/2014/main" id="{BE84D51F-2F59-DA87-62B7-EF71A5076519}"/>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6</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0EC575A8-5883-33DB-FEA3-777694130B96}"/>
              </a:ext>
            </a:extLst>
          </p:cNvPr>
          <p:cNvSpPr txBox="1"/>
          <p:nvPr/>
        </p:nvSpPr>
        <p:spPr>
          <a:xfrm>
            <a:off x="762000" y="6390617"/>
            <a:ext cx="10580220" cy="233397"/>
          </a:xfrm>
          <a:prstGeom prst="rect">
            <a:avLst/>
          </a:prstGeom>
          <a:noFill/>
        </p:spPr>
        <p:txBody>
          <a:bodyPr wrap="square" rtlCol="0">
            <a:spAutoFit/>
          </a:bodyPr>
          <a:lstStyle/>
          <a:p>
            <a:pPr>
              <a:lnSpc>
                <a:spcPts val="1100"/>
              </a:lnSpc>
            </a:pPr>
            <a:r>
              <a:rPr lang="en-US" sz="1050" dirty="0">
                <a:latin typeface="Segoe UI Semilight" panose="020B0402040204020203" pitchFamily="34" charset="0"/>
                <a:cs typeface="Segoe UI Semilight" panose="020B0402040204020203" pitchFamily="34" charset="0"/>
              </a:rPr>
              <a:t>*SOURCE:  U.S. Census Bureau, QuickFacts, 2024; American Community Survey, 2023 /^ACS 2023 5-year estimates</a:t>
            </a:r>
          </a:p>
        </p:txBody>
      </p:sp>
      <p:pic>
        <p:nvPicPr>
          <p:cNvPr id="11" name="Picture 10">
            <a:extLst>
              <a:ext uri="{FF2B5EF4-FFF2-40B4-BE49-F238E27FC236}">
                <a16:creationId xmlns:a16="http://schemas.microsoft.com/office/drawing/2014/main" id="{95953F1F-1E60-591F-661A-0EB27A305E5A}"/>
              </a:ext>
            </a:extLst>
          </p:cNvPr>
          <p:cNvPicPr>
            <a:picLocks noChangeAspect="1"/>
          </p:cNvPicPr>
          <p:nvPr/>
        </p:nvPicPr>
        <p:blipFill>
          <a:blip r:embed="rId2"/>
          <a:srcRect l="37555" t="61072" r="26000" b="25681"/>
          <a:stretch>
            <a:fillRect/>
          </a:stretch>
        </p:blipFill>
        <p:spPr>
          <a:xfrm>
            <a:off x="4494864" y="3751119"/>
            <a:ext cx="6431836" cy="1870364"/>
          </a:xfrm>
          <a:prstGeom prst="rect">
            <a:avLst/>
          </a:prstGeom>
        </p:spPr>
      </p:pic>
      <p:sp>
        <p:nvSpPr>
          <p:cNvPr id="10" name="Arrow: Down 9">
            <a:extLst>
              <a:ext uri="{FF2B5EF4-FFF2-40B4-BE49-F238E27FC236}">
                <a16:creationId xmlns:a16="http://schemas.microsoft.com/office/drawing/2014/main" id="{E91C9477-61E1-822F-FFBA-8F7C883A4CCF}"/>
              </a:ext>
            </a:extLst>
          </p:cNvPr>
          <p:cNvSpPr/>
          <p:nvPr/>
        </p:nvSpPr>
        <p:spPr>
          <a:xfrm rot="17579869" flipH="1">
            <a:off x="5764481" y="4341506"/>
            <a:ext cx="200445" cy="80928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AB20B6-04F4-62B1-74B4-028227513993}"/>
              </a:ext>
            </a:extLst>
          </p:cNvPr>
          <p:cNvSpPr txBox="1"/>
          <p:nvPr/>
        </p:nvSpPr>
        <p:spPr>
          <a:xfrm>
            <a:off x="5750685" y="3236948"/>
            <a:ext cx="3920195"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Powell Population by Age Ranges</a:t>
            </a:r>
            <a:r>
              <a:rPr lang="en-US" sz="1600" baseline="30000" dirty="0">
                <a:latin typeface="Segoe Print" panose="02000600000000000000" pitchFamily="2" charset="0"/>
                <a:cs typeface="Segoe UI Semilight" panose="020B0402040204020203" pitchFamily="34" charset="0"/>
              </a:rPr>
              <a:t>^</a:t>
            </a:r>
          </a:p>
        </p:txBody>
      </p:sp>
      <p:sp>
        <p:nvSpPr>
          <p:cNvPr id="6" name="TextBox 5">
            <a:extLst>
              <a:ext uri="{FF2B5EF4-FFF2-40B4-BE49-F238E27FC236}">
                <a16:creationId xmlns:a16="http://schemas.microsoft.com/office/drawing/2014/main" id="{1D60670D-BCB8-B18C-75F1-61E7D823110D}"/>
              </a:ext>
            </a:extLst>
          </p:cNvPr>
          <p:cNvSpPr txBox="1"/>
          <p:nvPr/>
        </p:nvSpPr>
        <p:spPr>
          <a:xfrm>
            <a:off x="70041" y="-493539"/>
            <a:ext cx="317716" cy="830997"/>
          </a:xfrm>
          <a:prstGeom prst="rect">
            <a:avLst/>
          </a:prstGeom>
          <a:noFill/>
        </p:spPr>
        <p:txBody>
          <a:bodyPr wrap="none" rtlCol="0">
            <a:spAutoFit/>
          </a:bodyPr>
          <a:lstStyle/>
          <a:p>
            <a:r>
              <a:rPr lang="en-US" sz="4800"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48100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hild sliding down a slide&#10;&#10;AI-generated content may be incorrect.">
            <a:extLst>
              <a:ext uri="{FF2B5EF4-FFF2-40B4-BE49-F238E27FC236}">
                <a16:creationId xmlns:a16="http://schemas.microsoft.com/office/drawing/2014/main" id="{29256DB4-8BA2-C91F-426F-8280E0D7A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5" name="Rectangle 4">
            <a:extLst>
              <a:ext uri="{FF2B5EF4-FFF2-40B4-BE49-F238E27FC236}">
                <a16:creationId xmlns:a16="http://schemas.microsoft.com/office/drawing/2014/main" id="{6A298F3B-E20E-4D7D-8430-30CB304550A4}"/>
              </a:ext>
            </a:extLst>
          </p:cNvPr>
          <p:cNvSpPr/>
          <p:nvPr/>
        </p:nvSpPr>
        <p:spPr>
          <a:xfrm>
            <a:off x="-95734" y="4953000"/>
            <a:ext cx="5658334" cy="121920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4D4B07-AAD4-4E9F-9F73-535883A54D92}"/>
              </a:ext>
            </a:extLst>
          </p:cNvPr>
          <p:cNvSpPr txBox="1"/>
          <p:nvPr/>
        </p:nvSpPr>
        <p:spPr>
          <a:xfrm>
            <a:off x="269612" y="5181600"/>
            <a:ext cx="4942379" cy="646331"/>
          </a:xfrm>
          <a:prstGeom prst="rect">
            <a:avLst/>
          </a:prstGeom>
          <a:noFill/>
        </p:spPr>
        <p:txBody>
          <a:bodyPr wrap="none" rtlCol="0">
            <a:spAutoFit/>
          </a:bodyPr>
          <a:lstStyle/>
          <a:p>
            <a:r>
              <a:rPr lang="en-US" sz="3600" dirty="0">
                <a:solidFill>
                  <a:schemeClr val="bg1"/>
                </a:solidFill>
                <a:latin typeface="Segoe UI Semilight" panose="020B0402040204020203" pitchFamily="34" charset="0"/>
                <a:cs typeface="Segoe UI Semilight" panose="020B0402040204020203" pitchFamily="34" charset="0"/>
              </a:rPr>
              <a:t>Powell as a Place to Live</a:t>
            </a:r>
          </a:p>
        </p:txBody>
      </p:sp>
    </p:spTree>
    <p:extLst>
      <p:ext uri="{BB962C8B-B14F-4D97-AF65-F5344CB8AC3E}">
        <p14:creationId xmlns:p14="http://schemas.microsoft.com/office/powerpoint/2010/main" val="357863883"/>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530FCC1D-AA76-4D4C-84E5-74CE24C63A24}"/>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grpSp>
        <p:nvGrpSpPr>
          <p:cNvPr id="29" name="Group 28">
            <a:extLst>
              <a:ext uri="{FF2B5EF4-FFF2-40B4-BE49-F238E27FC236}">
                <a16:creationId xmlns:a16="http://schemas.microsoft.com/office/drawing/2014/main" id="{22D27CBF-D283-4BED-8070-999D166DC672}"/>
              </a:ext>
            </a:extLst>
          </p:cNvPr>
          <p:cNvGrpSpPr/>
          <p:nvPr/>
        </p:nvGrpSpPr>
        <p:grpSpPr>
          <a:xfrm>
            <a:off x="6793992" y="2133600"/>
            <a:ext cx="595237" cy="3465576"/>
            <a:chOff x="6781800" y="2136648"/>
            <a:chExt cx="595237" cy="3465576"/>
          </a:xfrm>
        </p:grpSpPr>
        <p:sp>
          <p:nvSpPr>
            <p:cNvPr id="30" name="TextBox 29">
              <a:extLst>
                <a:ext uri="{FF2B5EF4-FFF2-40B4-BE49-F238E27FC236}">
                  <a16:creationId xmlns:a16="http://schemas.microsoft.com/office/drawing/2014/main" id="{1E789A7D-9044-97EC-A548-12A895300D33}"/>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31" name="TextBox 30">
              <a:extLst>
                <a:ext uri="{FF2B5EF4-FFF2-40B4-BE49-F238E27FC236}">
                  <a16:creationId xmlns:a16="http://schemas.microsoft.com/office/drawing/2014/main" id="{1B3CFB4D-49D5-774C-332A-DFDDC9C801E4}"/>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32" name="TextBox 31">
              <a:extLst>
                <a:ext uri="{FF2B5EF4-FFF2-40B4-BE49-F238E27FC236}">
                  <a16:creationId xmlns:a16="http://schemas.microsoft.com/office/drawing/2014/main" id="{3CE1968E-B56A-EB04-AC19-7134B120033E}"/>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33" name="TextBox 32">
              <a:extLst>
                <a:ext uri="{FF2B5EF4-FFF2-40B4-BE49-F238E27FC236}">
                  <a16:creationId xmlns:a16="http://schemas.microsoft.com/office/drawing/2014/main" id="{E66D301D-3FDB-2949-A3FC-B4CBC7B3BBA0}"/>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34" name="TextBox 33">
              <a:extLst>
                <a:ext uri="{FF2B5EF4-FFF2-40B4-BE49-F238E27FC236}">
                  <a16:creationId xmlns:a16="http://schemas.microsoft.com/office/drawing/2014/main" id="{0739FEF6-1E19-39B6-2BAD-BFD5BE87F55A}"/>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35" name="TextBox 34">
              <a:extLst>
                <a:ext uri="{FF2B5EF4-FFF2-40B4-BE49-F238E27FC236}">
                  <a16:creationId xmlns:a16="http://schemas.microsoft.com/office/drawing/2014/main" id="{152538BB-288D-3002-9E26-717AD2CB7FBF}"/>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36" name="TextBox 35">
              <a:extLst>
                <a:ext uri="{FF2B5EF4-FFF2-40B4-BE49-F238E27FC236}">
                  <a16:creationId xmlns:a16="http://schemas.microsoft.com/office/drawing/2014/main" id="{C44972A8-99D7-D150-7FCA-2A3505BE27F5}"/>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37" name="TextBox 36">
              <a:extLst>
                <a:ext uri="{FF2B5EF4-FFF2-40B4-BE49-F238E27FC236}">
                  <a16:creationId xmlns:a16="http://schemas.microsoft.com/office/drawing/2014/main" id="{B2E7CDF7-6BB0-0D64-B314-C1700D9A43F9}"/>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5" name="TextBox 4">
              <a:extLst>
                <a:ext uri="{FF2B5EF4-FFF2-40B4-BE49-F238E27FC236}">
                  <a16:creationId xmlns:a16="http://schemas.microsoft.com/office/drawing/2014/main" id="{429B7DEB-42B3-7837-8905-45696A79E6C1}"/>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12" name="Group 11">
            <a:extLst>
              <a:ext uri="{FF2B5EF4-FFF2-40B4-BE49-F238E27FC236}">
                <a16:creationId xmlns:a16="http://schemas.microsoft.com/office/drawing/2014/main" id="{E3067E3B-980A-002F-515C-B34AA6BA236D}"/>
              </a:ext>
            </a:extLst>
          </p:cNvPr>
          <p:cNvGrpSpPr/>
          <p:nvPr/>
        </p:nvGrpSpPr>
        <p:grpSpPr>
          <a:xfrm>
            <a:off x="6787781" y="2133600"/>
            <a:ext cx="601448" cy="3465576"/>
            <a:chOff x="6775589" y="2136648"/>
            <a:chExt cx="601448" cy="3465576"/>
          </a:xfrm>
        </p:grpSpPr>
        <p:sp>
          <p:nvSpPr>
            <p:cNvPr id="13" name="TextBox 12">
              <a:extLst>
                <a:ext uri="{FF2B5EF4-FFF2-40B4-BE49-F238E27FC236}">
                  <a16:creationId xmlns:a16="http://schemas.microsoft.com/office/drawing/2014/main" id="{0E229B03-E689-CF4D-409E-26BAD32847B0}"/>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14" name="TextBox 13">
              <a:extLst>
                <a:ext uri="{FF2B5EF4-FFF2-40B4-BE49-F238E27FC236}">
                  <a16:creationId xmlns:a16="http://schemas.microsoft.com/office/drawing/2014/main" id="{050AD172-C776-FB97-5D45-C33FA07302BE}"/>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16" name="TextBox 15">
              <a:extLst>
                <a:ext uri="{FF2B5EF4-FFF2-40B4-BE49-F238E27FC236}">
                  <a16:creationId xmlns:a16="http://schemas.microsoft.com/office/drawing/2014/main" id="{84C1581D-4013-F6BC-F928-1FC51AD2C064}"/>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24" name="TextBox 23">
              <a:extLst>
                <a:ext uri="{FF2B5EF4-FFF2-40B4-BE49-F238E27FC236}">
                  <a16:creationId xmlns:a16="http://schemas.microsoft.com/office/drawing/2014/main" id="{DAC66038-47EA-6314-34DA-F684812530CA}"/>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25" name="TextBox 24">
              <a:extLst>
                <a:ext uri="{FF2B5EF4-FFF2-40B4-BE49-F238E27FC236}">
                  <a16:creationId xmlns:a16="http://schemas.microsoft.com/office/drawing/2014/main" id="{F6189551-9A39-197E-4EBE-78D1742362C5}"/>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26" name="TextBox 25">
              <a:extLst>
                <a:ext uri="{FF2B5EF4-FFF2-40B4-BE49-F238E27FC236}">
                  <a16:creationId xmlns:a16="http://schemas.microsoft.com/office/drawing/2014/main" id="{1AB6DBD0-B0F2-E229-93AE-0CBDDC60D25A}"/>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27" name="TextBox 26">
              <a:extLst>
                <a:ext uri="{FF2B5EF4-FFF2-40B4-BE49-F238E27FC236}">
                  <a16:creationId xmlns:a16="http://schemas.microsoft.com/office/drawing/2014/main" id="{9F56D711-EF65-5835-A5BA-3C42BC66114E}"/>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49" name="TextBox 48">
              <a:extLst>
                <a:ext uri="{FF2B5EF4-FFF2-40B4-BE49-F238E27FC236}">
                  <a16:creationId xmlns:a16="http://schemas.microsoft.com/office/drawing/2014/main" id="{0F2E1AB9-9827-3F93-2F92-CD290AB5961B}"/>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2" name="TextBox 51">
              <a:extLst>
                <a:ext uri="{FF2B5EF4-FFF2-40B4-BE49-F238E27FC236}">
                  <a16:creationId xmlns:a16="http://schemas.microsoft.com/office/drawing/2014/main" id="{F0D04D09-D22C-2BA3-01A5-989F2DC5646F}"/>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grpSp>
        <p:nvGrpSpPr>
          <p:cNvPr id="23" name="Group 22">
            <a:extLst>
              <a:ext uri="{FF2B5EF4-FFF2-40B4-BE49-F238E27FC236}">
                <a16:creationId xmlns:a16="http://schemas.microsoft.com/office/drawing/2014/main" id="{FE47A0CC-CD5A-42E4-B7DA-34D38D9DEFCF}"/>
              </a:ext>
            </a:extLst>
          </p:cNvPr>
          <p:cNvGrpSpPr/>
          <p:nvPr/>
        </p:nvGrpSpPr>
        <p:grpSpPr>
          <a:xfrm>
            <a:off x="7306816" y="1954382"/>
            <a:ext cx="4123179" cy="3836818"/>
            <a:chOff x="7672418" y="1954382"/>
            <a:chExt cx="4187563" cy="3836818"/>
          </a:xfrm>
        </p:grpSpPr>
        <p:graphicFrame>
          <p:nvGraphicFramePr>
            <p:cNvPr id="107" name="Chart 106">
              <a:extLst>
                <a:ext uri="{FF2B5EF4-FFF2-40B4-BE49-F238E27FC236}">
                  <a16:creationId xmlns:a16="http://schemas.microsoft.com/office/drawing/2014/main" id="{C1FD94B0-2B4D-408D-899A-93762AA31776}"/>
                </a:ext>
              </a:extLst>
            </p:cNvPr>
            <p:cNvGraphicFramePr/>
            <p:nvPr>
              <p:extLst>
                <p:ext uri="{D42A27DB-BD31-4B8C-83A1-F6EECF244321}">
                  <p14:modId xmlns:p14="http://schemas.microsoft.com/office/powerpoint/2010/main" val="1899344596"/>
                </p:ext>
              </p:extLst>
            </p:nvPr>
          </p:nvGraphicFramePr>
          <p:xfrm>
            <a:off x="7672418" y="1954382"/>
            <a:ext cx="3833782" cy="3836818"/>
          </p:xfrm>
          <a:graphic>
            <a:graphicData uri="http://schemas.openxmlformats.org/drawingml/2006/chart">
              <c:chart xmlns:c="http://schemas.openxmlformats.org/drawingml/2006/chart" xmlns:r="http://schemas.openxmlformats.org/officeDocument/2006/relationships" r:id="rId3"/>
            </a:graphicData>
          </a:graphic>
        </p:graphicFrame>
        <p:sp>
          <p:nvSpPr>
            <p:cNvPr id="108" name="TextBox 107">
              <a:extLst>
                <a:ext uri="{FF2B5EF4-FFF2-40B4-BE49-F238E27FC236}">
                  <a16:creationId xmlns:a16="http://schemas.microsoft.com/office/drawing/2014/main" id="{6E4B8AF7-070A-418F-882A-C83DCF0B1777}"/>
                </a:ext>
              </a:extLst>
            </p:cNvPr>
            <p:cNvSpPr txBox="1"/>
            <p:nvPr/>
          </p:nvSpPr>
          <p:spPr>
            <a:xfrm>
              <a:off x="11232374" y="2892733"/>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96%</a:t>
              </a:r>
            </a:p>
          </p:txBody>
        </p:sp>
        <p:sp>
          <p:nvSpPr>
            <p:cNvPr id="113" name="TextBox 112">
              <a:extLst>
                <a:ext uri="{FF2B5EF4-FFF2-40B4-BE49-F238E27FC236}">
                  <a16:creationId xmlns:a16="http://schemas.microsoft.com/office/drawing/2014/main" id="{39E732F8-8B8B-47E7-A10C-1084746C150F}"/>
                </a:ext>
              </a:extLst>
            </p:cNvPr>
            <p:cNvSpPr txBox="1"/>
            <p:nvPr/>
          </p:nvSpPr>
          <p:spPr>
            <a:xfrm>
              <a:off x="11158410" y="5302120"/>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94%</a:t>
              </a:r>
            </a:p>
          </p:txBody>
        </p:sp>
        <p:sp>
          <p:nvSpPr>
            <p:cNvPr id="115" name="TextBox 114">
              <a:extLst>
                <a:ext uri="{FF2B5EF4-FFF2-40B4-BE49-F238E27FC236}">
                  <a16:creationId xmlns:a16="http://schemas.microsoft.com/office/drawing/2014/main" id="{8818C154-6942-445E-BE45-119991408A5B}"/>
                </a:ext>
              </a:extLst>
            </p:cNvPr>
            <p:cNvSpPr txBox="1"/>
            <p:nvPr/>
          </p:nvSpPr>
          <p:spPr>
            <a:xfrm>
              <a:off x="11192666" y="4902349"/>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95%</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11201402" y="3320227"/>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95%</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11161616" y="3701227"/>
              <a:ext cx="545342"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94%</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11271321" y="4096435"/>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97%</a:t>
              </a:r>
            </a:p>
          </p:txBody>
        </p:sp>
        <p:sp>
          <p:nvSpPr>
            <p:cNvPr id="53" name="TextBox 52">
              <a:extLst>
                <a:ext uri="{FF2B5EF4-FFF2-40B4-BE49-F238E27FC236}">
                  <a16:creationId xmlns:a16="http://schemas.microsoft.com/office/drawing/2014/main" id="{1069AB7C-49B5-4BDB-AE43-2E5046043D79}"/>
                </a:ext>
              </a:extLst>
            </p:cNvPr>
            <p:cNvSpPr txBox="1"/>
            <p:nvPr/>
          </p:nvSpPr>
          <p:spPr>
            <a:xfrm>
              <a:off x="11319448" y="4492933"/>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98%</a:t>
              </a:r>
            </a:p>
          </p:txBody>
        </p:sp>
        <p:sp>
          <p:nvSpPr>
            <p:cNvPr id="28" name="TextBox 27">
              <a:extLst>
                <a:ext uri="{FF2B5EF4-FFF2-40B4-BE49-F238E27FC236}">
                  <a16:creationId xmlns:a16="http://schemas.microsoft.com/office/drawing/2014/main" id="{2C60E086-EB1D-94C1-9861-0917BB5D988F}"/>
                </a:ext>
              </a:extLst>
            </p:cNvPr>
            <p:cNvSpPr txBox="1"/>
            <p:nvPr/>
          </p:nvSpPr>
          <p:spPr>
            <a:xfrm>
              <a:off x="11206813" y="2117844"/>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95%</a:t>
              </a:r>
            </a:p>
          </p:txBody>
        </p:sp>
        <p:sp>
          <p:nvSpPr>
            <p:cNvPr id="4" name="TextBox 3">
              <a:extLst>
                <a:ext uri="{FF2B5EF4-FFF2-40B4-BE49-F238E27FC236}">
                  <a16:creationId xmlns:a16="http://schemas.microsoft.com/office/drawing/2014/main" id="{8129CFF5-C39E-DC61-463C-3D073C0D37E9}"/>
                </a:ext>
              </a:extLst>
            </p:cNvPr>
            <p:cNvSpPr txBox="1"/>
            <p:nvPr/>
          </p:nvSpPr>
          <p:spPr>
            <a:xfrm>
              <a:off x="11209388" y="2510443"/>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95%</a:t>
              </a:r>
            </a:p>
          </p:txBody>
        </p:sp>
      </p:grpSp>
      <p:sp>
        <p:nvSpPr>
          <p:cNvPr id="97" name="Rectangle 96">
            <a:extLst>
              <a:ext uri="{FF2B5EF4-FFF2-40B4-BE49-F238E27FC236}">
                <a16:creationId xmlns:a16="http://schemas.microsoft.com/office/drawing/2014/main" id="{4980C284-8547-478E-9463-AFCB2ED6480D}"/>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3" name="TextBox 2">
            <a:extLst>
              <a:ext uri="{FF2B5EF4-FFF2-40B4-BE49-F238E27FC236}">
                <a16:creationId xmlns:a16="http://schemas.microsoft.com/office/drawing/2014/main" id="{4D57EAC5-8FEF-4529-9949-BFCB36745BCD}"/>
              </a:ext>
            </a:extLst>
          </p:cNvPr>
          <p:cNvSpPr txBox="1"/>
          <p:nvPr/>
        </p:nvSpPr>
        <p:spPr>
          <a:xfrm>
            <a:off x="313013" y="6574529"/>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Q5: All things considered, as a place to live, would you rate Powell exceptional, better than average, just okay, or disappointing?</a:t>
            </a: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8</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3480937039"/>
              </p:ext>
            </p:extLst>
          </p:nvPr>
        </p:nvGraphicFramePr>
        <p:xfrm>
          <a:off x="893480" y="2521206"/>
          <a:ext cx="4563421" cy="3336883"/>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4516120" y="4836599"/>
            <a:ext cx="1269860"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Better</a:t>
            </a:r>
          </a:p>
          <a:p>
            <a:pPr algn="ctr">
              <a:lnSpc>
                <a:spcPts val="1600"/>
              </a:lnSpc>
            </a:pPr>
            <a:r>
              <a:rPr lang="en-US" sz="1500" dirty="0">
                <a:latin typeface="Segoe UI Semilight" panose="020B0402040204020203" pitchFamily="34" charset="0"/>
                <a:cs typeface="Segoe UI Semilight" panose="020B0402040204020203" pitchFamily="34" charset="0"/>
              </a:rPr>
              <a:t>than average</a:t>
            </a:r>
          </a:p>
          <a:p>
            <a:pPr algn="ctr">
              <a:lnSpc>
                <a:spcPts val="1600"/>
              </a:lnSpc>
            </a:pPr>
            <a:r>
              <a:rPr lang="en-US" sz="1500" dirty="0">
                <a:latin typeface="Segoe UI Semilight" panose="020B0402040204020203" pitchFamily="34" charset="0"/>
                <a:cs typeface="Segoe UI Semilight" panose="020B0402040204020203" pitchFamily="34" charset="0"/>
              </a:rPr>
              <a:t>51%</a:t>
            </a:r>
            <a:endParaRPr lang="en-US" sz="1500" baseline="30000" dirty="0">
              <a:latin typeface="Segoe UI Semilight" panose="020B0402040204020203" pitchFamily="34" charset="0"/>
              <a:cs typeface="Segoe UI Semilight" panose="020B0402040204020203" pitchFamily="34" charset="0"/>
            </a:endParaRPr>
          </a:p>
        </p:txBody>
      </p:sp>
      <p:sp>
        <p:nvSpPr>
          <p:cNvPr id="44" name="TextBox 43">
            <a:extLst>
              <a:ext uri="{FF2B5EF4-FFF2-40B4-BE49-F238E27FC236}">
                <a16:creationId xmlns:a16="http://schemas.microsoft.com/office/drawing/2014/main" id="{02EBB709-F479-4EAC-842E-7D5E97EE115C}"/>
              </a:ext>
            </a:extLst>
          </p:cNvPr>
          <p:cNvSpPr txBox="1"/>
          <p:nvPr/>
        </p:nvSpPr>
        <p:spPr>
          <a:xfrm>
            <a:off x="924038" y="2508738"/>
            <a:ext cx="19050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Exceptional</a:t>
            </a:r>
          </a:p>
          <a:p>
            <a:pPr algn="ctr">
              <a:lnSpc>
                <a:spcPts val="1600"/>
              </a:lnSpc>
            </a:pPr>
            <a:r>
              <a:rPr lang="en-US" sz="1500" dirty="0">
                <a:latin typeface="Segoe UI Semilight" panose="020B0402040204020203" pitchFamily="34" charset="0"/>
                <a:cs typeface="Segoe UI Semilight" panose="020B0402040204020203" pitchFamily="34" charset="0"/>
              </a:rPr>
              <a:t>44%</a:t>
            </a:r>
            <a:endParaRPr lang="en-US" sz="1500" baseline="30000" dirty="0">
              <a:latin typeface="Segoe UI Semilight" panose="020B0402040204020203" pitchFamily="34" charset="0"/>
              <a:cs typeface="Segoe UI Semilight" panose="020B0402040204020203" pitchFamily="34" charset="0"/>
            </a:endParaRPr>
          </a:p>
        </p:txBody>
      </p:sp>
      <p:sp>
        <p:nvSpPr>
          <p:cNvPr id="48" name="TextBox 47">
            <a:extLst>
              <a:ext uri="{FF2B5EF4-FFF2-40B4-BE49-F238E27FC236}">
                <a16:creationId xmlns:a16="http://schemas.microsoft.com/office/drawing/2014/main" id="{825874FB-2146-463C-B1E0-A57D4486DC41}"/>
              </a:ext>
            </a:extLst>
          </p:cNvPr>
          <p:cNvSpPr txBox="1"/>
          <p:nvPr/>
        </p:nvSpPr>
        <p:spPr>
          <a:xfrm>
            <a:off x="1555898" y="1964994"/>
            <a:ext cx="3239831" cy="584775"/>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As a place to live, Powell is …</a:t>
            </a:r>
          </a:p>
        </p:txBody>
      </p:sp>
      <p:sp>
        <p:nvSpPr>
          <p:cNvPr id="61" name="TextBox 60">
            <a:extLst>
              <a:ext uri="{FF2B5EF4-FFF2-40B4-BE49-F238E27FC236}">
                <a16:creationId xmlns:a16="http://schemas.microsoft.com/office/drawing/2014/main" id="{AB149C88-C111-4054-B653-17CDB1E4518A}"/>
              </a:ext>
            </a:extLst>
          </p:cNvPr>
          <p:cNvSpPr txBox="1"/>
          <p:nvPr/>
        </p:nvSpPr>
        <p:spPr>
          <a:xfrm>
            <a:off x="3288703" y="3194538"/>
            <a:ext cx="524503" cy="307777"/>
          </a:xfrm>
          <a:prstGeom prst="rect">
            <a:avLst/>
          </a:prstGeom>
          <a:solidFill>
            <a:schemeClr val="bg1"/>
          </a:solidFill>
          <a:ln>
            <a:solidFill>
              <a:srgbClr val="547FA4"/>
            </a:solidFill>
          </a:ln>
        </p:spPr>
        <p:txBody>
          <a:bodyPr wrap="none" rtlCol="0">
            <a:spAutoFit/>
          </a:bodyPr>
          <a:lstStyle/>
          <a:p>
            <a:pPr algn="ctr"/>
            <a:r>
              <a:rPr lang="en-US" sz="1400" dirty="0">
                <a:latin typeface="Segoe UI" panose="020B0502040204020203" pitchFamily="34" charset="0"/>
                <a:cs typeface="Segoe UI" panose="020B0502040204020203" pitchFamily="34" charset="0"/>
              </a:rPr>
              <a:t>95%</a:t>
            </a:r>
          </a:p>
        </p:txBody>
      </p:sp>
      <p:sp>
        <p:nvSpPr>
          <p:cNvPr id="63" name="TextBox 62">
            <a:extLst>
              <a:ext uri="{FF2B5EF4-FFF2-40B4-BE49-F238E27FC236}">
                <a16:creationId xmlns:a16="http://schemas.microsoft.com/office/drawing/2014/main" id="{16797F18-72AC-4F44-A8B1-C15BA8771A82}"/>
              </a:ext>
            </a:extLst>
          </p:cNvPr>
          <p:cNvSpPr txBox="1"/>
          <p:nvPr/>
        </p:nvSpPr>
        <p:spPr>
          <a:xfrm>
            <a:off x="802780" y="5371304"/>
            <a:ext cx="1859202"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Just okay</a:t>
            </a:r>
          </a:p>
          <a:p>
            <a:pPr algn="ctr">
              <a:lnSpc>
                <a:spcPts val="1600"/>
              </a:lnSpc>
            </a:pPr>
            <a:r>
              <a:rPr lang="en-US" sz="1500" dirty="0">
                <a:latin typeface="Segoe UI Semilight" panose="020B0402040204020203" pitchFamily="34" charset="0"/>
                <a:cs typeface="Segoe UI Semilight" panose="020B0402040204020203" pitchFamily="34" charset="0"/>
              </a:rPr>
              <a:t>4%</a:t>
            </a:r>
            <a:endParaRPr lang="en-US" sz="1500" baseline="30000" dirty="0">
              <a:latin typeface="Segoe UI Semilight" panose="020B0402040204020203" pitchFamily="34" charset="0"/>
              <a:cs typeface="Segoe UI Semilight" panose="020B0402040204020203" pitchFamily="34" charset="0"/>
            </a:endParaRPr>
          </a:p>
        </p:txBody>
      </p:sp>
      <p:sp>
        <p:nvSpPr>
          <p:cNvPr id="50" name="TextBox 49">
            <a:extLst>
              <a:ext uri="{FF2B5EF4-FFF2-40B4-BE49-F238E27FC236}">
                <a16:creationId xmlns:a16="http://schemas.microsoft.com/office/drawing/2014/main" id="{77C207E8-095D-4724-B7C4-2E39B9D582C8}"/>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
        <p:nvSpPr>
          <p:cNvPr id="21" name="TextBox 20">
            <a:extLst>
              <a:ext uri="{FF2B5EF4-FFF2-40B4-BE49-F238E27FC236}">
                <a16:creationId xmlns:a16="http://schemas.microsoft.com/office/drawing/2014/main" id="{FE140688-ECC0-4965-986F-81D29731AECE}"/>
              </a:ext>
            </a:extLst>
          </p:cNvPr>
          <p:cNvSpPr txBox="1"/>
          <p:nvPr/>
        </p:nvSpPr>
        <p:spPr>
          <a:xfrm>
            <a:off x="289979" y="5024295"/>
            <a:ext cx="17526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Disappointing</a:t>
            </a:r>
          </a:p>
          <a:p>
            <a:pPr algn="ctr">
              <a:lnSpc>
                <a:spcPts val="1600"/>
              </a:lnSpc>
            </a:pPr>
            <a:r>
              <a:rPr lang="en-US" sz="1500" dirty="0">
                <a:latin typeface="Segoe UI Semilight" panose="020B0402040204020203" pitchFamily="34" charset="0"/>
                <a:cs typeface="Segoe UI Semilight" panose="020B0402040204020203" pitchFamily="34" charset="0"/>
              </a:rPr>
              <a:t>1%</a:t>
            </a:r>
            <a:endParaRPr lang="en-US" sz="1500" baseline="30000" dirty="0">
              <a:latin typeface="Segoe UI Semilight" panose="020B0402040204020203" pitchFamily="34" charset="0"/>
              <a:cs typeface="Segoe UI Semilight" panose="020B0402040204020203" pitchFamily="34" charset="0"/>
            </a:endParaRPr>
          </a:p>
        </p:txBody>
      </p:sp>
      <p:cxnSp>
        <p:nvCxnSpPr>
          <p:cNvPr id="51" name="Straight Connector 50">
            <a:extLst>
              <a:ext uri="{FF2B5EF4-FFF2-40B4-BE49-F238E27FC236}">
                <a16:creationId xmlns:a16="http://schemas.microsoft.com/office/drawing/2014/main" id="{386C4437-13EC-4FA5-A422-E2816F675A51}"/>
              </a:ext>
            </a:extLst>
          </p:cNvPr>
          <p:cNvCxnSpPr>
            <a:cxnSpLocks/>
          </p:cNvCxnSpPr>
          <p:nvPr/>
        </p:nvCxnSpPr>
        <p:spPr>
          <a:xfrm flipH="1">
            <a:off x="1772001" y="5172164"/>
            <a:ext cx="204042"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69C1AC3D-1F31-4825-B006-3A49A4916D53}"/>
              </a:ext>
            </a:extLst>
          </p:cNvPr>
          <p:cNvGrpSpPr/>
          <p:nvPr/>
        </p:nvGrpSpPr>
        <p:grpSpPr>
          <a:xfrm>
            <a:off x="7201252" y="562782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8BFCC0F7-19E7-4F16-B24B-E8B250FD6001}"/>
              </a:ext>
            </a:extLst>
          </p:cNvPr>
          <p:cNvGrpSpPr/>
          <p:nvPr/>
        </p:nvGrpSpPr>
        <p:grpSpPr>
          <a:xfrm>
            <a:off x="7454537" y="6012737"/>
            <a:ext cx="3110344" cy="313017"/>
            <a:chOff x="7454537" y="6012737"/>
            <a:chExt cx="3110344" cy="313017"/>
          </a:xfrm>
        </p:grpSpPr>
        <p:grpSp>
          <p:nvGrpSpPr>
            <p:cNvPr id="95" name="Group 94">
              <a:extLst>
                <a:ext uri="{FF2B5EF4-FFF2-40B4-BE49-F238E27FC236}">
                  <a16:creationId xmlns:a16="http://schemas.microsoft.com/office/drawing/2014/main" id="{71C353AC-8412-46FB-8AF1-5BC9102EB261}"/>
                </a:ext>
              </a:extLst>
            </p:cNvPr>
            <p:cNvGrpSpPr/>
            <p:nvPr/>
          </p:nvGrpSpPr>
          <p:grpSpPr>
            <a:xfrm>
              <a:off x="7454537" y="6012737"/>
              <a:ext cx="1811411" cy="307777"/>
              <a:chOff x="7454537" y="6012737"/>
              <a:chExt cx="1811411" cy="307777"/>
            </a:xfrm>
          </p:grpSpPr>
          <p:sp>
            <p:nvSpPr>
              <p:cNvPr id="101" name="TextBox 100">
                <a:extLst>
                  <a:ext uri="{FF2B5EF4-FFF2-40B4-BE49-F238E27FC236}">
                    <a16:creationId xmlns:a16="http://schemas.microsoft.com/office/drawing/2014/main" id="{F3F60E21-D180-45F6-BD8E-7F9CCC5A4CA3}"/>
                  </a:ext>
                </a:extLst>
              </p:cNvPr>
              <p:cNvSpPr txBox="1"/>
              <p:nvPr/>
            </p:nvSpPr>
            <p:spPr>
              <a:xfrm>
                <a:off x="7562468" y="6012737"/>
                <a:ext cx="1703480"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Better than average</a:t>
                </a:r>
              </a:p>
            </p:txBody>
          </p:sp>
          <p:sp>
            <p:nvSpPr>
              <p:cNvPr id="102" name="Rectangle 101">
                <a:extLst>
                  <a:ext uri="{FF2B5EF4-FFF2-40B4-BE49-F238E27FC236}">
                    <a16:creationId xmlns:a16="http://schemas.microsoft.com/office/drawing/2014/main" id="{71B7B643-8608-4710-AC67-605DFC7C80D6}"/>
                  </a:ext>
                </a:extLst>
              </p:cNvPr>
              <p:cNvSpPr/>
              <p:nvPr/>
            </p:nvSpPr>
            <p:spPr>
              <a:xfrm>
                <a:off x="7454537" y="6094066"/>
                <a:ext cx="137160" cy="137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nvGrpSpPr>
            <p:cNvPr id="96" name="Group 95">
              <a:extLst>
                <a:ext uri="{FF2B5EF4-FFF2-40B4-BE49-F238E27FC236}">
                  <a16:creationId xmlns:a16="http://schemas.microsoft.com/office/drawing/2014/main" id="{278F0437-5DB3-4519-89B4-609C4C7DFC05}"/>
                </a:ext>
              </a:extLst>
            </p:cNvPr>
            <p:cNvGrpSpPr/>
            <p:nvPr/>
          </p:nvGrpSpPr>
          <p:grpSpPr>
            <a:xfrm>
              <a:off x="9398455" y="6017977"/>
              <a:ext cx="1166426" cy="307777"/>
              <a:chOff x="9398455" y="6017977"/>
              <a:chExt cx="1166426" cy="307777"/>
            </a:xfrm>
          </p:grpSpPr>
          <p:sp>
            <p:nvSpPr>
              <p:cNvPr id="99" name="TextBox 98">
                <a:extLst>
                  <a:ext uri="{FF2B5EF4-FFF2-40B4-BE49-F238E27FC236}">
                    <a16:creationId xmlns:a16="http://schemas.microsoft.com/office/drawing/2014/main" id="{6047E3C1-276E-4B14-B0E6-90974C299FEA}"/>
                  </a:ext>
                </a:extLst>
              </p:cNvPr>
              <p:cNvSpPr txBox="1"/>
              <p:nvPr/>
            </p:nvSpPr>
            <p:spPr>
              <a:xfrm>
                <a:off x="9506386" y="6017977"/>
                <a:ext cx="1058495"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Exceptional</a:t>
                </a:r>
              </a:p>
            </p:txBody>
          </p:sp>
          <p:sp>
            <p:nvSpPr>
              <p:cNvPr id="100" name="Rectangle 99">
                <a:extLst>
                  <a:ext uri="{FF2B5EF4-FFF2-40B4-BE49-F238E27FC236}">
                    <a16:creationId xmlns:a16="http://schemas.microsoft.com/office/drawing/2014/main" id="{B3E94A04-CF3A-44CD-B1B5-32D2E2B27A85}"/>
                  </a:ext>
                </a:extLst>
              </p:cNvPr>
              <p:cNvSpPr/>
              <p:nvPr/>
            </p:nvSpPr>
            <p:spPr>
              <a:xfrm>
                <a:off x="9398455" y="609930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pSp>
      </p:grpSp>
      <p:sp>
        <p:nvSpPr>
          <p:cNvPr id="2" name="TextBox 1">
            <a:extLst>
              <a:ext uri="{FF2B5EF4-FFF2-40B4-BE49-F238E27FC236}">
                <a16:creationId xmlns:a16="http://schemas.microsoft.com/office/drawing/2014/main" id="{8AB01020-0E30-40A5-9A47-5368AEAB0D04}"/>
              </a:ext>
            </a:extLst>
          </p:cNvPr>
          <p:cNvSpPr txBox="1"/>
          <p:nvPr/>
        </p:nvSpPr>
        <p:spPr>
          <a:xfrm>
            <a:off x="921376" y="381000"/>
            <a:ext cx="10335904" cy="1223412"/>
          </a:xfrm>
          <a:prstGeom prst="rect">
            <a:avLst/>
          </a:prstGeom>
          <a:noFill/>
        </p:spPr>
        <p:txBody>
          <a:bodyPr wrap="square" rtlCol="0">
            <a:spAutoFit/>
          </a:bodyPr>
          <a:lstStyle/>
          <a:p>
            <a:pPr algn="ctr" eaLnBrk="0"/>
            <a:r>
              <a:rPr lang="en-US" sz="2450" dirty="0">
                <a:latin typeface="Segoe UI Semilight" panose="020B0402040204020203" pitchFamily="34" charset="0"/>
                <a:cs typeface="Segoe UI Semilight" panose="020B0402040204020203" pitchFamily="34" charset="0"/>
              </a:rPr>
              <a:t>More than four out of ten residents consider Powell an </a:t>
            </a:r>
            <a:r>
              <a:rPr lang="en-US" sz="2450" i="1" dirty="0">
                <a:latin typeface="Segoe UI Semilight" panose="020B0402040204020203" pitchFamily="34" charset="0"/>
                <a:cs typeface="Segoe UI Semilight" panose="020B0402040204020203" pitchFamily="34" charset="0"/>
              </a:rPr>
              <a:t>exceptional</a:t>
            </a:r>
            <a:r>
              <a:rPr lang="en-US" sz="2450" dirty="0">
                <a:latin typeface="Segoe UI Semilight" panose="020B0402040204020203" pitchFamily="34" charset="0"/>
                <a:cs typeface="Segoe UI Semilight" panose="020B0402040204020203" pitchFamily="34" charset="0"/>
              </a:rPr>
              <a:t> place to live.  Almost everyone else considers the city </a:t>
            </a:r>
            <a:r>
              <a:rPr lang="en-US" sz="2450" i="1" dirty="0">
                <a:latin typeface="Segoe UI Semilight" panose="020B0402040204020203" pitchFamily="34" charset="0"/>
                <a:cs typeface="Segoe UI Semilight" panose="020B0402040204020203" pitchFamily="34" charset="0"/>
              </a:rPr>
              <a:t>better than average</a:t>
            </a:r>
            <a:r>
              <a:rPr lang="en-US" sz="2450" dirty="0">
                <a:latin typeface="Segoe UI Semilight" panose="020B0402040204020203" pitchFamily="34" charset="0"/>
                <a:cs typeface="Segoe UI Semilight" panose="020B0402040204020203" pitchFamily="34" charset="0"/>
              </a:rPr>
              <a:t>.</a:t>
            </a:r>
          </a:p>
          <a:p>
            <a:pPr algn="ctr" eaLnBrk="0"/>
            <a:r>
              <a:rPr lang="en-US" sz="2450" dirty="0">
                <a:latin typeface="Segoe UI Semilight" panose="020B0402040204020203" pitchFamily="34" charset="0"/>
                <a:cs typeface="Segoe UI Semilight" panose="020B0402040204020203" pitchFamily="34" charset="0"/>
              </a:rPr>
              <a:t>Little has changed since 2021.</a:t>
            </a:r>
          </a:p>
        </p:txBody>
      </p:sp>
      <p:grpSp>
        <p:nvGrpSpPr>
          <p:cNvPr id="6" name="Group 5">
            <a:extLst>
              <a:ext uri="{FF2B5EF4-FFF2-40B4-BE49-F238E27FC236}">
                <a16:creationId xmlns:a16="http://schemas.microsoft.com/office/drawing/2014/main" id="{CB181AA1-8C01-58FD-500F-19EBD8D40180}"/>
              </a:ext>
            </a:extLst>
          </p:cNvPr>
          <p:cNvGrpSpPr/>
          <p:nvPr/>
        </p:nvGrpSpPr>
        <p:grpSpPr>
          <a:xfrm>
            <a:off x="12422490" y="2449331"/>
            <a:ext cx="1177342" cy="1338770"/>
            <a:chOff x="9479908" y="2373377"/>
            <a:chExt cx="1177342" cy="1106424"/>
          </a:xfrm>
        </p:grpSpPr>
        <p:sp>
          <p:nvSpPr>
            <p:cNvPr id="7" name="Rectangle: Rounded Corners 6">
              <a:extLst>
                <a:ext uri="{FF2B5EF4-FFF2-40B4-BE49-F238E27FC236}">
                  <a16:creationId xmlns:a16="http://schemas.microsoft.com/office/drawing/2014/main" id="{13B9C309-6914-01A6-4E16-D2457F32FBF5}"/>
                </a:ext>
              </a:extLst>
            </p:cNvPr>
            <p:cNvSpPr/>
            <p:nvPr/>
          </p:nvSpPr>
          <p:spPr>
            <a:xfrm>
              <a:off x="9479908" y="2373377"/>
              <a:ext cx="1177342" cy="1106424"/>
            </a:xfrm>
            <a:prstGeom prst="roundRect">
              <a:avLst/>
            </a:prstGeom>
            <a:solidFill>
              <a:srgbClr val="F9FCFD"/>
            </a:solidFill>
            <a:ln w="12700">
              <a:solidFill>
                <a:srgbClr val="547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4507561-4385-5267-9EDB-1E2B5CBCE15F}"/>
                </a:ext>
              </a:extLst>
            </p:cNvPr>
            <p:cNvSpPr txBox="1"/>
            <p:nvPr/>
          </p:nvSpPr>
          <p:spPr>
            <a:xfrm>
              <a:off x="9536220" y="2404323"/>
              <a:ext cx="643126" cy="1068795"/>
            </a:xfrm>
            <a:prstGeom prst="rect">
              <a:avLst/>
            </a:prstGeom>
            <a:noFill/>
          </p:spPr>
          <p:txBody>
            <a:bodyPr wrap="none" rtlCol="0">
              <a:spAutoFit/>
            </a:bodyPr>
            <a:lstStyle/>
            <a:p>
              <a:pPr algn="r">
                <a:lnSpc>
                  <a:spcPts val="1900"/>
                </a:lnSpc>
              </a:pPr>
              <a:r>
                <a:rPr lang="en-US" sz="1500" dirty="0">
                  <a:latin typeface="Segoe UI" panose="020B0502040204020203" pitchFamily="34" charset="0"/>
                  <a:cs typeface="Segoe UI" panose="020B0502040204020203" pitchFamily="34" charset="0"/>
                </a:rPr>
                <a:t>2025:</a:t>
              </a:r>
            </a:p>
            <a:p>
              <a:pPr algn="r">
                <a:lnSpc>
                  <a:spcPts val="1900"/>
                </a:lnSpc>
              </a:pPr>
              <a:r>
                <a:rPr lang="en-US" sz="1500" dirty="0">
                  <a:latin typeface="Segoe UI Semilight" panose="020B0402040204020203" pitchFamily="34" charset="0"/>
                  <a:cs typeface="Segoe UI Semilight" panose="020B0402040204020203" pitchFamily="34" charset="0"/>
                </a:rPr>
                <a:t>2023:</a:t>
              </a:r>
            </a:p>
            <a:p>
              <a:pPr algn="r">
                <a:lnSpc>
                  <a:spcPts val="1900"/>
                </a:lnSpc>
              </a:pPr>
              <a:r>
                <a:rPr lang="en-US" sz="1500" dirty="0">
                  <a:latin typeface="Segoe UI Semilight" panose="020B0402040204020203" pitchFamily="34" charset="0"/>
                  <a:cs typeface="Segoe UI Semilight" panose="020B0402040204020203" pitchFamily="34" charset="0"/>
                </a:rPr>
                <a:t>2021:</a:t>
              </a:r>
            </a:p>
            <a:p>
              <a:pPr algn="r">
                <a:lnSpc>
                  <a:spcPts val="1900"/>
                </a:lnSpc>
              </a:pPr>
              <a:r>
                <a:rPr lang="en-US" sz="1500" dirty="0">
                  <a:latin typeface="Segoe UI Semilight" panose="020B0402040204020203" pitchFamily="34" charset="0"/>
                  <a:cs typeface="Segoe UI Semilight" panose="020B0402040204020203" pitchFamily="34" charset="0"/>
                </a:rPr>
                <a:t>2018:</a:t>
              </a:r>
            </a:p>
            <a:p>
              <a:pPr algn="r">
                <a:lnSpc>
                  <a:spcPts val="1900"/>
                </a:lnSpc>
              </a:pPr>
              <a:r>
                <a:rPr lang="en-US" sz="1500" dirty="0">
                  <a:latin typeface="Segoe UI Semilight" panose="020B0402040204020203" pitchFamily="34" charset="0"/>
                  <a:cs typeface="Segoe UI Semilight" panose="020B0402040204020203" pitchFamily="34" charset="0"/>
                </a:rPr>
                <a:t>2016:</a:t>
              </a:r>
            </a:p>
          </p:txBody>
        </p:sp>
        <p:sp>
          <p:nvSpPr>
            <p:cNvPr id="11" name="TextBox 10">
              <a:extLst>
                <a:ext uri="{FF2B5EF4-FFF2-40B4-BE49-F238E27FC236}">
                  <a16:creationId xmlns:a16="http://schemas.microsoft.com/office/drawing/2014/main" id="{26380371-3792-C0F9-10D3-F918C8F3723E}"/>
                </a:ext>
              </a:extLst>
            </p:cNvPr>
            <p:cNvSpPr txBox="1"/>
            <p:nvPr/>
          </p:nvSpPr>
          <p:spPr>
            <a:xfrm>
              <a:off x="10049442" y="2409343"/>
              <a:ext cx="545406" cy="1068794"/>
            </a:xfrm>
            <a:prstGeom prst="rect">
              <a:avLst/>
            </a:prstGeom>
            <a:noFill/>
          </p:spPr>
          <p:txBody>
            <a:bodyPr wrap="none" rtlCol="0">
              <a:spAutoFit/>
            </a:bodyPr>
            <a:lstStyle/>
            <a:p>
              <a:pPr algn="r">
                <a:lnSpc>
                  <a:spcPts val="1900"/>
                </a:lnSpc>
              </a:pPr>
              <a:r>
                <a:rPr lang="en-US" sz="1500" dirty="0">
                  <a:latin typeface="Segoe UI" panose="020B0502040204020203" pitchFamily="34" charset="0"/>
                  <a:cs typeface="Segoe UI" panose="020B0502040204020203" pitchFamily="34" charset="0"/>
                </a:rPr>
                <a:t>44%</a:t>
              </a:r>
            </a:p>
            <a:p>
              <a:pPr algn="r">
                <a:lnSpc>
                  <a:spcPts val="1900"/>
                </a:lnSpc>
              </a:pPr>
              <a:r>
                <a:rPr lang="en-US" sz="1500" dirty="0">
                  <a:latin typeface="Segoe UI Semilight" panose="020B0402040204020203" pitchFamily="34" charset="0"/>
                  <a:cs typeface="Segoe UI Semilight" panose="020B0402040204020203" pitchFamily="34" charset="0"/>
                </a:rPr>
                <a:t>42%</a:t>
              </a:r>
            </a:p>
            <a:p>
              <a:pPr algn="r">
                <a:lnSpc>
                  <a:spcPts val="1900"/>
                </a:lnSpc>
              </a:pPr>
              <a:r>
                <a:rPr lang="en-US" sz="1500" dirty="0">
                  <a:latin typeface="Segoe UI Semilight" panose="020B0402040204020203" pitchFamily="34" charset="0"/>
                  <a:cs typeface="Segoe UI Semilight" panose="020B0402040204020203" pitchFamily="34" charset="0"/>
                </a:rPr>
                <a:t>46%</a:t>
              </a:r>
            </a:p>
            <a:p>
              <a:pPr algn="r">
                <a:lnSpc>
                  <a:spcPts val="1900"/>
                </a:lnSpc>
              </a:pPr>
              <a:r>
                <a:rPr lang="en-US" sz="1500" dirty="0">
                  <a:latin typeface="Segoe UI Semilight" panose="020B0402040204020203" pitchFamily="34" charset="0"/>
                  <a:cs typeface="Segoe UI Semilight" panose="020B0402040204020203" pitchFamily="34" charset="0"/>
                </a:rPr>
                <a:t>51%</a:t>
              </a:r>
            </a:p>
            <a:p>
              <a:pPr algn="r">
                <a:lnSpc>
                  <a:spcPts val="1900"/>
                </a:lnSpc>
              </a:pPr>
              <a:r>
                <a:rPr lang="en-US" sz="1500" dirty="0">
                  <a:latin typeface="Segoe UI Semilight" panose="020B0402040204020203" pitchFamily="34" charset="0"/>
                  <a:cs typeface="Segoe UI Semilight" panose="020B0402040204020203" pitchFamily="34" charset="0"/>
                </a:rPr>
                <a:t>56%</a:t>
              </a:r>
            </a:p>
          </p:txBody>
        </p:sp>
      </p:grpSp>
    </p:spTree>
    <p:extLst>
      <p:ext uri="{BB962C8B-B14F-4D97-AF65-F5344CB8AC3E}">
        <p14:creationId xmlns:p14="http://schemas.microsoft.com/office/powerpoint/2010/main" val="106868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par>
                                <p:cTn id="8" presetID="1"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B2374B65-020C-4A91-8718-B2783B0EC46C}"/>
              </a:ext>
            </a:extLst>
          </p:cNvPr>
          <p:cNvSpPr/>
          <p:nvPr/>
        </p:nvSpPr>
        <p:spPr>
          <a:xfrm>
            <a:off x="6274526" y="1746645"/>
            <a:ext cx="5479094" cy="4679467"/>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58" name="Rectangle 57">
            <a:extLst>
              <a:ext uri="{FF2B5EF4-FFF2-40B4-BE49-F238E27FC236}">
                <a16:creationId xmlns:a16="http://schemas.microsoft.com/office/drawing/2014/main" id="{0276B80F-3C30-492F-99E0-FE126F6BDEE7}"/>
              </a:ext>
            </a:extLst>
          </p:cNvPr>
          <p:cNvSpPr/>
          <p:nvPr/>
        </p:nvSpPr>
        <p:spPr>
          <a:xfrm>
            <a:off x="435643" y="1746646"/>
            <a:ext cx="5479094" cy="4679466"/>
          </a:xfrm>
          <a:prstGeom prst="rect">
            <a:avLst/>
          </a:prstGeom>
          <a:solidFill>
            <a:srgbClr val="F9F9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light" panose="020B0402040204020203" pitchFamily="34" charset="0"/>
              <a:cs typeface="Segoe UI Semilight" panose="020B0402040204020203" pitchFamily="34" charset="0"/>
            </a:endParaRPr>
          </a:p>
        </p:txBody>
      </p:sp>
      <p:sp>
        <p:nvSpPr>
          <p:cNvPr id="20" name="Slide Number Placeholder 4">
            <a:extLst>
              <a:ext uri="{FF2B5EF4-FFF2-40B4-BE49-F238E27FC236}">
                <a16:creationId xmlns:a16="http://schemas.microsoft.com/office/drawing/2014/main" id="{452CB465-1108-4E4D-BBF2-A9697AF20FDA}"/>
              </a:ext>
            </a:extLst>
          </p:cNvPr>
          <p:cNvSpPr txBox="1">
            <a:spLocks/>
          </p:cNvSpPr>
          <p:nvPr/>
        </p:nvSpPr>
        <p:spPr bwMode="auto">
          <a:xfrm>
            <a:off x="11555104" y="6579043"/>
            <a:ext cx="429896" cy="352218"/>
          </a:xfrm>
          <a:prstGeom prst="rect">
            <a:avLst/>
          </a:prstGeom>
          <a:noFill/>
          <a:ln w="9525">
            <a:noFill/>
            <a:miter lim="800000"/>
            <a:headEnd/>
            <a:tailEnd/>
          </a:ln>
        </p:spPr>
        <p:txBody>
          <a:bodyPr/>
          <a:lstStyle/>
          <a:p>
            <a:pPr algn="r"/>
            <a:fld id="{5994FCEC-BE74-48B8-8347-CB5EBCE44CB9}" type="slidenum">
              <a:rPr lang="en-US" sz="1050">
                <a:solidFill>
                  <a:schemeClr val="tx1">
                    <a:lumMod val="65000"/>
                    <a:lumOff val="35000"/>
                  </a:schemeClr>
                </a:solidFill>
                <a:latin typeface="Segoe UI Semilight" panose="020B0402040204020203" pitchFamily="34" charset="0"/>
                <a:cs typeface="Segoe UI Semilight" panose="020B0402040204020203" pitchFamily="34" charset="0"/>
              </a:rPr>
              <a:pPr algn="r"/>
              <a:t>9</a:t>
            </a:fld>
            <a:endParaRPr lang="en-US" sz="105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3" name="TextBox 2">
            <a:extLst>
              <a:ext uri="{FF2B5EF4-FFF2-40B4-BE49-F238E27FC236}">
                <a16:creationId xmlns:a16="http://schemas.microsoft.com/office/drawing/2014/main" id="{4D57EAC5-8FEF-4529-9949-BFCB36745BCD}"/>
              </a:ext>
            </a:extLst>
          </p:cNvPr>
          <p:cNvSpPr txBox="1"/>
          <p:nvPr/>
        </p:nvSpPr>
        <p:spPr>
          <a:xfrm>
            <a:off x="317863" y="6582468"/>
            <a:ext cx="11204072" cy="233397"/>
          </a:xfrm>
          <a:prstGeom prst="rect">
            <a:avLst/>
          </a:prstGeom>
          <a:noFill/>
        </p:spPr>
        <p:txBody>
          <a:bodyPr wrap="square" rtlCol="0">
            <a:spAutoFit/>
          </a:bodyPr>
          <a:lstStyle/>
          <a:p>
            <a:pPr>
              <a:lnSpc>
                <a:spcPts val="1100"/>
              </a:lnSpc>
            </a:pP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Q6: As you look to the future, is Powell heading in the right direction </a:t>
            </a:r>
            <a:r>
              <a:rPr lang="en-US" sz="1050" u="sng" dirty="0">
                <a:solidFill>
                  <a:schemeClr val="tx1">
                    <a:lumMod val="65000"/>
                    <a:lumOff val="35000"/>
                  </a:schemeClr>
                </a:solidFill>
                <a:latin typeface="Segoe UI Semilight" panose="020B0402040204020203" pitchFamily="34" charset="0"/>
                <a:cs typeface="Segoe UI Semilight" panose="020B0402040204020203" pitchFamily="34" charset="0"/>
              </a:rPr>
              <a:t>or</a:t>
            </a:r>
            <a:r>
              <a:rPr lang="en-US" sz="1050" dirty="0">
                <a:solidFill>
                  <a:schemeClr val="tx1">
                    <a:lumMod val="65000"/>
                    <a:lumOff val="35000"/>
                  </a:schemeClr>
                </a:solidFill>
                <a:latin typeface="Segoe UI Semilight" panose="020B0402040204020203" pitchFamily="34" charset="0"/>
                <a:cs typeface="Segoe UI Semilight" panose="020B0402040204020203" pitchFamily="34" charset="0"/>
              </a:rPr>
              <a:t> is it off on the wrong track?</a:t>
            </a:r>
          </a:p>
        </p:txBody>
      </p:sp>
      <p:grpSp>
        <p:nvGrpSpPr>
          <p:cNvPr id="22" name="Group 21">
            <a:extLst>
              <a:ext uri="{FF2B5EF4-FFF2-40B4-BE49-F238E27FC236}">
                <a16:creationId xmlns:a16="http://schemas.microsoft.com/office/drawing/2014/main" id="{69C1AC3D-1F31-4825-B006-3A49A4916D53}"/>
              </a:ext>
            </a:extLst>
          </p:cNvPr>
          <p:cNvGrpSpPr/>
          <p:nvPr/>
        </p:nvGrpSpPr>
        <p:grpSpPr>
          <a:xfrm>
            <a:off x="7201252" y="5630695"/>
            <a:ext cx="4127241" cy="289322"/>
            <a:chOff x="7559842" y="5627825"/>
            <a:chExt cx="4127241" cy="289322"/>
          </a:xfrm>
        </p:grpSpPr>
        <p:grpSp>
          <p:nvGrpSpPr>
            <p:cNvPr id="15" name="Group 14">
              <a:extLst>
                <a:ext uri="{FF2B5EF4-FFF2-40B4-BE49-F238E27FC236}">
                  <a16:creationId xmlns:a16="http://schemas.microsoft.com/office/drawing/2014/main" id="{DB1156A7-759F-40F5-A45A-6FE7BB6A0EBA}"/>
                </a:ext>
              </a:extLst>
            </p:cNvPr>
            <p:cNvGrpSpPr/>
            <p:nvPr/>
          </p:nvGrpSpPr>
          <p:grpSpPr>
            <a:xfrm>
              <a:off x="7559842" y="5627825"/>
              <a:ext cx="4127241" cy="289322"/>
              <a:chOff x="7559842" y="5627825"/>
              <a:chExt cx="4127241" cy="289322"/>
            </a:xfrm>
          </p:grpSpPr>
          <p:grpSp>
            <p:nvGrpSpPr>
              <p:cNvPr id="10" name="Group 9">
                <a:extLst>
                  <a:ext uri="{FF2B5EF4-FFF2-40B4-BE49-F238E27FC236}">
                    <a16:creationId xmlns:a16="http://schemas.microsoft.com/office/drawing/2014/main" id="{A44F6982-60B2-45B8-87A0-053CC2DA04D8}"/>
                  </a:ext>
                </a:extLst>
              </p:cNvPr>
              <p:cNvGrpSpPr/>
              <p:nvPr/>
            </p:nvGrpSpPr>
            <p:grpSpPr>
              <a:xfrm>
                <a:off x="7559842" y="5627825"/>
                <a:ext cx="4127241" cy="289322"/>
                <a:chOff x="7559842" y="5534526"/>
                <a:chExt cx="4127241" cy="289322"/>
              </a:xfrm>
            </p:grpSpPr>
            <p:sp>
              <p:nvSpPr>
                <p:cNvPr id="66" name="TextBox 65">
                  <a:extLst>
                    <a:ext uri="{FF2B5EF4-FFF2-40B4-BE49-F238E27FC236}">
                      <a16:creationId xmlns:a16="http://schemas.microsoft.com/office/drawing/2014/main" id="{F77C03A2-6C60-4B96-927D-69C3475008BE}"/>
                    </a:ext>
                  </a:extLst>
                </p:cNvPr>
                <p:cNvSpPr txBox="1"/>
                <p:nvPr/>
              </p:nvSpPr>
              <p:spPr>
                <a:xfrm>
                  <a:off x="8401969" y="5546849"/>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25%</a:t>
                  </a:r>
                </a:p>
              </p:txBody>
            </p:sp>
            <p:sp>
              <p:nvSpPr>
                <p:cNvPr id="67" name="TextBox 66">
                  <a:extLst>
                    <a:ext uri="{FF2B5EF4-FFF2-40B4-BE49-F238E27FC236}">
                      <a16:creationId xmlns:a16="http://schemas.microsoft.com/office/drawing/2014/main" id="{14F2F0F6-2696-47BD-82A1-0D1D29B9FA4F}"/>
                    </a:ext>
                  </a:extLst>
                </p:cNvPr>
                <p:cNvSpPr txBox="1"/>
                <p:nvPr/>
              </p:nvSpPr>
              <p:spPr>
                <a:xfrm>
                  <a:off x="9304253"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50%</a:t>
                  </a:r>
                </a:p>
              </p:txBody>
            </p:sp>
            <p:sp>
              <p:nvSpPr>
                <p:cNvPr id="68" name="TextBox 67">
                  <a:extLst>
                    <a:ext uri="{FF2B5EF4-FFF2-40B4-BE49-F238E27FC236}">
                      <a16:creationId xmlns:a16="http://schemas.microsoft.com/office/drawing/2014/main" id="{C7C19BF0-D340-425A-B1D0-7AE97D6A4A1E}"/>
                    </a:ext>
                  </a:extLst>
                </p:cNvPr>
                <p:cNvSpPr txBox="1"/>
                <p:nvPr/>
              </p:nvSpPr>
              <p:spPr>
                <a:xfrm>
                  <a:off x="10206621" y="5534526"/>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75%</a:t>
                  </a:r>
                </a:p>
              </p:txBody>
            </p:sp>
            <p:sp>
              <p:nvSpPr>
                <p:cNvPr id="69" name="TextBox 68">
                  <a:extLst>
                    <a:ext uri="{FF2B5EF4-FFF2-40B4-BE49-F238E27FC236}">
                      <a16:creationId xmlns:a16="http://schemas.microsoft.com/office/drawing/2014/main" id="{8A05A456-E9C2-47D8-8706-3D1175F7FAEC}"/>
                    </a:ext>
                  </a:extLst>
                </p:cNvPr>
                <p:cNvSpPr txBox="1"/>
                <p:nvPr/>
              </p:nvSpPr>
              <p:spPr>
                <a:xfrm>
                  <a:off x="11060454" y="5534526"/>
                  <a:ext cx="626629"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100%</a:t>
                  </a:r>
                </a:p>
              </p:txBody>
            </p:sp>
            <p:sp>
              <p:nvSpPr>
                <p:cNvPr id="70" name="TextBox 69">
                  <a:extLst>
                    <a:ext uri="{FF2B5EF4-FFF2-40B4-BE49-F238E27FC236}">
                      <a16:creationId xmlns:a16="http://schemas.microsoft.com/office/drawing/2014/main" id="{3B084B23-ECBD-42D5-8FC5-5E02C486867E}"/>
                    </a:ext>
                  </a:extLst>
                </p:cNvPr>
                <p:cNvSpPr txBox="1"/>
                <p:nvPr/>
              </p:nvSpPr>
              <p:spPr>
                <a:xfrm>
                  <a:off x="7559842" y="5542928"/>
                  <a:ext cx="569663" cy="276999"/>
                </a:xfrm>
                <a:prstGeom prst="rect">
                  <a:avLst/>
                </a:prstGeom>
                <a:noFill/>
              </p:spPr>
              <p:txBody>
                <a:bodyPr wrap="square" rtlCol="0">
                  <a:spAutoFit/>
                </a:bodyPr>
                <a:lstStyle/>
                <a:p>
                  <a:pPr algn="ctr"/>
                  <a:r>
                    <a:rPr lang="en-US" sz="1200" dirty="0">
                      <a:solidFill>
                        <a:schemeClr val="bg1">
                          <a:lumMod val="65000"/>
                        </a:schemeClr>
                      </a:solidFill>
                      <a:latin typeface="Segoe UI Semilight" panose="020B0402040204020203" pitchFamily="34" charset="0"/>
                      <a:cs typeface="Segoe UI Semilight" panose="020B0402040204020203" pitchFamily="34" charset="0"/>
                    </a:rPr>
                    <a:t>0%</a:t>
                  </a:r>
                </a:p>
              </p:txBody>
            </p:sp>
          </p:grpSp>
          <p:cxnSp>
            <p:nvCxnSpPr>
              <p:cNvPr id="9" name="Straight Connector 8">
                <a:extLst>
                  <a:ext uri="{FF2B5EF4-FFF2-40B4-BE49-F238E27FC236}">
                    <a16:creationId xmlns:a16="http://schemas.microsoft.com/office/drawing/2014/main" id="{3FFF6A2B-3A51-416E-939E-15ACAF2672D9}"/>
                  </a:ext>
                </a:extLst>
              </p:cNvPr>
              <p:cNvCxnSpPr>
                <a:cxnSpLocks/>
              </p:cNvCxnSpPr>
              <p:nvPr/>
            </p:nvCxnSpPr>
            <p:spPr>
              <a:xfrm>
                <a:off x="7809186" y="5659820"/>
                <a:ext cx="35735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F20B45CA-B607-4FB7-957A-3C1A07BBBF97}"/>
                </a:ext>
              </a:extLst>
            </p:cNvPr>
            <p:cNvCxnSpPr/>
            <p:nvPr/>
          </p:nvCxnSpPr>
          <p:spPr>
            <a:xfrm>
              <a:off x="7814094"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E5F524-F855-4283-9682-28550E32CF0F}"/>
                </a:ext>
              </a:extLst>
            </p:cNvPr>
            <p:cNvCxnSpPr/>
            <p:nvPr/>
          </p:nvCxnSpPr>
          <p:spPr>
            <a:xfrm>
              <a:off x="8686800" y="5638922"/>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6687AB-3354-4CA8-B294-86CBF90C5453}"/>
                </a:ext>
              </a:extLst>
            </p:cNvPr>
            <p:cNvCxnSpPr/>
            <p:nvPr/>
          </p:nvCxnSpPr>
          <p:spPr>
            <a:xfrm>
              <a:off x="9589698"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FBE143-6319-4E75-ACDB-73E7FAEBDC95}"/>
                </a:ext>
              </a:extLst>
            </p:cNvPr>
            <p:cNvCxnSpPr/>
            <p:nvPr/>
          </p:nvCxnSpPr>
          <p:spPr>
            <a:xfrm>
              <a:off x="10498347" y="5640359"/>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32BB19-9203-4B67-9AB1-376A70EB86D5}"/>
                </a:ext>
              </a:extLst>
            </p:cNvPr>
            <p:cNvCxnSpPr/>
            <p:nvPr/>
          </p:nvCxnSpPr>
          <p:spPr>
            <a:xfrm>
              <a:off x="11382555" y="5638800"/>
              <a:ext cx="0" cy="34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 name="Chart 16">
            <a:extLst>
              <a:ext uri="{FF2B5EF4-FFF2-40B4-BE49-F238E27FC236}">
                <a16:creationId xmlns:a16="http://schemas.microsoft.com/office/drawing/2014/main" id="{1738FA6C-EB22-4F54-A719-03BEFC5E7F85}"/>
              </a:ext>
            </a:extLst>
          </p:cNvPr>
          <p:cNvGraphicFramePr/>
          <p:nvPr>
            <p:extLst>
              <p:ext uri="{D42A27DB-BD31-4B8C-83A1-F6EECF244321}">
                <p14:modId xmlns:p14="http://schemas.microsoft.com/office/powerpoint/2010/main" val="2034809892"/>
              </p:ext>
            </p:extLst>
          </p:nvPr>
        </p:nvGraphicFramePr>
        <p:xfrm>
          <a:off x="922979" y="2521206"/>
          <a:ext cx="4563421" cy="33368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7FAA7E3-ABFC-4E53-A8C8-3BCB2B0D9BA2}"/>
              </a:ext>
            </a:extLst>
          </p:cNvPr>
          <p:cNvSpPr txBox="1"/>
          <p:nvPr/>
        </p:nvSpPr>
        <p:spPr>
          <a:xfrm>
            <a:off x="4419600" y="5077452"/>
            <a:ext cx="867332" cy="707886"/>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Wrong</a:t>
            </a:r>
          </a:p>
          <a:p>
            <a:pPr algn="ctr">
              <a:lnSpc>
                <a:spcPts val="1600"/>
              </a:lnSpc>
            </a:pPr>
            <a:r>
              <a:rPr lang="en-US" sz="1500" dirty="0">
                <a:latin typeface="Segoe UI Semilight" panose="020B0402040204020203" pitchFamily="34" charset="0"/>
                <a:cs typeface="Segoe UI Semilight" panose="020B0402040204020203" pitchFamily="34" charset="0"/>
              </a:rPr>
              <a:t>track</a:t>
            </a:r>
          </a:p>
          <a:p>
            <a:pPr algn="ctr">
              <a:lnSpc>
                <a:spcPts val="1600"/>
              </a:lnSpc>
            </a:pPr>
            <a:r>
              <a:rPr lang="en-US" sz="1500" dirty="0">
                <a:latin typeface="Segoe UI Semilight" panose="020B0402040204020203" pitchFamily="34" charset="0"/>
                <a:cs typeface="Segoe UI Semilight" panose="020B0402040204020203" pitchFamily="34" charset="0"/>
              </a:rPr>
              <a:t>20%</a:t>
            </a:r>
            <a:endParaRPr lang="en-US" sz="1500" baseline="30000" dirty="0">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16797F18-72AC-4F44-A8B1-C15BA8771A82}"/>
              </a:ext>
            </a:extLst>
          </p:cNvPr>
          <p:cNvSpPr txBox="1"/>
          <p:nvPr/>
        </p:nvSpPr>
        <p:spPr>
          <a:xfrm>
            <a:off x="2624850" y="5827933"/>
            <a:ext cx="1859202"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Not sure</a:t>
            </a:r>
          </a:p>
          <a:p>
            <a:pPr algn="ctr">
              <a:lnSpc>
                <a:spcPts val="1600"/>
              </a:lnSpc>
            </a:pPr>
            <a:r>
              <a:rPr lang="en-US" sz="1500" dirty="0">
                <a:latin typeface="Segoe UI Semilight" panose="020B0402040204020203" pitchFamily="34" charset="0"/>
                <a:cs typeface="Segoe UI Semilight" panose="020B0402040204020203" pitchFamily="34" charset="0"/>
              </a:rPr>
              <a:t>3%</a:t>
            </a:r>
            <a:endParaRPr lang="en-US" sz="1500" baseline="30000" dirty="0">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20D7D4D5-8C82-4512-861F-8DA1A05E36D8}"/>
              </a:ext>
            </a:extLst>
          </p:cNvPr>
          <p:cNvSpPr txBox="1"/>
          <p:nvPr/>
        </p:nvSpPr>
        <p:spPr>
          <a:xfrm>
            <a:off x="901405" y="2508738"/>
            <a:ext cx="1905000" cy="502702"/>
          </a:xfrm>
          <a:prstGeom prst="rect">
            <a:avLst/>
          </a:prstGeom>
          <a:noFill/>
        </p:spPr>
        <p:txBody>
          <a:bodyPr wrap="square" rtlCol="0">
            <a:spAutoFit/>
          </a:bodyPr>
          <a:lstStyle/>
          <a:p>
            <a:pPr algn="ctr">
              <a:lnSpc>
                <a:spcPts val="1600"/>
              </a:lnSpc>
            </a:pPr>
            <a:r>
              <a:rPr lang="en-US" sz="1500" dirty="0">
                <a:latin typeface="Segoe UI Semilight" panose="020B0402040204020203" pitchFamily="34" charset="0"/>
                <a:cs typeface="Segoe UI Semilight" panose="020B0402040204020203" pitchFamily="34" charset="0"/>
              </a:rPr>
              <a:t>Right direction</a:t>
            </a:r>
          </a:p>
          <a:p>
            <a:pPr algn="ctr">
              <a:lnSpc>
                <a:spcPts val="1600"/>
              </a:lnSpc>
            </a:pPr>
            <a:r>
              <a:rPr lang="en-US" sz="1500" dirty="0">
                <a:latin typeface="Segoe UI Semilight" panose="020B0402040204020203" pitchFamily="34" charset="0"/>
                <a:cs typeface="Segoe UI Semilight" panose="020B0402040204020203" pitchFamily="34" charset="0"/>
              </a:rPr>
              <a:t>77%</a:t>
            </a:r>
            <a:endParaRPr lang="en-US" sz="1500" baseline="30000" dirty="0">
              <a:latin typeface="Segoe UI Semilight" panose="020B0402040204020203" pitchFamily="34" charset="0"/>
              <a:cs typeface="Segoe UI Semilight" panose="020B0402040204020203" pitchFamily="34" charset="0"/>
            </a:endParaRPr>
          </a:p>
        </p:txBody>
      </p:sp>
      <p:sp>
        <p:nvSpPr>
          <p:cNvPr id="72" name="TextBox 71">
            <a:extLst>
              <a:ext uri="{FF2B5EF4-FFF2-40B4-BE49-F238E27FC236}">
                <a16:creationId xmlns:a16="http://schemas.microsoft.com/office/drawing/2014/main" id="{C2CC2594-9454-4B52-849C-27501EA92009}"/>
              </a:ext>
            </a:extLst>
          </p:cNvPr>
          <p:cNvSpPr txBox="1"/>
          <p:nvPr/>
        </p:nvSpPr>
        <p:spPr>
          <a:xfrm>
            <a:off x="1555898" y="1964994"/>
            <a:ext cx="3239831" cy="338554"/>
          </a:xfrm>
          <a:prstGeom prst="rect">
            <a:avLst/>
          </a:prstGeom>
          <a:noFill/>
          <a:ln>
            <a:noFill/>
          </a:ln>
        </p:spPr>
        <p:txBody>
          <a:bodyPr wrap="square" rtlCol="0">
            <a:spAutoFit/>
          </a:bodyPr>
          <a:lstStyle/>
          <a:p>
            <a:pPr algn="ctr"/>
            <a:r>
              <a:rPr lang="en-US" sz="1600" dirty="0">
                <a:latin typeface="Segoe Print" panose="02000600000000000000" pitchFamily="2" charset="0"/>
                <a:cs typeface="Segoe UI Semilight" panose="020B0402040204020203" pitchFamily="34" charset="0"/>
              </a:rPr>
              <a:t>Powell’s Direction</a:t>
            </a:r>
          </a:p>
        </p:txBody>
      </p:sp>
      <p:sp>
        <p:nvSpPr>
          <p:cNvPr id="77" name="TextBox 76">
            <a:extLst>
              <a:ext uri="{FF2B5EF4-FFF2-40B4-BE49-F238E27FC236}">
                <a16:creationId xmlns:a16="http://schemas.microsoft.com/office/drawing/2014/main" id="{12C170DB-ECC1-493D-A450-43020FA0CAD3}"/>
              </a:ext>
            </a:extLst>
          </p:cNvPr>
          <p:cNvSpPr txBox="1"/>
          <p:nvPr/>
        </p:nvSpPr>
        <p:spPr>
          <a:xfrm>
            <a:off x="7562468" y="6012737"/>
            <a:ext cx="1314014"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Right direction</a:t>
            </a:r>
          </a:p>
        </p:txBody>
      </p:sp>
      <p:sp>
        <p:nvSpPr>
          <p:cNvPr id="78" name="Rectangle 77">
            <a:extLst>
              <a:ext uri="{FF2B5EF4-FFF2-40B4-BE49-F238E27FC236}">
                <a16:creationId xmlns:a16="http://schemas.microsoft.com/office/drawing/2014/main" id="{FC447BD8-6491-4134-8D9F-9841BC2BB8FF}"/>
              </a:ext>
            </a:extLst>
          </p:cNvPr>
          <p:cNvSpPr/>
          <p:nvPr/>
        </p:nvSpPr>
        <p:spPr>
          <a:xfrm>
            <a:off x="7454537" y="6094066"/>
            <a:ext cx="137160" cy="137160"/>
          </a:xfrm>
          <a:prstGeom prst="rect">
            <a:avLst/>
          </a:prstGeom>
          <a:solidFill>
            <a:srgbClr val="54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Segoe UI Semilight" panose="020B0402040204020203" pitchFamily="34" charset="0"/>
              <a:cs typeface="Segoe UI Semilight" panose="020B0402040204020203" pitchFamily="34" charset="0"/>
            </a:endParaRPr>
          </a:p>
        </p:txBody>
      </p:sp>
      <p:graphicFrame>
        <p:nvGraphicFramePr>
          <p:cNvPr id="107" name="Chart 106">
            <a:extLst>
              <a:ext uri="{FF2B5EF4-FFF2-40B4-BE49-F238E27FC236}">
                <a16:creationId xmlns:a16="http://schemas.microsoft.com/office/drawing/2014/main" id="{C1FD94B0-2B4D-408D-899A-93762AA31776}"/>
              </a:ext>
            </a:extLst>
          </p:cNvPr>
          <p:cNvGraphicFramePr/>
          <p:nvPr>
            <p:extLst>
              <p:ext uri="{D42A27DB-BD31-4B8C-83A1-F6EECF244321}">
                <p14:modId xmlns:p14="http://schemas.microsoft.com/office/powerpoint/2010/main" val="2830505013"/>
              </p:ext>
            </p:extLst>
          </p:nvPr>
        </p:nvGraphicFramePr>
        <p:xfrm>
          <a:off x="7313828" y="1957252"/>
          <a:ext cx="3833782" cy="3836818"/>
        </p:xfrm>
        <a:graphic>
          <a:graphicData uri="http://schemas.openxmlformats.org/drawingml/2006/chart">
            <c:chart xmlns:c="http://schemas.openxmlformats.org/drawingml/2006/chart" xmlns:r="http://schemas.openxmlformats.org/officeDocument/2006/relationships" r:id="rId4"/>
          </a:graphicData>
        </a:graphic>
      </p:graphicFrame>
      <p:sp>
        <p:nvSpPr>
          <p:cNvPr id="55" name="TextBox 54">
            <a:extLst>
              <a:ext uri="{FF2B5EF4-FFF2-40B4-BE49-F238E27FC236}">
                <a16:creationId xmlns:a16="http://schemas.microsoft.com/office/drawing/2014/main" id="{D0E95DF0-C36C-4F20-B1E7-11E25EDDC8D3}"/>
              </a:ext>
            </a:extLst>
          </p:cNvPr>
          <p:cNvSpPr txBox="1"/>
          <p:nvPr/>
        </p:nvSpPr>
        <p:spPr>
          <a:xfrm>
            <a:off x="746760" y="381000"/>
            <a:ext cx="10698480" cy="1223412"/>
          </a:xfrm>
          <a:prstGeom prst="rect">
            <a:avLst/>
          </a:prstGeom>
          <a:noFill/>
        </p:spPr>
        <p:txBody>
          <a:bodyPr wrap="square" rtlCol="0">
            <a:spAutoFit/>
          </a:bodyPr>
          <a:lstStyle/>
          <a:p>
            <a:pPr algn="ctr" eaLnBrk="0"/>
            <a:r>
              <a:rPr lang="en-US" sz="2450" dirty="0">
                <a:latin typeface="Segoe UI Semilight" panose="020B0402040204020203" pitchFamily="34" charset="0"/>
                <a:cs typeface="Segoe UI Semilight" panose="020B0402040204020203" pitchFamily="34" charset="0"/>
              </a:rPr>
              <a:t>Three out of four residents believe that Powell is heading in the right direction. </a:t>
            </a:r>
          </a:p>
          <a:p>
            <a:pPr algn="ctr" eaLnBrk="0"/>
            <a:r>
              <a:rPr lang="en-US" sz="2450" dirty="0">
                <a:latin typeface="Segoe UI Semilight" panose="020B0402040204020203" pitchFamily="34" charset="0"/>
                <a:cs typeface="Segoe UI Semilight" panose="020B0402040204020203" pitchFamily="34" charset="0"/>
              </a:rPr>
              <a:t>Though little has changed since 2016, the comparable                                        figures were higher in 2014 and 2012.</a:t>
            </a:r>
          </a:p>
        </p:txBody>
      </p:sp>
      <p:sp>
        <p:nvSpPr>
          <p:cNvPr id="62" name="TextBox 61">
            <a:extLst>
              <a:ext uri="{FF2B5EF4-FFF2-40B4-BE49-F238E27FC236}">
                <a16:creationId xmlns:a16="http://schemas.microsoft.com/office/drawing/2014/main" id="{6B8A8C46-EBA4-4E2F-855D-E21ABD05E7E6}"/>
              </a:ext>
            </a:extLst>
          </p:cNvPr>
          <p:cNvSpPr txBox="1"/>
          <p:nvPr/>
        </p:nvSpPr>
        <p:spPr>
          <a:xfrm>
            <a:off x="-762000"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grpSp>
        <p:nvGrpSpPr>
          <p:cNvPr id="2" name="Group 1">
            <a:extLst>
              <a:ext uri="{FF2B5EF4-FFF2-40B4-BE49-F238E27FC236}">
                <a16:creationId xmlns:a16="http://schemas.microsoft.com/office/drawing/2014/main" id="{32ECC6D5-763F-3449-7138-8E3FF367EC45}"/>
              </a:ext>
            </a:extLst>
          </p:cNvPr>
          <p:cNvGrpSpPr/>
          <p:nvPr/>
        </p:nvGrpSpPr>
        <p:grpSpPr>
          <a:xfrm>
            <a:off x="10119168" y="2130036"/>
            <a:ext cx="1034646" cy="3493266"/>
            <a:chOff x="10119168" y="2130036"/>
            <a:chExt cx="1034646" cy="3493266"/>
          </a:xfrm>
        </p:grpSpPr>
        <p:sp>
          <p:nvSpPr>
            <p:cNvPr id="108" name="TextBox 107">
              <a:extLst>
                <a:ext uri="{FF2B5EF4-FFF2-40B4-BE49-F238E27FC236}">
                  <a16:creationId xmlns:a16="http://schemas.microsoft.com/office/drawing/2014/main" id="{6E4B8AF7-070A-418F-882A-C83DCF0B1777}"/>
                </a:ext>
              </a:extLst>
            </p:cNvPr>
            <p:cNvSpPr txBox="1"/>
            <p:nvPr/>
          </p:nvSpPr>
          <p:spPr>
            <a:xfrm>
              <a:off x="10143049" y="290823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75%</a:t>
              </a:r>
            </a:p>
          </p:txBody>
        </p:sp>
        <p:sp>
          <p:nvSpPr>
            <p:cNvPr id="113" name="TextBox 112">
              <a:extLst>
                <a:ext uri="{FF2B5EF4-FFF2-40B4-BE49-F238E27FC236}">
                  <a16:creationId xmlns:a16="http://schemas.microsoft.com/office/drawing/2014/main" id="{39E732F8-8B8B-47E7-A10C-1084746C150F}"/>
                </a:ext>
              </a:extLst>
            </p:cNvPr>
            <p:cNvSpPr txBox="1"/>
            <p:nvPr/>
          </p:nvSpPr>
          <p:spPr>
            <a:xfrm>
              <a:off x="10212044" y="5300137"/>
              <a:ext cx="534121"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77%</a:t>
              </a:r>
            </a:p>
          </p:txBody>
        </p:sp>
        <p:sp>
          <p:nvSpPr>
            <p:cNvPr id="115" name="TextBox 114">
              <a:extLst>
                <a:ext uri="{FF2B5EF4-FFF2-40B4-BE49-F238E27FC236}">
                  <a16:creationId xmlns:a16="http://schemas.microsoft.com/office/drawing/2014/main" id="{8818C154-6942-445E-BE45-119991408A5B}"/>
                </a:ext>
              </a:extLst>
            </p:cNvPr>
            <p:cNvSpPr txBox="1"/>
            <p:nvPr/>
          </p:nvSpPr>
          <p:spPr>
            <a:xfrm>
              <a:off x="10285038" y="4889431"/>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79%</a:t>
              </a:r>
            </a:p>
          </p:txBody>
        </p:sp>
        <p:sp>
          <p:nvSpPr>
            <p:cNvPr id="116" name="TextBox 115">
              <a:extLst>
                <a:ext uri="{FF2B5EF4-FFF2-40B4-BE49-F238E27FC236}">
                  <a16:creationId xmlns:a16="http://schemas.microsoft.com/office/drawing/2014/main" id="{11DD1F29-A73D-4722-BF8D-D33FC676A96C}"/>
                </a:ext>
              </a:extLst>
            </p:cNvPr>
            <p:cNvSpPr txBox="1"/>
            <p:nvPr/>
          </p:nvSpPr>
          <p:spPr>
            <a:xfrm>
              <a:off x="10143789" y="3304729"/>
              <a:ext cx="537327"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75%</a:t>
              </a:r>
            </a:p>
          </p:txBody>
        </p:sp>
        <p:sp>
          <p:nvSpPr>
            <p:cNvPr id="117" name="TextBox 116">
              <a:extLst>
                <a:ext uri="{FF2B5EF4-FFF2-40B4-BE49-F238E27FC236}">
                  <a16:creationId xmlns:a16="http://schemas.microsoft.com/office/drawing/2014/main" id="{36FD8444-89FF-4AB9-BD49-02EF34215F42}"/>
                </a:ext>
              </a:extLst>
            </p:cNvPr>
            <p:cNvSpPr txBox="1"/>
            <p:nvPr/>
          </p:nvSpPr>
          <p:spPr>
            <a:xfrm>
              <a:off x="10119168" y="3701227"/>
              <a:ext cx="542136"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74%</a:t>
              </a:r>
            </a:p>
          </p:txBody>
        </p:sp>
        <p:sp>
          <p:nvSpPr>
            <p:cNvPr id="118" name="TextBox 117">
              <a:extLst>
                <a:ext uri="{FF2B5EF4-FFF2-40B4-BE49-F238E27FC236}">
                  <a16:creationId xmlns:a16="http://schemas.microsoft.com/office/drawing/2014/main" id="{5A65CB3F-69A2-4A13-911F-142DEB39BD6A}"/>
                </a:ext>
              </a:extLst>
            </p:cNvPr>
            <p:cNvSpPr txBox="1"/>
            <p:nvPr/>
          </p:nvSpPr>
          <p:spPr>
            <a:xfrm>
              <a:off x="10324579" y="4114800"/>
              <a:ext cx="540533" cy="274320"/>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80%</a:t>
              </a:r>
            </a:p>
          </p:txBody>
        </p:sp>
        <p:sp>
          <p:nvSpPr>
            <p:cNvPr id="53" name="TextBox 52">
              <a:extLst>
                <a:ext uri="{FF2B5EF4-FFF2-40B4-BE49-F238E27FC236}">
                  <a16:creationId xmlns:a16="http://schemas.microsoft.com/office/drawing/2014/main" id="{1069AB7C-49B5-4BDB-AE43-2E5046043D79}"/>
                </a:ext>
              </a:extLst>
            </p:cNvPr>
            <p:cNvSpPr txBox="1"/>
            <p:nvPr/>
          </p:nvSpPr>
          <p:spPr>
            <a:xfrm>
              <a:off x="10613281" y="4508431"/>
              <a:ext cx="540533" cy="323165"/>
            </a:xfrm>
            <a:prstGeom prst="rect">
              <a:avLst/>
            </a:prstGeom>
            <a:noFill/>
          </p:spPr>
          <p:txBody>
            <a:bodyPr wrap="none" rtlCol="0">
              <a:spAutoFit/>
            </a:bodyPr>
            <a:lstStyle/>
            <a:p>
              <a:r>
                <a:rPr lang="en-US" sz="1500" dirty="0">
                  <a:latin typeface="Segoe UI Semilight" panose="020B0402040204020203" pitchFamily="34" charset="0"/>
                  <a:cs typeface="Segoe UI Semilight" panose="020B0402040204020203" pitchFamily="34" charset="0"/>
                </a:rPr>
                <a:t>88%</a:t>
              </a:r>
            </a:p>
          </p:txBody>
        </p:sp>
        <p:sp>
          <p:nvSpPr>
            <p:cNvPr id="31" name="TextBox 30">
              <a:extLst>
                <a:ext uri="{FF2B5EF4-FFF2-40B4-BE49-F238E27FC236}">
                  <a16:creationId xmlns:a16="http://schemas.microsoft.com/office/drawing/2014/main" id="{558A9B89-35A0-420E-C31B-053C8B5BABF7}"/>
                </a:ext>
              </a:extLst>
            </p:cNvPr>
            <p:cNvSpPr txBox="1"/>
            <p:nvPr/>
          </p:nvSpPr>
          <p:spPr>
            <a:xfrm>
              <a:off x="10231183" y="2130036"/>
              <a:ext cx="569663" cy="323165"/>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77%</a:t>
              </a:r>
            </a:p>
          </p:txBody>
        </p:sp>
        <p:sp>
          <p:nvSpPr>
            <p:cNvPr id="4" name="TextBox 3">
              <a:extLst>
                <a:ext uri="{FF2B5EF4-FFF2-40B4-BE49-F238E27FC236}">
                  <a16:creationId xmlns:a16="http://schemas.microsoft.com/office/drawing/2014/main" id="{A3DC4268-FE67-BDDC-2CEC-A056D6C1CC4D}"/>
                </a:ext>
              </a:extLst>
            </p:cNvPr>
            <p:cNvSpPr txBox="1"/>
            <p:nvPr/>
          </p:nvSpPr>
          <p:spPr>
            <a:xfrm>
              <a:off x="10225008" y="2527231"/>
              <a:ext cx="569663" cy="323165"/>
            </a:xfrm>
            <a:prstGeom prst="rect">
              <a:avLst/>
            </a:prstGeom>
            <a:noFill/>
          </p:spPr>
          <p:txBody>
            <a:bodyPr wrap="square" rtlCol="0">
              <a:spAutoFit/>
            </a:bodyPr>
            <a:lstStyle/>
            <a:p>
              <a:r>
                <a:rPr lang="en-US" sz="1500" dirty="0">
                  <a:latin typeface="Segoe UI Semilight" panose="020B0402040204020203" pitchFamily="34" charset="0"/>
                  <a:cs typeface="Segoe UI Semilight" panose="020B0402040204020203" pitchFamily="34" charset="0"/>
                </a:rPr>
                <a:t>77%</a:t>
              </a:r>
            </a:p>
          </p:txBody>
        </p:sp>
      </p:grpSp>
      <p:grpSp>
        <p:nvGrpSpPr>
          <p:cNvPr id="5" name="Group 4">
            <a:extLst>
              <a:ext uri="{FF2B5EF4-FFF2-40B4-BE49-F238E27FC236}">
                <a16:creationId xmlns:a16="http://schemas.microsoft.com/office/drawing/2014/main" id="{BD0FDDDD-309F-8494-E271-0A5807FC4F17}"/>
              </a:ext>
            </a:extLst>
          </p:cNvPr>
          <p:cNvGrpSpPr/>
          <p:nvPr/>
        </p:nvGrpSpPr>
        <p:grpSpPr>
          <a:xfrm>
            <a:off x="6793992" y="2133600"/>
            <a:ext cx="595237" cy="3465576"/>
            <a:chOff x="6781800" y="2136648"/>
            <a:chExt cx="595237" cy="3465576"/>
          </a:xfrm>
        </p:grpSpPr>
        <p:sp>
          <p:nvSpPr>
            <p:cNvPr id="6" name="TextBox 5">
              <a:extLst>
                <a:ext uri="{FF2B5EF4-FFF2-40B4-BE49-F238E27FC236}">
                  <a16:creationId xmlns:a16="http://schemas.microsoft.com/office/drawing/2014/main" id="{8846EF11-B9DE-BA16-CB6F-7A5761914C01}"/>
                </a:ext>
              </a:extLst>
            </p:cNvPr>
            <p:cNvSpPr txBox="1"/>
            <p:nvPr/>
          </p:nvSpPr>
          <p:spPr>
            <a:xfrm>
              <a:off x="6810655" y="2911279"/>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2021</a:t>
              </a:r>
            </a:p>
          </p:txBody>
        </p:sp>
        <p:sp>
          <p:nvSpPr>
            <p:cNvPr id="7" name="TextBox 6">
              <a:extLst>
                <a:ext uri="{FF2B5EF4-FFF2-40B4-BE49-F238E27FC236}">
                  <a16:creationId xmlns:a16="http://schemas.microsoft.com/office/drawing/2014/main" id="{39FE75C2-AC91-34AA-CFF0-36784D1FBD52}"/>
                </a:ext>
              </a:extLst>
            </p:cNvPr>
            <p:cNvSpPr txBox="1"/>
            <p:nvPr/>
          </p:nvSpPr>
          <p:spPr>
            <a:xfrm>
              <a:off x="6810655" y="368877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2016</a:t>
              </a:r>
            </a:p>
          </p:txBody>
        </p:sp>
        <p:sp>
          <p:nvSpPr>
            <p:cNvPr id="8" name="TextBox 7">
              <a:extLst>
                <a:ext uri="{FF2B5EF4-FFF2-40B4-BE49-F238E27FC236}">
                  <a16:creationId xmlns:a16="http://schemas.microsoft.com/office/drawing/2014/main" id="{F6943336-6A60-8DE5-E9ED-806B6CBE362E}"/>
                </a:ext>
              </a:extLst>
            </p:cNvPr>
            <p:cNvSpPr txBox="1"/>
            <p:nvPr/>
          </p:nvSpPr>
          <p:spPr>
            <a:xfrm>
              <a:off x="6805847" y="4099483"/>
              <a:ext cx="564578"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2014</a:t>
              </a:r>
            </a:p>
          </p:txBody>
        </p:sp>
        <p:sp>
          <p:nvSpPr>
            <p:cNvPr id="11" name="TextBox 10">
              <a:extLst>
                <a:ext uri="{FF2B5EF4-FFF2-40B4-BE49-F238E27FC236}">
                  <a16:creationId xmlns:a16="http://schemas.microsoft.com/office/drawing/2014/main" id="{1B9DC4B7-0A84-875B-7028-C5181B597079}"/>
                </a:ext>
              </a:extLst>
            </p:cNvPr>
            <p:cNvSpPr txBox="1"/>
            <p:nvPr/>
          </p:nvSpPr>
          <p:spPr>
            <a:xfrm>
              <a:off x="6781801" y="5279059"/>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2008</a:t>
              </a:r>
            </a:p>
          </p:txBody>
        </p:sp>
        <p:sp>
          <p:nvSpPr>
            <p:cNvPr id="12" name="TextBox 11">
              <a:extLst>
                <a:ext uri="{FF2B5EF4-FFF2-40B4-BE49-F238E27FC236}">
                  <a16:creationId xmlns:a16="http://schemas.microsoft.com/office/drawing/2014/main" id="{00538482-AD73-5F58-6367-5D9D79963C22}"/>
                </a:ext>
              </a:extLst>
            </p:cNvPr>
            <p:cNvSpPr txBox="1"/>
            <p:nvPr/>
          </p:nvSpPr>
          <p:spPr>
            <a:xfrm>
              <a:off x="6810655" y="3323275"/>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2018</a:t>
              </a:r>
            </a:p>
          </p:txBody>
        </p:sp>
        <p:sp>
          <p:nvSpPr>
            <p:cNvPr id="13" name="TextBox 12">
              <a:extLst>
                <a:ext uri="{FF2B5EF4-FFF2-40B4-BE49-F238E27FC236}">
                  <a16:creationId xmlns:a16="http://schemas.microsoft.com/office/drawing/2014/main" id="{76BDE17A-47FB-5A3E-C113-EC351A34C0E4}"/>
                </a:ext>
              </a:extLst>
            </p:cNvPr>
            <p:cNvSpPr txBox="1"/>
            <p:nvPr/>
          </p:nvSpPr>
          <p:spPr>
            <a:xfrm>
              <a:off x="6810655" y="4494691"/>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2012</a:t>
              </a:r>
            </a:p>
          </p:txBody>
        </p:sp>
        <p:sp>
          <p:nvSpPr>
            <p:cNvPr id="14" name="TextBox 13">
              <a:extLst>
                <a:ext uri="{FF2B5EF4-FFF2-40B4-BE49-F238E27FC236}">
                  <a16:creationId xmlns:a16="http://schemas.microsoft.com/office/drawing/2014/main" id="{06D5EEC6-E7F3-BDDC-8E27-A008EA4A0DC9}"/>
                </a:ext>
              </a:extLst>
            </p:cNvPr>
            <p:cNvSpPr txBox="1"/>
            <p:nvPr/>
          </p:nvSpPr>
          <p:spPr>
            <a:xfrm>
              <a:off x="6810655" y="4906687"/>
              <a:ext cx="559770"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2010</a:t>
              </a:r>
            </a:p>
          </p:txBody>
        </p:sp>
        <p:sp>
          <p:nvSpPr>
            <p:cNvPr id="16" name="TextBox 15">
              <a:extLst>
                <a:ext uri="{FF2B5EF4-FFF2-40B4-BE49-F238E27FC236}">
                  <a16:creationId xmlns:a16="http://schemas.microsoft.com/office/drawing/2014/main" id="{F31F60D3-1243-B698-2803-FDCBCDF330A1}"/>
                </a:ext>
              </a:extLst>
            </p:cNvPr>
            <p:cNvSpPr txBox="1"/>
            <p:nvPr/>
          </p:nvSpPr>
          <p:spPr>
            <a:xfrm>
              <a:off x="6781800" y="2513491"/>
              <a:ext cx="588625"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2023</a:t>
              </a:r>
            </a:p>
          </p:txBody>
        </p:sp>
        <p:sp>
          <p:nvSpPr>
            <p:cNvPr id="21" name="TextBox 20">
              <a:extLst>
                <a:ext uri="{FF2B5EF4-FFF2-40B4-BE49-F238E27FC236}">
                  <a16:creationId xmlns:a16="http://schemas.microsoft.com/office/drawing/2014/main" id="{08DB708B-EF1A-A96D-3C9C-68747C4D1BF3}"/>
                </a:ext>
              </a:extLst>
            </p:cNvPr>
            <p:cNvSpPr txBox="1"/>
            <p:nvPr/>
          </p:nvSpPr>
          <p:spPr>
            <a:xfrm>
              <a:off x="6788413" y="2136648"/>
              <a:ext cx="588624" cy="323165"/>
            </a:xfrm>
            <a:prstGeom prst="rect">
              <a:avLst/>
            </a:prstGeom>
            <a:noFill/>
          </p:spPr>
          <p:txBody>
            <a:bodyPr wrap="none" rtlCol="0">
              <a:spAutoFit/>
            </a:bodyPr>
            <a:lstStyle/>
            <a:p>
              <a:pPr algn="r"/>
              <a:r>
                <a:rPr lang="en-US" sz="1500" dirty="0">
                  <a:solidFill>
                    <a:schemeClr val="bg1">
                      <a:lumMod val="75000"/>
                    </a:schemeClr>
                  </a:solidFill>
                  <a:latin typeface="Segoe UI Semilight" panose="020B0402040204020203" pitchFamily="34" charset="0"/>
                  <a:cs typeface="Segoe UI Semilight" panose="020B0402040204020203" pitchFamily="34" charset="0"/>
                </a:rPr>
                <a:t>2025</a:t>
              </a:r>
            </a:p>
          </p:txBody>
        </p:sp>
      </p:grpSp>
      <p:grpSp>
        <p:nvGrpSpPr>
          <p:cNvPr id="23" name="Group 22">
            <a:extLst>
              <a:ext uri="{FF2B5EF4-FFF2-40B4-BE49-F238E27FC236}">
                <a16:creationId xmlns:a16="http://schemas.microsoft.com/office/drawing/2014/main" id="{CA71C639-CD53-BBA0-4D20-1A37D56FEF71}"/>
              </a:ext>
            </a:extLst>
          </p:cNvPr>
          <p:cNvGrpSpPr/>
          <p:nvPr/>
        </p:nvGrpSpPr>
        <p:grpSpPr>
          <a:xfrm>
            <a:off x="6787781" y="2133600"/>
            <a:ext cx="601448" cy="3465576"/>
            <a:chOff x="6775589" y="2136648"/>
            <a:chExt cx="601448" cy="3465576"/>
          </a:xfrm>
        </p:grpSpPr>
        <p:sp>
          <p:nvSpPr>
            <p:cNvPr id="24" name="TextBox 23">
              <a:extLst>
                <a:ext uri="{FF2B5EF4-FFF2-40B4-BE49-F238E27FC236}">
                  <a16:creationId xmlns:a16="http://schemas.microsoft.com/office/drawing/2014/main" id="{6FB42E6D-6B31-21E9-324F-4D289A94AFBD}"/>
                </a:ext>
              </a:extLst>
            </p:cNvPr>
            <p:cNvSpPr txBox="1"/>
            <p:nvPr/>
          </p:nvSpPr>
          <p:spPr>
            <a:xfrm>
              <a:off x="6810655" y="2911279"/>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2021</a:t>
              </a:r>
            </a:p>
          </p:txBody>
        </p:sp>
        <p:sp>
          <p:nvSpPr>
            <p:cNvPr id="25" name="TextBox 24">
              <a:extLst>
                <a:ext uri="{FF2B5EF4-FFF2-40B4-BE49-F238E27FC236}">
                  <a16:creationId xmlns:a16="http://schemas.microsoft.com/office/drawing/2014/main" id="{BF2BDB1F-521C-CD46-B3CE-AE135E3F16E9}"/>
                </a:ext>
              </a:extLst>
            </p:cNvPr>
            <p:cNvSpPr txBox="1"/>
            <p:nvPr/>
          </p:nvSpPr>
          <p:spPr>
            <a:xfrm>
              <a:off x="6810655" y="368877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2016</a:t>
              </a:r>
            </a:p>
          </p:txBody>
        </p:sp>
        <p:sp>
          <p:nvSpPr>
            <p:cNvPr id="26" name="TextBox 25">
              <a:extLst>
                <a:ext uri="{FF2B5EF4-FFF2-40B4-BE49-F238E27FC236}">
                  <a16:creationId xmlns:a16="http://schemas.microsoft.com/office/drawing/2014/main" id="{C8C7EC06-0F47-716D-A7ED-ED66507A355A}"/>
                </a:ext>
              </a:extLst>
            </p:cNvPr>
            <p:cNvSpPr txBox="1"/>
            <p:nvPr/>
          </p:nvSpPr>
          <p:spPr>
            <a:xfrm>
              <a:off x="6805847" y="4099483"/>
              <a:ext cx="564578"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2014</a:t>
              </a:r>
            </a:p>
          </p:txBody>
        </p:sp>
        <p:sp>
          <p:nvSpPr>
            <p:cNvPr id="27" name="TextBox 26">
              <a:extLst>
                <a:ext uri="{FF2B5EF4-FFF2-40B4-BE49-F238E27FC236}">
                  <a16:creationId xmlns:a16="http://schemas.microsoft.com/office/drawing/2014/main" id="{E992A671-6CE1-90F8-5960-6D0C598B2713}"/>
                </a:ext>
              </a:extLst>
            </p:cNvPr>
            <p:cNvSpPr txBox="1"/>
            <p:nvPr/>
          </p:nvSpPr>
          <p:spPr>
            <a:xfrm>
              <a:off x="6781801" y="5279059"/>
              <a:ext cx="588624"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2008</a:t>
              </a:r>
            </a:p>
          </p:txBody>
        </p:sp>
        <p:sp>
          <p:nvSpPr>
            <p:cNvPr id="28" name="TextBox 27">
              <a:extLst>
                <a:ext uri="{FF2B5EF4-FFF2-40B4-BE49-F238E27FC236}">
                  <a16:creationId xmlns:a16="http://schemas.microsoft.com/office/drawing/2014/main" id="{F344AD1A-383E-CCBE-085F-3949DC4FE161}"/>
                </a:ext>
              </a:extLst>
            </p:cNvPr>
            <p:cNvSpPr txBox="1"/>
            <p:nvPr/>
          </p:nvSpPr>
          <p:spPr>
            <a:xfrm>
              <a:off x="6810655" y="3323275"/>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2018</a:t>
              </a:r>
            </a:p>
          </p:txBody>
        </p:sp>
        <p:sp>
          <p:nvSpPr>
            <p:cNvPr id="29" name="TextBox 28">
              <a:extLst>
                <a:ext uri="{FF2B5EF4-FFF2-40B4-BE49-F238E27FC236}">
                  <a16:creationId xmlns:a16="http://schemas.microsoft.com/office/drawing/2014/main" id="{A65B6F5F-CD67-C1C0-5288-38D7EFEBAF95}"/>
                </a:ext>
              </a:extLst>
            </p:cNvPr>
            <p:cNvSpPr txBox="1"/>
            <p:nvPr/>
          </p:nvSpPr>
          <p:spPr>
            <a:xfrm>
              <a:off x="6810655" y="4494691"/>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2012</a:t>
              </a:r>
            </a:p>
          </p:txBody>
        </p:sp>
        <p:sp>
          <p:nvSpPr>
            <p:cNvPr id="30" name="TextBox 29">
              <a:extLst>
                <a:ext uri="{FF2B5EF4-FFF2-40B4-BE49-F238E27FC236}">
                  <a16:creationId xmlns:a16="http://schemas.microsoft.com/office/drawing/2014/main" id="{58725BB2-FEDE-CF51-A128-3D31F285413F}"/>
                </a:ext>
              </a:extLst>
            </p:cNvPr>
            <p:cNvSpPr txBox="1"/>
            <p:nvPr/>
          </p:nvSpPr>
          <p:spPr>
            <a:xfrm>
              <a:off x="6810655" y="4906687"/>
              <a:ext cx="559770"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2010</a:t>
              </a:r>
            </a:p>
          </p:txBody>
        </p:sp>
        <p:sp>
          <p:nvSpPr>
            <p:cNvPr id="50" name="TextBox 49">
              <a:extLst>
                <a:ext uri="{FF2B5EF4-FFF2-40B4-BE49-F238E27FC236}">
                  <a16:creationId xmlns:a16="http://schemas.microsoft.com/office/drawing/2014/main" id="{248F08D3-C09E-945D-FBBA-8A09DF2F4906}"/>
                </a:ext>
              </a:extLst>
            </p:cNvPr>
            <p:cNvSpPr txBox="1"/>
            <p:nvPr/>
          </p:nvSpPr>
          <p:spPr>
            <a:xfrm>
              <a:off x="6781800" y="2513491"/>
              <a:ext cx="588625" cy="323165"/>
            </a:xfrm>
            <a:prstGeom prst="rect">
              <a:avLst/>
            </a:prstGeom>
            <a:noFill/>
          </p:spPr>
          <p:txBody>
            <a:bodyPr wrap="none" rtlCol="0">
              <a:spAutoFit/>
            </a:bodyPr>
            <a:lstStyle/>
            <a:p>
              <a:pPr algn="r"/>
              <a:r>
                <a:rPr lang="en-US" sz="1500" dirty="0">
                  <a:latin typeface="Segoe UI Semilight" panose="020B0402040204020203" pitchFamily="34" charset="0"/>
                  <a:cs typeface="Segoe UI Semilight" panose="020B0402040204020203" pitchFamily="34" charset="0"/>
                </a:rPr>
                <a:t>2023</a:t>
              </a:r>
            </a:p>
          </p:txBody>
        </p:sp>
        <p:sp>
          <p:nvSpPr>
            <p:cNvPr id="51" name="TextBox 50">
              <a:extLst>
                <a:ext uri="{FF2B5EF4-FFF2-40B4-BE49-F238E27FC236}">
                  <a16:creationId xmlns:a16="http://schemas.microsoft.com/office/drawing/2014/main" id="{25A051C2-3099-5E38-70C6-306A92BCB928}"/>
                </a:ext>
              </a:extLst>
            </p:cNvPr>
            <p:cNvSpPr txBox="1"/>
            <p:nvPr/>
          </p:nvSpPr>
          <p:spPr>
            <a:xfrm>
              <a:off x="6775589" y="2136648"/>
              <a:ext cx="601448" cy="323165"/>
            </a:xfrm>
            <a:prstGeom prst="rect">
              <a:avLst/>
            </a:prstGeom>
            <a:noFill/>
          </p:spPr>
          <p:txBody>
            <a:bodyPr wrap="none" rtlCol="0">
              <a:spAutoFit/>
            </a:bodyPr>
            <a:lstStyle/>
            <a:p>
              <a:pPr algn="r"/>
              <a:r>
                <a:rPr lang="en-US" sz="1500" dirty="0">
                  <a:latin typeface="Segoe UI" panose="020B0502040204020203" pitchFamily="34" charset="0"/>
                  <a:cs typeface="Segoe UI" panose="020B0502040204020203" pitchFamily="34" charset="0"/>
                </a:rPr>
                <a:t>2025</a:t>
              </a:r>
            </a:p>
          </p:txBody>
        </p:sp>
      </p:grpSp>
      <p:sp>
        <p:nvSpPr>
          <p:cNvPr id="32" name="Oval 31">
            <a:extLst>
              <a:ext uri="{FF2B5EF4-FFF2-40B4-BE49-F238E27FC236}">
                <a16:creationId xmlns:a16="http://schemas.microsoft.com/office/drawing/2014/main" id="{0F1E3AB5-9E80-C6CD-6D22-045E88645ADE}"/>
              </a:ext>
            </a:extLst>
          </p:cNvPr>
          <p:cNvSpPr/>
          <p:nvPr/>
        </p:nvSpPr>
        <p:spPr>
          <a:xfrm>
            <a:off x="10363200" y="4064009"/>
            <a:ext cx="457200" cy="420640"/>
          </a:xfrm>
          <a:prstGeom prst="ellipse">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588096B-25F1-F3E0-4B81-AF05BEFC1BCC}"/>
              </a:ext>
            </a:extLst>
          </p:cNvPr>
          <p:cNvSpPr/>
          <p:nvPr/>
        </p:nvSpPr>
        <p:spPr>
          <a:xfrm>
            <a:off x="10647555" y="4456160"/>
            <a:ext cx="457200" cy="420640"/>
          </a:xfrm>
          <a:prstGeom prst="ellipse">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3D9AAF4-BD6B-7AE1-CB0B-757409F64D34}"/>
              </a:ext>
            </a:extLst>
          </p:cNvPr>
          <p:cNvSpPr txBox="1"/>
          <p:nvPr/>
        </p:nvSpPr>
        <p:spPr>
          <a:xfrm>
            <a:off x="60731" y="-242219"/>
            <a:ext cx="548869" cy="577979"/>
          </a:xfrm>
          <a:prstGeom prst="rect">
            <a:avLst/>
          </a:prstGeom>
          <a:noFill/>
        </p:spPr>
        <p:txBody>
          <a:bodyPr wrap="square" rtlCol="0">
            <a:spAutoFit/>
          </a:bodyPr>
          <a:lstStyle/>
          <a:p>
            <a:pPr marL="0" lvl="1" eaLnBrk="0">
              <a:lnSpc>
                <a:spcPts val="3600"/>
              </a:lnSpc>
            </a:pPr>
            <a:r>
              <a:rPr lang="en-US" sz="4800" dirty="0">
                <a:solidFill>
                  <a:schemeClr val="bg1"/>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181280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xEl>
                                              <p:pRg st="1" end="1"/>
                                            </p:txEl>
                                          </p:spTgt>
                                        </p:tgtEl>
                                        <p:attrNameLst>
                                          <p:attrName>style.visibility</p:attrName>
                                        </p:attrNameLst>
                                      </p:cBhvr>
                                      <p:to>
                                        <p:strVal val="visible"/>
                                      </p:to>
                                    </p:set>
                                    <p:animEffect transition="in" filter="fade">
                                      <p:cBhvr>
                                        <p:cTn id="7" dur="250"/>
                                        <p:tgtEl>
                                          <p:spTgt spid="5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250"/>
                                        <p:tgtEl>
                                          <p:spTgt spid="10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5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50"/>
                                        <p:tgtEl>
                                          <p:spTgt spid="23"/>
                                        </p:tgtEl>
                                      </p:cBhvr>
                                    </p:animEffect>
                                  </p:childTnLst>
                                </p:cTn>
                              </p:par>
                            </p:childTnLst>
                          </p:cTn>
                        </p:par>
                        <p:par>
                          <p:cTn id="17" fill="hold">
                            <p:stCondLst>
                              <p:cond delay="250"/>
                            </p:stCondLst>
                            <p:childTnLst>
                              <p:par>
                                <p:cTn id="18" presetID="10" presetClass="entr" presetSubtype="0" fill="hold" grpId="0" nodeType="afterEffect">
                                  <p:stCondLst>
                                    <p:cond delay="100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7" grpId="0">
        <p:bldAsOne/>
      </p:bldGraphic>
      <p:bldP spid="32" grpId="0" animBg="1"/>
      <p:bldP spid="33" grpId="0" animBg="1"/>
    </p:bldLst>
  </p:timing>
</p:sld>
</file>

<file path=ppt/theme/theme1.xml><?xml version="1.0" encoding="utf-8"?>
<a:theme xmlns:a="http://schemas.openxmlformats.org/drawingml/2006/main" name="Blue Red Green Block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Red Green Block Style</Template>
  <TotalTime>120118</TotalTime>
  <Words>5736</Words>
  <Application>Microsoft Office PowerPoint</Application>
  <PresentationFormat>Widescreen</PresentationFormat>
  <Paragraphs>1729</Paragraphs>
  <Slides>55</Slides>
  <Notes>44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55</vt:i4>
      </vt:variant>
    </vt:vector>
  </HeadingPairs>
  <TitlesOfParts>
    <vt:vector size="69" baseType="lpstr">
      <vt:lpstr>Segoe UI</vt:lpstr>
      <vt:lpstr>Calibri</vt:lpstr>
      <vt:lpstr>Corbel</vt:lpstr>
      <vt:lpstr>Segoe UI Semilight</vt:lpstr>
      <vt:lpstr>Kalam Light</vt:lpstr>
      <vt:lpstr>Franklin Gothic Demi</vt:lpstr>
      <vt:lpstr>Calibri Light</vt:lpstr>
      <vt:lpstr>Arial</vt:lpstr>
      <vt:lpstr>Kalam</vt:lpstr>
      <vt:lpstr>Segoe UI Light</vt:lpstr>
      <vt:lpstr>Segoe Print</vt:lpstr>
      <vt:lpstr>Segoe UI Semibold</vt:lpstr>
      <vt:lpstr>Blue Red Green Block Style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dc:creator>
  <cp:lastModifiedBy>Marty Saperstein</cp:lastModifiedBy>
  <cp:revision>8863</cp:revision>
  <cp:lastPrinted>2025-06-19T16:05:18Z</cp:lastPrinted>
  <dcterms:created xsi:type="dcterms:W3CDTF">2011-04-14T15:00:52Z</dcterms:created>
  <dcterms:modified xsi:type="dcterms:W3CDTF">2025-06-23T14:04:18Z</dcterms:modified>
</cp:coreProperties>
</file>